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f" ContentType="image/tiff"/>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ppt/charts/chart6.xml" ContentType="application/vnd.openxmlformats-officedocument.drawingml.chart+xml"/>
  <Override PartName="/ppt/charts/style1.xml" ContentType="application/vnd.ms-office.chartstyle+xml"/>
  <Override PartName="/ppt/charts/colors1.xml" ContentType="application/vnd.ms-office.chartcolorstyle+xml"/>
  <Override PartName="/ppt/theme/themeOverride1.xml" ContentType="application/vnd.openxmlformats-officedocument.themeOverride+xml"/>
  <Override PartName="/ppt/charts/chart7.xml" ContentType="application/vnd.openxmlformats-officedocument.drawingml.chart+xml"/>
  <Override PartName="/ppt/charts/style2.xml" ContentType="application/vnd.ms-office.chartstyle+xml"/>
  <Override PartName="/ppt/charts/colors2.xml" ContentType="application/vnd.ms-office.chartcolorstyle+xml"/>
  <Override PartName="/ppt/theme/themeOverride2.xml" ContentType="application/vnd.openxmlformats-officedocument.themeOverride+xml"/>
  <Override PartName="/ppt/notesSlides/notesSlide9.xml" ContentType="application/vnd.openxmlformats-officedocument.presentationml.notesSlide+xml"/>
  <Override PartName="/ppt/charts/chart8.xml" ContentType="application/vnd.openxmlformats-officedocument.drawingml.chart+xml"/>
  <Override PartName="/ppt/theme/themeOverride3.xml" ContentType="application/vnd.openxmlformats-officedocument.themeOverride+xml"/>
  <Override PartName="/ppt/charts/chart9.xml" ContentType="application/vnd.openxmlformats-officedocument.drawingml.chart+xml"/>
  <Override PartName="/ppt/theme/themeOverride4.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charts/chart10.xml" ContentType="application/vnd.openxmlformats-officedocument.drawingml.chart+xml"/>
  <Override PartName="/ppt/charts/style3.xml" ContentType="application/vnd.ms-office.chartstyle+xml"/>
  <Override PartName="/ppt/charts/colors3.xml" ContentType="application/vnd.ms-office.chartcolorstyle+xml"/>
  <Override PartName="/ppt/charts/chart11.xml" ContentType="application/vnd.openxmlformats-officedocument.drawingml.chart+xml"/>
  <Override PartName="/ppt/charts/style4.xml" ContentType="application/vnd.ms-office.chartstyle+xml"/>
  <Override PartName="/ppt/charts/colors4.xml" ContentType="application/vnd.ms-office.chartcolorstyle+xml"/>
  <Override PartName="/ppt/charts/chart12.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6.xml" ContentType="application/vnd.openxmlformats-officedocument.presentationml.notesSlide+xml"/>
  <Override PartName="/ppt/charts/chart13.xml" ContentType="application/vnd.openxmlformats-officedocument.drawingml.chart+xml"/>
  <Override PartName="/ppt/charts/chart14.xml" ContentType="application/vnd.openxmlformats-officedocument.drawingml.chart+xml"/>
  <Override PartName="/ppt/charts/chart15.xml" ContentType="application/vnd.openxmlformats-officedocument.drawingml.chart+xml"/>
  <Override PartName="/ppt/charts/chart16.xml" ContentType="application/vnd.openxmlformats-officedocument.drawingml.chart+xml"/>
  <Override PartName="/ppt/charts/chart17.xml" ContentType="application/vnd.openxmlformats-officedocument.drawingml.chart+xml"/>
  <Override PartName="/ppt/charts/style6.xml" ContentType="application/vnd.ms-office.chartstyle+xml"/>
  <Override PartName="/ppt/charts/colors6.xml" ContentType="application/vnd.ms-office.chartcolorstyle+xml"/>
  <Override PartName="/ppt/charts/chart18.xml" ContentType="application/vnd.openxmlformats-officedocument.drawingml.chart+xml"/>
  <Override PartName="/ppt/charts/style7.xml" ContentType="application/vnd.ms-office.chartstyle+xml"/>
  <Override PartName="/ppt/charts/colors7.xml" ContentType="application/vnd.ms-office.chartcolorstyle+xml"/>
  <Override PartName="/ppt/charts/chart19.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7.xml" ContentType="application/vnd.openxmlformats-officedocument.presentationml.notesSlide+xml"/>
  <Override PartName="/ppt/charts/chart20.xml" ContentType="application/vnd.openxmlformats-officedocument.drawingml.chart+xml"/>
  <Override PartName="/ppt/charts/chart21.xml" ContentType="application/vnd.openxmlformats-officedocument.drawingml.chart+xml"/>
  <Override PartName="/ppt/charts/chart22.xml" ContentType="application/vnd.openxmlformats-officedocument.drawingml.chart+xml"/>
  <Override PartName="/ppt/charts/chart23.xml" ContentType="application/vnd.openxmlformats-officedocument.drawingml.chart+xml"/>
  <Override PartName="/ppt/charts/chart24.xml" ContentType="application/vnd.openxmlformats-officedocument.drawingml.chart+xml"/>
  <Override PartName="/ppt/notesSlides/notesSlide18.xml" ContentType="application/vnd.openxmlformats-officedocument.presentationml.notesSlide+xml"/>
  <Override PartName="/ppt/charts/chart25.xml" ContentType="application/vnd.openxmlformats-officedocument.drawingml.chart+xml"/>
  <Override PartName="/ppt/charts/chart26.xml" ContentType="application/vnd.openxmlformats-officedocument.drawingml.chart+xml"/>
  <Override PartName="/ppt/charts/chart27.xml" ContentType="application/vnd.openxmlformats-officedocument.drawingml.chart+xml"/>
  <Override PartName="/ppt/charts/style9.xml" ContentType="application/vnd.ms-office.chartstyle+xml"/>
  <Override PartName="/ppt/charts/colors9.xml" ContentType="application/vnd.ms-office.chartcolorstyle+xml"/>
  <Override PartName="/ppt/charts/chart28.xml" ContentType="application/vnd.openxmlformats-officedocument.drawingml.chart+xml"/>
  <Override PartName="/ppt/charts/style10.xml" ContentType="application/vnd.ms-office.chartstyle+xml"/>
  <Override PartName="/ppt/charts/colors10.xml" ContentType="application/vnd.ms-office.chartcolorstyle+xml"/>
  <Override PartName="/ppt/charts/chart29.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9.xml" ContentType="application/vnd.openxmlformats-officedocument.presentationml.notesSlide+xml"/>
  <Override PartName="/ppt/charts/chart30.xml" ContentType="application/vnd.openxmlformats-officedocument.drawingml.chart+xml"/>
  <Override PartName="/ppt/charts/chart31.xml" ContentType="application/vnd.openxmlformats-officedocument.drawingml.chart+xml"/>
  <Override PartName="/ppt/charts/chart32.xml" ContentType="application/vnd.openxmlformats-officedocument.drawingml.chart+xml"/>
  <Override PartName="/ppt/charts/chart33.xml" ContentType="application/vnd.openxmlformats-officedocument.drawingml.chart+xml"/>
  <Override PartName="/ppt/charts/chart34.xml" ContentType="application/vnd.openxmlformats-officedocument.drawingml.chart+xml"/>
  <Override PartName="/ppt/charts/chart35.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36.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37.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0.xml" ContentType="application/vnd.openxmlformats-officedocument.presentationml.notesSlide+xml"/>
  <Override PartName="/ppt/charts/chart38.xml" ContentType="application/vnd.openxmlformats-officedocument.drawingml.chart+xml"/>
  <Override PartName="/ppt/charts/chart39.xml" ContentType="application/vnd.openxmlformats-officedocument.drawingml.chart+xml"/>
  <Override PartName="/ppt/charts/chart40.xml" ContentType="application/vnd.openxmlformats-officedocument.drawingml.chart+xml"/>
  <Override PartName="/ppt/charts/chart41.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42.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43.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21.xml" ContentType="application/vnd.openxmlformats-officedocument.presentationml.notesSlide+xml"/>
  <Override PartName="/ppt/charts/chart44.xml" ContentType="application/vnd.openxmlformats-officedocument.drawingml.chart+xml"/>
  <Override PartName="/ppt/charts/chart45.xml" ContentType="application/vnd.openxmlformats-officedocument.drawingml.chart+xml"/>
  <Override PartName="/ppt/charts/chart46.xml" ContentType="application/vnd.openxmlformats-officedocument.drawingml.chart+xml"/>
  <Override PartName="/ppt/charts/chart47.xml" ContentType="application/vnd.openxmlformats-officedocument.drawingml.chart+xml"/>
  <Override PartName="/ppt/charts/chart4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4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50.xml" ContentType="application/vnd.openxmlformats-officedocument.drawingml.chart+xml"/>
  <Override PartName="/ppt/charts/style20.xml" ContentType="application/vnd.ms-office.chartstyle+xml"/>
  <Override PartName="/ppt/charts/colors20.xml" ContentType="application/vnd.ms-office.chartcolorstyle+xml"/>
  <Override PartName="/ppt/notesSlides/notesSlide22.xml" ContentType="application/vnd.openxmlformats-officedocument.presentationml.notesSlide+xml"/>
  <Override PartName="/ppt/charts/chart51.xml" ContentType="application/vnd.openxmlformats-officedocument.drawingml.chart+xml"/>
  <Override PartName="/ppt/charts/chart52.xml" ContentType="application/vnd.openxmlformats-officedocument.drawingml.chart+xml"/>
  <Override PartName="/ppt/charts/chart53.xml" ContentType="application/vnd.openxmlformats-officedocument.drawingml.chart+xml"/>
  <Override PartName="/ppt/charts/chart54.xml" ContentType="application/vnd.openxmlformats-officedocument.drawingml.chart+xml"/>
  <Override PartName="/ppt/notesSlides/notesSlide23.xml" ContentType="application/vnd.openxmlformats-officedocument.presentationml.notesSlide+xml"/>
  <Override PartName="/ppt/charts/chart55.xml" ContentType="application/vnd.openxmlformats-officedocument.drawingml.chart+xml"/>
  <Override PartName="/ppt/charts/chart56.xml" ContentType="application/vnd.openxmlformats-officedocument.drawingml.chart+xml"/>
  <Override PartName="/ppt/charts/chart57.xml" ContentType="application/vnd.openxmlformats-officedocument.drawingml.chart+xml"/>
  <Override PartName="/ppt/notesSlides/notesSlide24.xml" ContentType="application/vnd.openxmlformats-officedocument.presentationml.notesSlide+xml"/>
  <Override PartName="/ppt/charts/chart58.xml" ContentType="application/vnd.openxmlformats-officedocument.drawingml.chart+xml"/>
  <Override PartName="/ppt/charts/style21.xml" ContentType="application/vnd.ms-office.chartstyle+xml"/>
  <Override PartName="/ppt/charts/colors21.xml" ContentType="application/vnd.ms-office.chartcolorstyle+xml"/>
  <Override PartName="/ppt/drawings/drawing1.xml" ContentType="application/vnd.openxmlformats-officedocument.drawingml.chartshapes+xml"/>
  <Override PartName="/ppt/charts/chart59.xml" ContentType="application/vnd.openxmlformats-officedocument.drawingml.chart+xml"/>
  <Override PartName="/ppt/charts/style22.xml" ContentType="application/vnd.ms-office.chartstyle+xml"/>
  <Override PartName="/ppt/charts/colors22.xml" ContentType="application/vnd.ms-office.chartcolorstyle+xml"/>
  <Override PartName="/ppt/drawings/drawing2.xml" ContentType="application/vnd.openxmlformats-officedocument.drawingml.chartshapes+xml"/>
  <Override PartName="/ppt/charts/chart60.xml" ContentType="application/vnd.openxmlformats-officedocument.drawingml.chart+xml"/>
  <Override PartName="/ppt/charts/style23.xml" ContentType="application/vnd.ms-office.chartstyle+xml"/>
  <Override PartName="/ppt/charts/colors23.xml" ContentType="application/vnd.ms-office.chartcolorstyle+xml"/>
  <Override PartName="/ppt/drawings/drawing3.xml" ContentType="application/vnd.openxmlformats-officedocument.drawingml.chartshapes+xml"/>
  <Override PartName="/ppt/charts/chart61.xml" ContentType="application/vnd.openxmlformats-officedocument.drawingml.chart+xml"/>
  <Override PartName="/ppt/charts/style24.xml" ContentType="application/vnd.ms-office.chartstyle+xml"/>
  <Override PartName="/ppt/charts/colors24.xml" ContentType="application/vnd.ms-office.chartcolorstyle+xml"/>
  <Override PartName="/ppt/drawings/drawing4.xml" ContentType="application/vnd.openxmlformats-officedocument.drawingml.chartshapes+xml"/>
  <Override PartName="/ppt/charts/chart62.xml" ContentType="application/vnd.openxmlformats-officedocument.drawingml.chart+xml"/>
  <Override PartName="/ppt/charts/style25.xml" ContentType="application/vnd.ms-office.chartstyle+xml"/>
  <Override PartName="/ppt/charts/colors25.xml" ContentType="application/vnd.ms-office.chartcolorstyle+xml"/>
  <Override PartName="/ppt/drawings/drawing5.xml" ContentType="application/vnd.openxmlformats-officedocument.drawingml.chartshapes+xml"/>
  <Override PartName="/ppt/charts/chart63.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64.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65.xml" ContentType="application/vnd.openxmlformats-officedocument.drawingml.chart+xml"/>
  <Override PartName="/ppt/charts/style28.xml" ContentType="application/vnd.ms-office.chartstyle+xml"/>
  <Override PartName="/ppt/charts/colors28.xml" ContentType="application/vnd.ms-office.chartcolorstyle+xml"/>
  <Override PartName="/ppt/notesSlides/notesSlide25.xml" ContentType="application/vnd.openxmlformats-officedocument.presentationml.notesSlide+xml"/>
  <Override PartName="/ppt/charts/chart66.xml" ContentType="application/vnd.openxmlformats-officedocument.drawingml.chart+xml"/>
  <Override PartName="/ppt/charts/chart67.xml" ContentType="application/vnd.openxmlformats-officedocument.drawingml.chart+xml"/>
  <Override PartName="/ppt/charts/chart68.xml" ContentType="application/vnd.openxmlformats-officedocument.drawingml.chart+xml"/>
  <Override PartName="/ppt/charts/style29.xml" ContentType="application/vnd.ms-office.chartstyle+xml"/>
  <Override PartName="/ppt/charts/colors29.xml" ContentType="application/vnd.ms-office.chartcolorstyle+xml"/>
  <Override PartName="/ppt/charts/chart69.xml" ContentType="application/vnd.openxmlformats-officedocument.drawingml.chart+xml"/>
  <Override PartName="/ppt/charts/style30.xml" ContentType="application/vnd.ms-office.chartstyle+xml"/>
  <Override PartName="/ppt/charts/colors30.xml" ContentType="application/vnd.ms-office.chartcolorstyle+xml"/>
  <Override PartName="/ppt/charts/chart70.xml" ContentType="application/vnd.openxmlformats-officedocument.drawingml.chart+xml"/>
  <Override PartName="/ppt/charts/style31.xml" ContentType="application/vnd.ms-office.chartstyle+xml"/>
  <Override PartName="/ppt/charts/colors31.xml" ContentType="application/vnd.ms-office.chartcolorstyle+xml"/>
  <Override PartName="/ppt/notesSlides/notesSlide26.xml" ContentType="application/vnd.openxmlformats-officedocument.presentationml.notesSlide+xml"/>
  <Override PartName="/ppt/charts/chart71.xml" ContentType="application/vnd.openxmlformats-officedocument.drawingml.chart+xml"/>
  <Override PartName="/ppt/charts/chart72.xml" ContentType="application/vnd.openxmlformats-officedocument.drawingml.chart+xml"/>
  <Override PartName="/ppt/charts/chart73.xml" ContentType="application/vnd.openxmlformats-officedocument.drawingml.chart+xml"/>
  <Override PartName="/ppt/charts/chart74.xml" ContentType="application/vnd.openxmlformats-officedocument.drawingml.chart+xml"/>
  <Override PartName="/ppt/notesSlides/notesSlide27.xml" ContentType="application/vnd.openxmlformats-officedocument.presentationml.notesSlide+xml"/>
  <Override PartName="/ppt/charts/chart75.xml" ContentType="application/vnd.openxmlformats-officedocument.drawingml.chart+xml"/>
  <Override PartName="/ppt/charts/chart76.xml" ContentType="application/vnd.openxmlformats-officedocument.drawingml.chart+xml"/>
  <Override PartName="/ppt/charts/chart77.xml" ContentType="application/vnd.openxmlformats-officedocument.drawingml.chart+xml"/>
  <Override PartName="/ppt/charts/chart78.xml" ContentType="application/vnd.openxmlformats-officedocument.drawingml.chart+xml"/>
  <Override PartName="/ppt/charts/chart79.xml" ContentType="application/vnd.openxmlformats-officedocument.drawingml.chart+xml"/>
  <Override PartName="/ppt/notesSlides/notesSlide28.xml" ContentType="application/vnd.openxmlformats-officedocument.presentationml.notesSlide+xml"/>
  <Override PartName="/ppt/charts/chart80.xml" ContentType="application/vnd.openxmlformats-officedocument.drawingml.chart+xml"/>
  <Override PartName="/ppt/charts/chart81.xml" ContentType="application/vnd.openxmlformats-officedocument.drawingml.chart+xml"/>
  <Override PartName="/ppt/charts/chart82.xml" ContentType="application/vnd.openxmlformats-officedocument.drawingml.chart+xml"/>
  <Override PartName="/ppt/charts/chart83.xml" ContentType="application/vnd.openxmlformats-officedocument.drawingml.chart+xml"/>
  <Override PartName="/ppt/charts/style32.xml" ContentType="application/vnd.ms-office.chartstyle+xml"/>
  <Override PartName="/ppt/charts/colors32.xml" ContentType="application/vnd.ms-office.chartcolorstyle+xml"/>
  <Override PartName="/ppt/charts/chart84.xml" ContentType="application/vnd.openxmlformats-officedocument.drawingml.chart+xml"/>
  <Override PartName="/ppt/charts/style33.xml" ContentType="application/vnd.ms-office.chartstyle+xml"/>
  <Override PartName="/ppt/charts/colors33.xml" ContentType="application/vnd.ms-office.chartcolorstyle+xml"/>
  <Override PartName="/ppt/charts/chart85.xml" ContentType="application/vnd.openxmlformats-officedocument.drawingml.chart+xml"/>
  <Override PartName="/ppt/charts/style34.xml" ContentType="application/vnd.ms-office.chartstyle+xml"/>
  <Override PartName="/ppt/charts/colors34.xml" ContentType="application/vnd.ms-office.chartcolorstyle+xml"/>
  <Override PartName="/ppt/notesSlides/notesSlide29.xml" ContentType="application/vnd.openxmlformats-officedocument.presentationml.notesSlide+xml"/>
  <Override PartName="/ppt/charts/chart86.xml" ContentType="application/vnd.openxmlformats-officedocument.drawingml.chart+xml"/>
  <Override PartName="/ppt/charts/chart87.xml" ContentType="application/vnd.openxmlformats-officedocument.drawingml.chart+xml"/>
  <Override PartName="/ppt/charts/style35.xml" ContentType="application/vnd.ms-office.chartstyle+xml"/>
  <Override PartName="/ppt/charts/colors35.xml" ContentType="application/vnd.ms-office.chartcolorstyle+xml"/>
  <Override PartName="/ppt/charts/chart88.xml" ContentType="application/vnd.openxmlformats-officedocument.drawingml.chart+xml"/>
  <Override PartName="/ppt/charts/style36.xml" ContentType="application/vnd.ms-office.chartstyle+xml"/>
  <Override PartName="/ppt/charts/colors36.xml" ContentType="application/vnd.ms-office.chartcolorstyle+xml"/>
  <Override PartName="/ppt/charts/chart89.xml" ContentType="application/vnd.openxmlformats-officedocument.drawingml.chart+xml"/>
  <Override PartName="/ppt/charts/style37.xml" ContentType="application/vnd.ms-office.chartstyle+xml"/>
  <Override PartName="/ppt/charts/colors37.xml" ContentType="application/vnd.ms-office.chartcolorstyle+xml"/>
  <Override PartName="/ppt/notesSlides/notesSlide30.xml" ContentType="application/vnd.openxmlformats-officedocument.presentationml.notesSlide+xml"/>
  <Override PartName="/ppt/charts/chart90.xml" ContentType="application/vnd.openxmlformats-officedocument.drawingml.chart+xml"/>
  <Override PartName="/ppt/charts/chart91.xml" ContentType="application/vnd.openxmlformats-officedocument.drawingml.chart+xml"/>
  <Override PartName="/ppt/charts/style38.xml" ContentType="application/vnd.ms-office.chartstyle+xml"/>
  <Override PartName="/ppt/charts/colors38.xml" ContentType="application/vnd.ms-office.chartcolorstyle+xml"/>
  <Override PartName="/ppt/charts/chart92.xml" ContentType="application/vnd.openxmlformats-officedocument.drawingml.chart+xml"/>
  <Override PartName="/ppt/charts/style39.xml" ContentType="application/vnd.ms-office.chartstyle+xml"/>
  <Override PartName="/ppt/charts/colors39.xml" ContentType="application/vnd.ms-office.chartcolorstyle+xml"/>
  <Override PartName="/ppt/charts/chart93.xml" ContentType="application/vnd.openxmlformats-officedocument.drawingml.chart+xml"/>
  <Override PartName="/ppt/charts/style40.xml" ContentType="application/vnd.ms-office.chartstyle+xml"/>
  <Override PartName="/ppt/charts/colors40.xml" ContentType="application/vnd.ms-office.chartcolorstyle+xml"/>
  <Override PartName="/ppt/notesSlides/notesSlide31.xml" ContentType="application/vnd.openxmlformats-officedocument.presentationml.notesSlide+xml"/>
  <Override PartName="/ppt/charts/chart94.xml" ContentType="application/vnd.openxmlformats-officedocument.drawingml.chart+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charts/chart95.xml" ContentType="application/vnd.openxmlformats-officedocument.drawingml.chart+xml"/>
  <Override PartName="/ppt/charts/style41.xml" ContentType="application/vnd.ms-office.chartstyle+xml"/>
  <Override PartName="/ppt/charts/colors41.xml" ContentType="application/vnd.ms-office.chartcolorstyle+xml"/>
  <Override PartName="/ppt/charts/chart96.xml" ContentType="application/vnd.openxmlformats-officedocument.drawingml.chart+xml"/>
  <Override PartName="/ppt/charts/style42.xml" ContentType="application/vnd.ms-office.chartstyle+xml"/>
  <Override PartName="/ppt/charts/colors42.xml" ContentType="application/vnd.ms-office.chartcolorstyle+xml"/>
  <Override PartName="/ppt/notesSlides/notesSlide34.xml" ContentType="application/vnd.openxmlformats-officedocument.presentationml.notesSlide+xml"/>
  <Override PartName="/ppt/charts/chart97.xml" ContentType="application/vnd.openxmlformats-officedocument.drawingml.chart+xml"/>
  <Override PartName="/ppt/charts/style43.xml" ContentType="application/vnd.ms-office.chartstyle+xml"/>
  <Override PartName="/ppt/charts/colors43.xml" ContentType="application/vnd.ms-office.chartcolorstyle+xml"/>
  <Override PartName="/ppt/charts/chart98.xml" ContentType="application/vnd.openxmlformats-officedocument.drawingml.chart+xml"/>
  <Override PartName="/ppt/charts/style44.xml" ContentType="application/vnd.ms-office.chartstyle+xml"/>
  <Override PartName="/ppt/charts/colors44.xml" ContentType="application/vnd.ms-office.chartcolorstyle+xml"/>
  <Override PartName="/ppt/notesSlides/notesSlide35.xml" ContentType="application/vnd.openxmlformats-officedocument.presentationml.notesSlide+xml"/>
  <Override PartName="/ppt/charts/chart99.xml" ContentType="application/vnd.openxmlformats-officedocument.drawingml.chart+xml"/>
  <Override PartName="/ppt/charts/style45.xml" ContentType="application/vnd.ms-office.chartstyle+xml"/>
  <Override PartName="/ppt/charts/colors45.xml" ContentType="application/vnd.ms-office.chartcolorstyle+xml"/>
  <Override PartName="/ppt/charts/chart100.xml" ContentType="application/vnd.openxmlformats-officedocument.drawingml.chart+xml"/>
  <Override PartName="/ppt/charts/style46.xml" ContentType="application/vnd.ms-office.chartstyle+xml"/>
  <Override PartName="/ppt/charts/colors46.xml" ContentType="application/vnd.ms-office.chartcolorstyle+xml"/>
  <Override PartName="/ppt/notesSlides/notesSlide36.xml" ContentType="application/vnd.openxmlformats-officedocument.presentationml.notesSlide+xml"/>
  <Override PartName="/ppt/charts/chart101.xml" ContentType="application/vnd.openxmlformats-officedocument.drawingml.chart+xml"/>
  <Override PartName="/ppt/charts/style47.xml" ContentType="application/vnd.ms-office.chartstyle+xml"/>
  <Override PartName="/ppt/charts/colors47.xml" ContentType="application/vnd.ms-office.chartcolorstyle+xml"/>
  <Override PartName="/ppt/charts/chart102.xml" ContentType="application/vnd.openxmlformats-officedocument.drawingml.chart+xml"/>
  <Override PartName="/ppt/charts/style48.xml" ContentType="application/vnd.ms-office.chartstyle+xml"/>
  <Override PartName="/ppt/charts/colors48.xml" ContentType="application/vnd.ms-office.chartcolorstyle+xml"/>
  <Override PartName="/ppt/notesSlides/notesSlide37.xml" ContentType="application/vnd.openxmlformats-officedocument.presentationml.notesSlide+xml"/>
  <Override PartName="/ppt/charts/chart103.xml" ContentType="application/vnd.openxmlformats-officedocument.drawingml.chart+xml"/>
  <Override PartName="/ppt/charts/style49.xml" ContentType="application/vnd.ms-office.chartstyle+xml"/>
  <Override PartName="/ppt/charts/colors49.xml" ContentType="application/vnd.ms-office.chartcolorstyle+xml"/>
  <Override PartName="/ppt/charts/chart104.xml" ContentType="application/vnd.openxmlformats-officedocument.drawingml.chart+xml"/>
  <Override PartName="/ppt/charts/style50.xml" ContentType="application/vnd.ms-office.chartstyle+xml"/>
  <Override PartName="/ppt/charts/colors50.xml" ContentType="application/vnd.ms-office.chartcolorstyle+xml"/>
  <Override PartName="/ppt/notesSlides/notesSlide38.xml" ContentType="application/vnd.openxmlformats-officedocument.presentationml.notesSlide+xml"/>
  <Override PartName="/ppt/charts/chart105.xml" ContentType="application/vnd.openxmlformats-officedocument.drawingml.chart+xml"/>
  <Override PartName="/ppt/charts/style51.xml" ContentType="application/vnd.ms-office.chartstyle+xml"/>
  <Override PartName="/ppt/charts/colors51.xml" ContentType="application/vnd.ms-office.chartcolorstyle+xml"/>
  <Override PartName="/ppt/charts/chart106.xml" ContentType="application/vnd.openxmlformats-officedocument.drawingml.chart+xml"/>
  <Override PartName="/ppt/charts/style52.xml" ContentType="application/vnd.ms-office.chartstyle+xml"/>
  <Override PartName="/ppt/charts/colors52.xml" ContentType="application/vnd.ms-office.chartcolorstyle+xml"/>
  <Override PartName="/ppt/notesSlides/notesSlide39.xml" ContentType="application/vnd.openxmlformats-officedocument.presentationml.notesSlide+xml"/>
  <Override PartName="/ppt/charts/chart107.xml" ContentType="application/vnd.openxmlformats-officedocument.drawingml.chart+xml"/>
  <Override PartName="/ppt/charts/style53.xml" ContentType="application/vnd.ms-office.chartstyle+xml"/>
  <Override PartName="/ppt/charts/colors53.xml" ContentType="application/vnd.ms-office.chartcolorstyle+xml"/>
  <Override PartName="/ppt/charts/chart108.xml" ContentType="application/vnd.openxmlformats-officedocument.drawingml.chart+xml"/>
  <Override PartName="/ppt/charts/style54.xml" ContentType="application/vnd.ms-office.chartstyle+xml"/>
  <Override PartName="/ppt/charts/colors54.xml" ContentType="application/vnd.ms-office.chartcolorstyle+xml"/>
  <Override PartName="/ppt/notesSlides/notesSlide40.xml" ContentType="application/vnd.openxmlformats-officedocument.presentationml.notesSlide+xml"/>
  <Override PartName="/ppt/charts/chart109.xml" ContentType="application/vnd.openxmlformats-officedocument.drawingml.chart+xml"/>
  <Override PartName="/ppt/charts/style55.xml" ContentType="application/vnd.ms-office.chartstyle+xml"/>
  <Override PartName="/ppt/charts/colors55.xml" ContentType="application/vnd.ms-office.chartcolorstyle+xml"/>
  <Override PartName="/ppt/charts/chart110.xml" ContentType="application/vnd.openxmlformats-officedocument.drawingml.chart+xml"/>
  <Override PartName="/ppt/charts/style56.xml" ContentType="application/vnd.ms-office.chartstyle+xml"/>
  <Override PartName="/ppt/charts/colors56.xml" ContentType="application/vnd.ms-office.chartcolorstyle+xml"/>
  <Override PartName="/ppt/notesSlides/notesSlide41.xml" ContentType="application/vnd.openxmlformats-officedocument.presentationml.notesSlide+xml"/>
  <Override PartName="/ppt/charts/chart111.xml" ContentType="application/vnd.openxmlformats-officedocument.drawingml.chart+xml"/>
  <Override PartName="/ppt/charts/style57.xml" ContentType="application/vnd.ms-office.chartstyle+xml"/>
  <Override PartName="/ppt/charts/colors57.xml" ContentType="application/vnd.ms-office.chartcolorstyle+xml"/>
  <Override PartName="/ppt/charts/chart112.xml" ContentType="application/vnd.openxmlformats-officedocument.drawingml.chart+xml"/>
  <Override PartName="/ppt/charts/style58.xml" ContentType="application/vnd.ms-office.chartstyle+xml"/>
  <Override PartName="/ppt/charts/colors58.xml" ContentType="application/vnd.ms-office.chartcolorstyle+xml"/>
  <Override PartName="/ppt/notesSlides/notesSlide42.xml" ContentType="application/vnd.openxmlformats-officedocument.presentationml.notesSlide+xml"/>
  <Override PartName="/ppt/charts/chart113.xml" ContentType="application/vnd.openxmlformats-officedocument.drawingml.chart+xml"/>
  <Override PartName="/ppt/charts/style59.xml" ContentType="application/vnd.ms-office.chartstyle+xml"/>
  <Override PartName="/ppt/charts/colors59.xml" ContentType="application/vnd.ms-office.chartcolorstyle+xml"/>
  <Override PartName="/ppt/charts/chart114.xml" ContentType="application/vnd.openxmlformats-officedocument.drawingml.chart+xml"/>
  <Override PartName="/ppt/charts/style60.xml" ContentType="application/vnd.ms-office.chartstyle+xml"/>
  <Override PartName="/ppt/charts/colors60.xml" ContentType="application/vnd.ms-office.chartcolorstyle+xml"/>
  <Override PartName="/ppt/notesSlides/notesSlide43.xml" ContentType="application/vnd.openxmlformats-officedocument.presentationml.notesSlide+xml"/>
  <Override PartName="/ppt/charts/chart115.xml" ContentType="application/vnd.openxmlformats-officedocument.drawingml.chart+xml"/>
  <Override PartName="/ppt/charts/style61.xml" ContentType="application/vnd.ms-office.chartstyle+xml"/>
  <Override PartName="/ppt/charts/colors61.xml" ContentType="application/vnd.ms-office.chartcolorstyle+xml"/>
  <Override PartName="/ppt/charts/chart116.xml" ContentType="application/vnd.openxmlformats-officedocument.drawingml.chart+xml"/>
  <Override PartName="/ppt/charts/style62.xml" ContentType="application/vnd.ms-office.chartstyle+xml"/>
  <Override PartName="/ppt/charts/colors62.xml" ContentType="application/vnd.ms-office.chartcolorstyle+xml"/>
  <Override PartName="/ppt/notesSlides/notesSlide44.xml" ContentType="application/vnd.openxmlformats-officedocument.presentationml.notesSlide+xml"/>
  <Override PartName="/ppt/charts/chart117.xml" ContentType="application/vnd.openxmlformats-officedocument.drawingml.chart+xml"/>
  <Override PartName="/ppt/charts/style63.xml" ContentType="application/vnd.ms-office.chartstyle+xml"/>
  <Override PartName="/ppt/charts/colors63.xml" ContentType="application/vnd.ms-office.chartcolorstyle+xml"/>
  <Override PartName="/ppt/charts/chart118.xml" ContentType="application/vnd.openxmlformats-officedocument.drawingml.chart+xml"/>
  <Override PartName="/ppt/charts/style64.xml" ContentType="application/vnd.ms-office.chartstyle+xml"/>
  <Override PartName="/ppt/charts/colors64.xml" ContentType="application/vnd.ms-office.chartcolorstyle+xml"/>
  <Override PartName="/ppt/notesSlides/notesSlide45.xml" ContentType="application/vnd.openxmlformats-officedocument.presentationml.notesSlide+xml"/>
  <Override PartName="/ppt/charts/chart119.xml" ContentType="application/vnd.openxmlformats-officedocument.drawingml.chart+xml"/>
  <Override PartName="/ppt/charts/style65.xml" ContentType="application/vnd.ms-office.chartstyle+xml"/>
  <Override PartName="/ppt/charts/colors65.xml" ContentType="application/vnd.ms-office.chartcolorstyle+xml"/>
  <Override PartName="/ppt/charts/chart120.xml" ContentType="application/vnd.openxmlformats-officedocument.drawingml.chart+xml"/>
  <Override PartName="/ppt/charts/style66.xml" ContentType="application/vnd.ms-office.chartstyle+xml"/>
  <Override PartName="/ppt/charts/colors66.xml" ContentType="application/vnd.ms-office.chartcolorstyle+xml"/>
  <Override PartName="/ppt/notesSlides/notesSlide46.xml" ContentType="application/vnd.openxmlformats-officedocument.presentationml.notesSlide+xml"/>
  <Override PartName="/ppt/charts/chart121.xml" ContentType="application/vnd.openxmlformats-officedocument.drawingml.chart+xml"/>
  <Override PartName="/ppt/charts/style67.xml" ContentType="application/vnd.ms-office.chartstyle+xml"/>
  <Override PartName="/ppt/charts/colors67.xml" ContentType="application/vnd.ms-office.chartcolorstyle+xml"/>
  <Override PartName="/ppt/charts/chart122.xml" ContentType="application/vnd.openxmlformats-officedocument.drawingml.chart+xml"/>
  <Override PartName="/ppt/charts/style68.xml" ContentType="application/vnd.ms-office.chartstyle+xml"/>
  <Override PartName="/ppt/charts/colors68.xml" ContentType="application/vnd.ms-office.chartcolorstyle+xml"/>
  <Override PartName="/ppt/notesSlides/notesSlide47.xml" ContentType="application/vnd.openxmlformats-officedocument.presentationml.notesSlide+xml"/>
  <Override PartName="/ppt/charts/chart123.xml" ContentType="application/vnd.openxmlformats-officedocument.drawingml.chart+xml"/>
  <Override PartName="/ppt/charts/style69.xml" ContentType="application/vnd.ms-office.chartstyle+xml"/>
  <Override PartName="/ppt/charts/colors69.xml" ContentType="application/vnd.ms-office.chartcolorstyle+xml"/>
  <Override PartName="/ppt/charts/chart124.xml" ContentType="application/vnd.openxmlformats-officedocument.drawingml.chart+xml"/>
  <Override PartName="/ppt/charts/style70.xml" ContentType="application/vnd.ms-office.chartstyle+xml"/>
  <Override PartName="/ppt/charts/colors70.xml" ContentType="application/vnd.ms-office.chartcolorstyle+xml"/>
  <Override PartName="/ppt/notesSlides/notesSlide48.xml" ContentType="application/vnd.openxmlformats-officedocument.presentationml.notesSlide+xml"/>
  <Override PartName="/ppt/charts/chart125.xml" ContentType="application/vnd.openxmlformats-officedocument.drawingml.chart+xml"/>
  <Override PartName="/ppt/charts/style71.xml" ContentType="application/vnd.ms-office.chartstyle+xml"/>
  <Override PartName="/ppt/charts/colors71.xml" ContentType="application/vnd.ms-office.chartcolorstyle+xml"/>
  <Override PartName="/ppt/charts/chart126.xml" ContentType="application/vnd.openxmlformats-officedocument.drawingml.chart+xml"/>
  <Override PartName="/ppt/charts/style72.xml" ContentType="application/vnd.ms-office.chartstyle+xml"/>
  <Override PartName="/ppt/charts/colors72.xml" ContentType="application/vnd.ms-office.chartcolorstyle+xml"/>
  <Override PartName="/ppt/notesSlides/notesSlide49.xml" ContentType="application/vnd.openxmlformats-officedocument.presentationml.notesSlide+xml"/>
  <Override PartName="/ppt/charts/chart127.xml" ContentType="application/vnd.openxmlformats-officedocument.drawingml.chart+xml"/>
  <Override PartName="/ppt/charts/style73.xml" ContentType="application/vnd.ms-office.chartstyle+xml"/>
  <Override PartName="/ppt/charts/colors73.xml" ContentType="application/vnd.ms-office.chartcolorstyle+xml"/>
  <Override PartName="/ppt/charts/chart128.xml" ContentType="application/vnd.openxmlformats-officedocument.drawingml.chart+xml"/>
  <Override PartName="/ppt/charts/style74.xml" ContentType="application/vnd.ms-office.chartstyle+xml"/>
  <Override PartName="/ppt/charts/colors74.xml" ContentType="application/vnd.ms-office.chartcolorstyle+xml"/>
  <Override PartName="/ppt/notesSlides/notesSlide50.xml" ContentType="application/vnd.openxmlformats-officedocument.presentationml.notesSlide+xml"/>
  <Override PartName="/ppt/charts/chart129.xml" ContentType="application/vnd.openxmlformats-officedocument.drawingml.chart+xml"/>
  <Override PartName="/ppt/charts/style75.xml" ContentType="application/vnd.ms-office.chartstyle+xml"/>
  <Override PartName="/ppt/charts/colors75.xml" ContentType="application/vnd.ms-office.chartcolorstyle+xml"/>
  <Override PartName="/ppt/charts/chart130.xml" ContentType="application/vnd.openxmlformats-officedocument.drawingml.chart+xml"/>
  <Override PartName="/ppt/charts/style76.xml" ContentType="application/vnd.ms-office.chartstyle+xml"/>
  <Override PartName="/ppt/charts/colors76.xml" ContentType="application/vnd.ms-office.chartcolorstyle+xml"/>
  <Override PartName="/ppt/notesSlides/notesSlide51.xml" ContentType="application/vnd.openxmlformats-officedocument.presentationml.notesSlide+xml"/>
  <Override PartName="/ppt/charts/chart131.xml" ContentType="application/vnd.openxmlformats-officedocument.drawingml.chart+xml"/>
  <Override PartName="/ppt/charts/style77.xml" ContentType="application/vnd.ms-office.chartstyle+xml"/>
  <Override PartName="/ppt/charts/colors77.xml" ContentType="application/vnd.ms-office.chartcolorstyle+xml"/>
  <Override PartName="/ppt/charts/chart132.xml" ContentType="application/vnd.openxmlformats-officedocument.drawingml.chart+xml"/>
  <Override PartName="/ppt/charts/style78.xml" ContentType="application/vnd.ms-office.chartstyle+xml"/>
  <Override PartName="/ppt/charts/colors78.xml" ContentType="application/vnd.ms-office.chartcolorstyle+xml"/>
  <Override PartName="/ppt/notesSlides/notesSlide52.xml" ContentType="application/vnd.openxmlformats-officedocument.presentationml.notesSlide+xml"/>
  <Override PartName="/ppt/charts/chart133.xml" ContentType="application/vnd.openxmlformats-officedocument.drawingml.chart+xml"/>
  <Override PartName="/ppt/charts/style79.xml" ContentType="application/vnd.ms-office.chartstyle+xml"/>
  <Override PartName="/ppt/charts/colors79.xml" ContentType="application/vnd.ms-office.chartcolorstyle+xml"/>
  <Override PartName="/ppt/charts/chart134.xml" ContentType="application/vnd.openxmlformats-officedocument.drawingml.chart+xml"/>
  <Override PartName="/ppt/charts/style80.xml" ContentType="application/vnd.ms-office.chartstyle+xml"/>
  <Override PartName="/ppt/charts/colors80.xml" ContentType="application/vnd.ms-office.chartcolorstyle+xml"/>
  <Override PartName="/ppt/notesSlides/notesSlide53.xml" ContentType="application/vnd.openxmlformats-officedocument.presentationml.notesSlide+xml"/>
  <Override PartName="/ppt/charts/chart135.xml" ContentType="application/vnd.openxmlformats-officedocument.drawingml.chart+xml"/>
  <Override PartName="/ppt/charts/style81.xml" ContentType="application/vnd.ms-office.chartstyle+xml"/>
  <Override PartName="/ppt/charts/colors81.xml" ContentType="application/vnd.ms-office.chartcolorstyle+xml"/>
  <Override PartName="/ppt/charts/chart136.xml" ContentType="application/vnd.openxmlformats-officedocument.drawingml.chart+xml"/>
  <Override PartName="/ppt/charts/style82.xml" ContentType="application/vnd.ms-office.chartstyle+xml"/>
  <Override PartName="/ppt/charts/colors82.xml" ContentType="application/vnd.ms-office.chartcolorstyle+xml"/>
  <Override PartName="/ppt/notesSlides/notesSlide54.xml" ContentType="application/vnd.openxmlformats-officedocument.presentationml.notesSlide+xml"/>
  <Override PartName="/ppt/charts/chart137.xml" ContentType="application/vnd.openxmlformats-officedocument.drawingml.chart+xml"/>
  <Override PartName="/ppt/charts/style83.xml" ContentType="application/vnd.ms-office.chartstyle+xml"/>
  <Override PartName="/ppt/charts/colors83.xml" ContentType="application/vnd.ms-office.chartcolorstyle+xml"/>
  <Override PartName="/ppt/charts/chart138.xml" ContentType="application/vnd.openxmlformats-officedocument.drawingml.chart+xml"/>
  <Override PartName="/ppt/charts/style84.xml" ContentType="application/vnd.ms-office.chartstyle+xml"/>
  <Override PartName="/ppt/charts/colors84.xml" ContentType="application/vnd.ms-office.chartcolorstyle+xml"/>
  <Override PartName="/ppt/notesSlides/notesSlide55.xml" ContentType="application/vnd.openxmlformats-officedocument.presentationml.notesSlide+xml"/>
  <Override PartName="/ppt/charts/chart139.xml" ContentType="application/vnd.openxmlformats-officedocument.drawingml.chart+xml"/>
  <Override PartName="/ppt/charts/style85.xml" ContentType="application/vnd.ms-office.chartstyle+xml"/>
  <Override PartName="/ppt/charts/colors85.xml" ContentType="application/vnd.ms-office.chartcolorstyle+xml"/>
  <Override PartName="/ppt/charts/chart140.xml" ContentType="application/vnd.openxmlformats-officedocument.drawingml.chart+xml"/>
  <Override PartName="/ppt/charts/style86.xml" ContentType="application/vnd.ms-office.chartstyle+xml"/>
  <Override PartName="/ppt/charts/colors86.xml" ContentType="application/vnd.ms-office.chartcolorstyle+xml"/>
  <Override PartName="/ppt/notesSlides/notesSlide56.xml" ContentType="application/vnd.openxmlformats-officedocument.presentationml.notesSlide+xml"/>
  <Override PartName="/ppt/charts/chart141.xml" ContentType="application/vnd.openxmlformats-officedocument.drawingml.chart+xml"/>
  <Override PartName="/ppt/charts/style87.xml" ContentType="application/vnd.ms-office.chartstyle+xml"/>
  <Override PartName="/ppt/charts/colors87.xml" ContentType="application/vnd.ms-office.chartcolorstyle+xml"/>
  <Override PartName="/ppt/charts/chart142.xml" ContentType="application/vnd.openxmlformats-officedocument.drawingml.chart+xml"/>
  <Override PartName="/ppt/charts/style88.xml" ContentType="application/vnd.ms-office.chartstyle+xml"/>
  <Override PartName="/ppt/charts/colors88.xml" ContentType="application/vnd.ms-office.chartcolorstyle+xml"/>
  <Override PartName="/ppt/notesSlides/notesSlide57.xml" ContentType="application/vnd.openxmlformats-officedocument.presentationml.notesSlide+xml"/>
  <Override PartName="/ppt/charts/chart143.xml" ContentType="application/vnd.openxmlformats-officedocument.drawingml.chart+xml"/>
  <Override PartName="/ppt/charts/style89.xml" ContentType="application/vnd.ms-office.chartstyle+xml"/>
  <Override PartName="/ppt/charts/colors89.xml" ContentType="application/vnd.ms-office.chartcolorstyle+xml"/>
  <Override PartName="/ppt/charts/chart144.xml" ContentType="application/vnd.openxmlformats-officedocument.drawingml.chart+xml"/>
  <Override PartName="/ppt/charts/style90.xml" ContentType="application/vnd.ms-office.chartstyle+xml"/>
  <Override PartName="/ppt/charts/colors90.xml" ContentType="application/vnd.ms-office.chartcolorstyl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charts/chart145.xml" ContentType="application/vnd.openxmlformats-officedocument.drawingml.chart+xml"/>
  <Override PartName="/ppt/notesSlides/notesSlide60.xml" ContentType="application/vnd.openxmlformats-officedocument.presentationml.notesSlide+xml"/>
  <Override PartName="/ppt/charts/chart146.xml" ContentType="application/vnd.openxmlformats-officedocument.drawingml.chart+xml"/>
  <Override PartName="/ppt/charts/chart147.xml" ContentType="application/vnd.openxmlformats-officedocument.drawingml.chart+xml"/>
  <Override PartName="/ppt/notesSlides/notesSlide61.xml" ContentType="application/vnd.openxmlformats-officedocument.presentationml.notesSlide+xml"/>
  <Override PartName="/ppt/charts/chart148.xml" ContentType="application/vnd.openxmlformats-officedocument.drawingml.chart+xml"/>
  <Override PartName="/ppt/charts/chart149.xml" ContentType="application/vnd.openxmlformats-officedocument.drawingml.chart+xml"/>
  <Override PartName="/ppt/notesSlides/notesSlide62.xml" ContentType="application/vnd.openxmlformats-officedocument.presentationml.notesSlide+xml"/>
  <Override PartName="/ppt/charts/chart150.xml" ContentType="application/vnd.openxmlformats-officedocument.drawingml.chart+xml"/>
  <Override PartName="/ppt/charts/chart151.xml" ContentType="application/vnd.openxmlformats-officedocument.drawingml.chart+xml"/>
  <Override PartName="/ppt/notesSlides/notesSlide63.xml" ContentType="application/vnd.openxmlformats-officedocument.presentationml.notesSlide+xml"/>
  <Override PartName="/ppt/charts/chart152.xml" ContentType="application/vnd.openxmlformats-officedocument.drawingml.chart+xml"/>
  <Override PartName="/ppt/notesSlides/notesSlide64.xml" ContentType="application/vnd.openxmlformats-officedocument.presentationml.notesSlide+xml"/>
  <Override PartName="/ppt/charts/chart153.xml" ContentType="application/vnd.openxmlformats-officedocument.drawingml.chart+xml"/>
  <Override PartName="/ppt/charts/chart154.xml" ContentType="application/vnd.openxmlformats-officedocument.drawingml.chart+xml"/>
  <Override PartName="/ppt/notesSlides/notesSlide65.xml" ContentType="application/vnd.openxmlformats-officedocument.presentationml.notesSlide+xml"/>
  <Override PartName="/ppt/charts/chart155.xml" ContentType="application/vnd.openxmlformats-officedocument.drawingml.chart+xml"/>
  <Override PartName="/ppt/notesSlides/notesSlide66.xml" ContentType="application/vnd.openxmlformats-officedocument.presentationml.notesSlide+xml"/>
  <Override PartName="/ppt/charts/chart156.xml" ContentType="application/vnd.openxmlformats-officedocument.drawingml.chart+xml"/>
  <Override PartName="/ppt/charts/chart157.xml" ContentType="application/vnd.openxmlformats-officedocument.drawingml.chart+xml"/>
  <Override PartName="/ppt/notesSlides/notesSlide67.xml" ContentType="application/vnd.openxmlformats-officedocument.presentationml.notesSlide+xml"/>
  <Override PartName="/ppt/charts/chart158.xml" ContentType="application/vnd.openxmlformats-officedocument.drawingml.chart+xml"/>
  <Override PartName="/ppt/notesSlides/notesSlide68.xml" ContentType="application/vnd.openxmlformats-officedocument.presentationml.notesSlide+xml"/>
  <Override PartName="/ppt/charts/chart159.xml" ContentType="application/vnd.openxmlformats-officedocument.drawingml.chart+xml"/>
  <Override PartName="/ppt/charts/chart160.xml" ContentType="application/vnd.openxmlformats-officedocument.drawingml.chart+xml"/>
  <Override PartName="/ppt/notesSlides/notesSlide69.xml" ContentType="application/vnd.openxmlformats-officedocument.presentationml.notesSlide+xml"/>
  <Override PartName="/ppt/charts/chart161.xml" ContentType="application/vnd.openxmlformats-officedocument.drawingml.chart+xml"/>
  <Override PartName="/ppt/charts/chart162.xml" ContentType="application/vnd.openxmlformats-officedocument.drawingml.chart+xml"/>
  <Override PartName="/ppt/notesSlides/notesSlide70.xml" ContentType="application/vnd.openxmlformats-officedocument.presentationml.notesSlide+xml"/>
  <Override PartName="/ppt/charts/chart163.xml" ContentType="application/vnd.openxmlformats-officedocument.drawingml.chart+xml"/>
  <Override PartName="/ppt/charts/chart164.xml" ContentType="application/vnd.openxmlformats-officedocument.drawingml.chart+xml"/>
  <Override PartName="/ppt/notesSlides/notesSlide71.xml" ContentType="application/vnd.openxmlformats-officedocument.presentationml.notesSlide+xml"/>
  <Override PartName="/ppt/charts/chart165.xml" ContentType="application/vnd.openxmlformats-officedocument.drawingml.chart+xml"/>
  <Override PartName="/ppt/charts/chart166.xml" ContentType="application/vnd.openxmlformats-officedocument.drawingml.chart+xml"/>
  <Override PartName="/ppt/notesSlides/notesSlide72.xml" ContentType="application/vnd.openxmlformats-officedocument.presentationml.notesSlide+xml"/>
  <Override PartName="/ppt/charts/chart167.xml" ContentType="application/vnd.openxmlformats-officedocument.drawingml.chart+xml"/>
  <Override PartName="/ppt/charts/chart168.xml" ContentType="application/vnd.openxmlformats-officedocument.drawingml.chart+xml"/>
  <Override PartName="/ppt/notesSlides/notesSlide73.xml" ContentType="application/vnd.openxmlformats-officedocument.presentationml.notesSlide+xml"/>
  <Override PartName="/ppt/charts/chart169.xml" ContentType="application/vnd.openxmlformats-officedocument.drawingml.chart+xml"/>
  <Override PartName="/ppt/notesSlides/notesSlide74.xml" ContentType="application/vnd.openxmlformats-officedocument.presentationml.notesSlide+xml"/>
  <Override PartName="/ppt/notesSlides/notesSlide75.xml" ContentType="application/vnd.openxmlformats-officedocument.presentationml.notesSlide+xml"/>
  <Override PartName="/ppt/charts/chart170.xml" ContentType="application/vnd.openxmlformats-officedocument.drawingml.chart+xml"/>
  <Override PartName="/ppt/charts/chart171.xml" ContentType="application/vnd.openxmlformats-officedocument.drawingml.chart+xml"/>
  <Override PartName="/ppt/notesSlides/notesSlide76.xml" ContentType="application/vnd.openxmlformats-officedocument.presentationml.notesSlide+xml"/>
  <Override PartName="/ppt/charts/chart172.xml" ContentType="application/vnd.openxmlformats-officedocument.drawingml.chart+xml"/>
  <Override PartName="/ppt/charts/chart173.xml" ContentType="application/vnd.openxmlformats-officedocument.drawingml.chart+xml"/>
  <Override PartName="/ppt/notesSlides/notesSlide77.xml" ContentType="application/vnd.openxmlformats-officedocument.presentationml.notesSlide+xml"/>
  <Override PartName="/ppt/charts/chart174.xml" ContentType="application/vnd.openxmlformats-officedocument.drawingml.chart+xml"/>
  <Override PartName="/ppt/charts/chart175.xml" ContentType="application/vnd.openxmlformats-officedocument.drawingml.chart+xml"/>
  <Override PartName="/ppt/notesSlides/notesSlide78.xml" ContentType="application/vnd.openxmlformats-officedocument.presentationml.notesSlide+xml"/>
  <Override PartName="/ppt/charts/chart176.xml" ContentType="application/vnd.openxmlformats-officedocument.drawingml.chart+xml"/>
  <Override PartName="/ppt/charts/chart177.xml" ContentType="application/vnd.openxmlformats-officedocument.drawingml.chart+xml"/>
  <Override PartName="/ppt/notesSlides/notesSlide79.xml" ContentType="application/vnd.openxmlformats-officedocument.presentationml.notesSlide+xml"/>
  <Override PartName="/ppt/charts/chart178.xml" ContentType="application/vnd.openxmlformats-officedocument.drawingml.chart+xml"/>
  <Override PartName="/ppt/charts/chart179.xml" ContentType="application/vnd.openxmlformats-officedocument.drawingml.chart+xml"/>
  <Override PartName="/ppt/notesSlides/notesSlide80.xml" ContentType="application/vnd.openxmlformats-officedocument.presentationml.notesSlide+xml"/>
  <Override PartName="/ppt/charts/chart180.xml" ContentType="application/vnd.openxmlformats-officedocument.drawingml.chart+xml"/>
  <Override PartName="/ppt/notesSlides/notesSlide81.xml" ContentType="application/vnd.openxmlformats-officedocument.presentationml.notesSlide+xml"/>
  <Override PartName="/ppt/charts/chart181.xml" ContentType="application/vnd.openxmlformats-officedocument.drawingml.chart+xml"/>
  <Override PartName="/ppt/notesSlides/notesSlide82.xml" ContentType="application/vnd.openxmlformats-officedocument.presentationml.notesSlide+xml"/>
  <Override PartName="/ppt/charts/chart182.xml" ContentType="application/vnd.openxmlformats-officedocument.drawingml.chart+xml"/>
  <Override PartName="/ppt/notesSlides/notesSlide83.xml" ContentType="application/vnd.openxmlformats-officedocument.presentationml.notesSlide+xml"/>
  <Override PartName="/ppt/notesSlides/notesSlide84.xml" ContentType="application/vnd.openxmlformats-officedocument.presentationml.notesSlide+xml"/>
  <Override PartName="/ppt/notesSlides/notesSlide85.xml" ContentType="application/vnd.openxmlformats-officedocument.presentationml.notesSlide+xml"/>
  <Override PartName="/ppt/notesSlides/notesSlide86.xml" ContentType="application/vnd.openxmlformats-officedocument.presentationml.notesSlide+xml"/>
  <Override PartName="/ppt/notesSlides/notesSlide87.xml" ContentType="application/vnd.openxmlformats-officedocument.presentationml.notesSlide+xml"/>
  <Override PartName="/ppt/notesSlides/notesSlide88.xml" ContentType="application/vnd.openxmlformats-officedocument.presentationml.notesSlide+xml"/>
  <Override PartName="/ppt/notesSlides/notesSlide89.xml" ContentType="application/vnd.openxmlformats-officedocument.presentationml.notesSlide+xml"/>
  <Override PartName="/ppt/notesSlides/notesSlide90.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09"/>
  </p:notesMasterIdLst>
  <p:handoutMasterIdLst>
    <p:handoutMasterId r:id="rId110"/>
  </p:handoutMasterIdLst>
  <p:sldIdLst>
    <p:sldId id="1582" r:id="rId5"/>
    <p:sldId id="1583" r:id="rId6"/>
    <p:sldId id="1614" r:id="rId7"/>
    <p:sldId id="1623" r:id="rId8"/>
    <p:sldId id="1624" r:id="rId9"/>
    <p:sldId id="2025" r:id="rId10"/>
    <p:sldId id="1613" r:id="rId11"/>
    <p:sldId id="1609" r:id="rId12"/>
    <p:sldId id="2149" r:id="rId13"/>
    <p:sldId id="2116" r:id="rId14"/>
    <p:sldId id="1603" r:id="rId15"/>
    <p:sldId id="1615" r:id="rId16"/>
    <p:sldId id="1686" r:id="rId17"/>
    <p:sldId id="1643" r:id="rId18"/>
    <p:sldId id="1620" r:id="rId19"/>
    <p:sldId id="1598" r:id="rId20"/>
    <p:sldId id="2046" r:id="rId21"/>
    <p:sldId id="1626" r:id="rId22"/>
    <p:sldId id="2047" r:id="rId23"/>
    <p:sldId id="2048" r:id="rId24"/>
    <p:sldId id="2134" r:id="rId25"/>
    <p:sldId id="2133" r:id="rId26"/>
    <p:sldId id="1627" r:id="rId27"/>
    <p:sldId id="1742" r:id="rId28"/>
    <p:sldId id="1628" r:id="rId29"/>
    <p:sldId id="1743" r:id="rId30"/>
    <p:sldId id="1629" r:id="rId31"/>
    <p:sldId id="1745" r:id="rId32"/>
    <p:sldId id="2050" r:id="rId33"/>
    <p:sldId id="2131" r:id="rId34"/>
    <p:sldId id="2126" r:id="rId35"/>
    <p:sldId id="1630" r:id="rId36"/>
    <p:sldId id="1746" r:id="rId37"/>
    <p:sldId id="1631" r:id="rId38"/>
    <p:sldId id="1748" r:id="rId39"/>
    <p:sldId id="1747" r:id="rId40"/>
    <p:sldId id="1978" r:id="rId41"/>
    <p:sldId id="1694" r:id="rId42"/>
    <p:sldId id="1749" r:id="rId43"/>
    <p:sldId id="1695" r:id="rId44"/>
    <p:sldId id="1750" r:id="rId45"/>
    <p:sldId id="2033" r:id="rId46"/>
    <p:sldId id="2032" r:id="rId47"/>
    <p:sldId id="1616" r:id="rId48"/>
    <p:sldId id="2051" r:id="rId49"/>
    <p:sldId id="2052" r:id="rId50"/>
    <p:sldId id="2132" r:id="rId51"/>
    <p:sldId id="2053" r:id="rId52"/>
    <p:sldId id="2124" r:id="rId53"/>
    <p:sldId id="2075" r:id="rId54"/>
    <p:sldId id="2076" r:id="rId55"/>
    <p:sldId id="2078" r:id="rId56"/>
    <p:sldId id="2079" r:id="rId57"/>
    <p:sldId id="2054" r:id="rId58"/>
    <p:sldId id="2055" r:id="rId59"/>
    <p:sldId id="2056" r:id="rId60"/>
    <p:sldId id="2080" r:id="rId61"/>
    <p:sldId id="2081" r:id="rId62"/>
    <p:sldId id="2082" r:id="rId63"/>
    <p:sldId id="2129" r:id="rId64"/>
    <p:sldId id="2145" r:id="rId65"/>
    <p:sldId id="2147" r:id="rId66"/>
    <p:sldId id="2084" r:id="rId67"/>
    <p:sldId id="2085" r:id="rId68"/>
    <p:sldId id="2086" r:id="rId69"/>
    <p:sldId id="2087" r:id="rId70"/>
    <p:sldId id="2088" r:id="rId71"/>
    <p:sldId id="2089" r:id="rId72"/>
    <p:sldId id="2090" r:id="rId73"/>
    <p:sldId id="1845" r:id="rId74"/>
    <p:sldId id="2148" r:id="rId75"/>
    <p:sldId id="2141" r:id="rId76"/>
    <p:sldId id="2142" r:id="rId77"/>
    <p:sldId id="2143" r:id="rId78"/>
    <p:sldId id="2144" r:id="rId79"/>
    <p:sldId id="2094" r:id="rId80"/>
    <p:sldId id="2095" r:id="rId81"/>
    <p:sldId id="2098" r:id="rId82"/>
    <p:sldId id="2100" r:id="rId83"/>
    <p:sldId id="2101" r:id="rId84"/>
    <p:sldId id="2102" r:id="rId85"/>
    <p:sldId id="2103" r:id="rId86"/>
    <p:sldId id="2104" r:id="rId87"/>
    <p:sldId id="2105" r:id="rId88"/>
    <p:sldId id="2106" r:id="rId89"/>
    <p:sldId id="2107" r:id="rId90"/>
    <p:sldId id="2139" r:id="rId91"/>
    <p:sldId id="2137" r:id="rId92"/>
    <p:sldId id="2113" r:id="rId93"/>
    <p:sldId id="2114" r:id="rId94"/>
    <p:sldId id="2115" r:id="rId95"/>
    <p:sldId id="2108" r:id="rId96"/>
    <p:sldId id="2109" r:id="rId97"/>
    <p:sldId id="2111" r:id="rId98"/>
    <p:sldId id="2138" r:id="rId99"/>
    <p:sldId id="2112" r:id="rId100"/>
    <p:sldId id="1617" r:id="rId101"/>
    <p:sldId id="2118" r:id="rId102"/>
    <p:sldId id="2119" r:id="rId103"/>
    <p:sldId id="2120" r:id="rId104"/>
    <p:sldId id="2121" r:id="rId105"/>
    <p:sldId id="2122" r:id="rId106"/>
    <p:sldId id="2123" r:id="rId107"/>
    <p:sldId id="1619" r:id="rId10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754" userDrawn="1">
          <p15:clr>
            <a:srgbClr val="A4A3A4"/>
          </p15:clr>
        </p15:guide>
        <p15:guide id="2" pos="3840">
          <p15:clr>
            <a:srgbClr val="A4A3A4"/>
          </p15:clr>
        </p15:guide>
        <p15:guide id="3" orient="horz" pos="1661" userDrawn="1">
          <p15:clr>
            <a:srgbClr val="A4A3A4"/>
          </p15:clr>
        </p15:guide>
        <p15:guide id="4" pos="5178"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88DF291F-6CAB-EE04-8C56-B700E48A591E}" name="Nene Ibokessien" initials="NI" userId="S::Nene.Ibokessien@surveycoordination.com::4c61d1f5-09da-4f61-916d-0262554c011f" providerId="AD"/>
  <p188:author id="{C7414720-90A7-6C46-D0BB-D9DB8B1B0E55}" name="Daniela Alvarez Garcia" initials="DAG" userId="S::Daniela.AlvarezGarcia@ipsos.com::ba086176-ea30-48e4-a05e-c9484fa23098" providerId="AD"/>
  <p188:author id="{23C4AF64-18B8-F4D4-0A7D-D0FF2E138424}" name="Symone Allijohn" initials="SA" userId="S::Symone.Allijohn@surveycoordination.com::b1edc1ad-1782-45a7-b90e-7ff6cd0275b0" providerId="AD"/>
  <p188:author id="{EF50EB6D-2B97-0BC3-856B-083DAEF71AEB}" name="Michelle Gray" initials="MG" userId="S::Michelle.Gray@ipsos.com::3b7921cb-17e4-4e33-9074-d3116f37b4f0" providerId="AD"/>
  <p188:author id="{6A6A508A-2AE3-4E59-635A-A796BB0E0309}" name="Jonathan Caddy" initials="JC" userId="S::jonathan.caddy@cqc.org.uk::aaf9bbff-bec8-4f31-aacc-6e0f6a5d788b" providerId="AD"/>
  <p188:author id="{3EA2A690-2AC7-4822-C126-79F47BA3DAE9}" name="Sue Cowap" initials="SC" userId="S::Sue.Cowap@surveycoordination.com::e4822bbb-cb41-437c-8916-5daaa95c9814" providerId="AD"/>
  <p188:author id="{986D38A0-FD90-3CDA-514B-351C4805345F}" name="Laura Dale" initials="LD" userId="S::Laura.Dale@ipsos.com::c779eae2-57b0-4eba-afb3-bee62945a3b5" providerId="AD"/>
  <p188:author id="{7CFC89B4-3A9B-05AB-D220-C94366093B4F}" name="Amie Hamilton" initials="AH" userId="S::Amie.Hamilton@surveycoordination.com::d2ce4700-4af4-42b5-9fdc-06dee3745fd4" providerId="AD"/>
  <p188:author id="{8A44CAE5-AFAC-B2C6-45F5-DE2AC52CE724}" name="Samantha Guymer" initials="SG" userId="S::samantha.guymer@surveycoordination.com::a72ea3af-22a1-4fd9-b055-c7f2801cb0ba" providerId="AD"/>
  <p188:author id="{675042F0-E88B-A43C-2845-F96FDA1F061C}" name="James Kramer" initials="JK" userId="S::james.kramer@surveycoordination.com::59522821-30a9-4f92-a075-7e231f89b5b8" providerId="AD"/>
  <p188:author id="{5AB0F7F6-DCD6-2AFD-1F42-84B2928AE346}" name="Mayes, Will" initials="MW" userId="S::will.mayes@cqc.org.uk::614b90fc-2b39-418c-a9d7-4cd33c827d1e"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1" name="Laura Tuhou" initials="LT" lastIdx="183" clrIdx="0">
    <p:extLst>
      <p:ext uri="{19B8F6BF-5375-455C-9EA6-DF929625EA0E}">
        <p15:presenceInfo xmlns:p15="http://schemas.microsoft.com/office/powerpoint/2012/main" userId="S::Laura.Tuhou@ipsos.com::94f23cdc-b8ee-45bd-9d0f-7cfa9897fefa" providerId="AD"/>
      </p:ext>
    </p:extLst>
  </p:cmAuthor>
  <p:cmAuthor id="2" name="Joanna Barry" initials="JB" lastIdx="287" clrIdx="1">
    <p:extLst>
      <p:ext uri="{19B8F6BF-5375-455C-9EA6-DF929625EA0E}">
        <p15:presenceInfo xmlns:p15="http://schemas.microsoft.com/office/powerpoint/2012/main" userId="S::Joanna.Barry@ipsos.com::29a8d5d1-a248-4d0f-aede-8a2f1cb75251" providerId="AD"/>
      </p:ext>
    </p:extLst>
  </p:cmAuthor>
  <p:cmAuthor id="3" name="Sylvie Hobden" initials="SH" lastIdx="17" clrIdx="2">
    <p:extLst>
      <p:ext uri="{19B8F6BF-5375-455C-9EA6-DF929625EA0E}">
        <p15:presenceInfo xmlns:p15="http://schemas.microsoft.com/office/powerpoint/2012/main" userId="S::sylvie.hobden@Ipsos.com::6f654f1e-58be-4571-9429-5f7fc25c85b4" providerId="AD"/>
      </p:ext>
    </p:extLst>
  </p:cmAuthor>
  <p:cmAuthor id="4" name="Cronin, Amber" initials="CA" lastIdx="6" clrIdx="3">
    <p:extLst>
      <p:ext uri="{19B8F6BF-5375-455C-9EA6-DF929625EA0E}">
        <p15:presenceInfo xmlns:p15="http://schemas.microsoft.com/office/powerpoint/2012/main" userId="S::Amber.Cronin@cqc.org.uk::faed8588-dd98-4d51-99ce-66922e4728b5" providerId="AD"/>
      </p:ext>
    </p:extLst>
  </p:cmAuthor>
  <p:cmAuthor id="5" name="Sutherland, Christopher" initials="SC" lastIdx="39" clrIdx="4">
    <p:extLst>
      <p:ext uri="{19B8F6BF-5375-455C-9EA6-DF929625EA0E}">
        <p15:presenceInfo xmlns:p15="http://schemas.microsoft.com/office/powerpoint/2012/main" userId="S::Christopher.Sutherland@cqc.org.uk::b8d51e68-209d-4de1-a1f4-35fbc8ca853b" providerId="AD"/>
      </p:ext>
    </p:extLst>
  </p:cmAuthor>
  <p:cmAuthor id="6" name="Dan Philo" initials="DP" lastIdx="20" clrIdx="5">
    <p:extLst>
      <p:ext uri="{19B8F6BF-5375-455C-9EA6-DF929625EA0E}">
        <p15:presenceInfo xmlns:p15="http://schemas.microsoft.com/office/powerpoint/2012/main" userId="S::Dan.Philo@ipsos.com::1fa1b32e-a259-4560-89e3-b77ad100eae1"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2F2F2"/>
    <a:srgbClr val="6D276A"/>
    <a:srgbClr val="E87722"/>
    <a:srgbClr val="F1BE48"/>
    <a:srgbClr val="E9EBF5"/>
    <a:srgbClr val="756382"/>
    <a:srgbClr val="419999"/>
    <a:srgbClr val="CFD5EA"/>
    <a:srgbClr val="5FBD8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987" autoAdjust="0"/>
    <p:restoredTop sz="94189" autoAdjust="0"/>
  </p:normalViewPr>
  <p:slideViewPr>
    <p:cSldViewPr snapToGrid="0">
      <p:cViewPr varScale="1">
        <p:scale>
          <a:sx n="59" d="100"/>
          <a:sy n="59" d="100"/>
        </p:scale>
        <p:origin x="204" y="52"/>
      </p:cViewPr>
      <p:guideLst>
        <p:guide orient="horz" pos="754"/>
        <p:guide pos="3840"/>
        <p:guide orient="horz" pos="1661"/>
        <p:guide pos="5178"/>
      </p:guideLst>
    </p:cSldViewPr>
  </p:slideViewPr>
  <p:notesTextViewPr>
    <p:cViewPr>
      <p:scale>
        <a:sx n="1" d="1"/>
        <a:sy n="1" d="1"/>
      </p:scale>
      <p:origin x="0" y="0"/>
    </p:cViewPr>
  </p:notesTextViewPr>
  <p:notesViewPr>
    <p:cSldViewPr snapToGrid="0">
      <p:cViewPr>
        <p:scale>
          <a:sx n="1" d="2"/>
          <a:sy n="1" d="2"/>
        </p:scale>
        <p:origin x="4548" y="978"/>
      </p:cViewPr>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slide" Target="slides/slide64.xml"/><Relationship Id="rId84" Type="http://schemas.openxmlformats.org/officeDocument/2006/relationships/slide" Target="slides/slide80.xml"/><Relationship Id="rId89" Type="http://schemas.openxmlformats.org/officeDocument/2006/relationships/slide" Target="slides/slide85.xml"/><Relationship Id="rId112" Type="http://schemas.openxmlformats.org/officeDocument/2006/relationships/presProps" Target="presProps.xml"/><Relationship Id="rId16" Type="http://schemas.openxmlformats.org/officeDocument/2006/relationships/slide" Target="slides/slide12.xml"/><Relationship Id="rId107" Type="http://schemas.openxmlformats.org/officeDocument/2006/relationships/slide" Target="slides/slide103.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slide" Target="slides/slide70.xml"/><Relationship Id="rId79" Type="http://schemas.openxmlformats.org/officeDocument/2006/relationships/slide" Target="slides/slide75.xml"/><Relationship Id="rId102" Type="http://schemas.openxmlformats.org/officeDocument/2006/relationships/slide" Target="slides/slide98.xml"/><Relationship Id="rId5" Type="http://schemas.openxmlformats.org/officeDocument/2006/relationships/slide" Target="slides/slide1.xml"/><Relationship Id="rId90" Type="http://schemas.openxmlformats.org/officeDocument/2006/relationships/slide" Target="slides/slide86.xml"/><Relationship Id="rId95" Type="http://schemas.openxmlformats.org/officeDocument/2006/relationships/slide" Target="slides/slide91.xml"/><Relationship Id="rId22" Type="http://schemas.openxmlformats.org/officeDocument/2006/relationships/slide" Target="slides/slide18.xml"/><Relationship Id="rId27" Type="http://schemas.openxmlformats.org/officeDocument/2006/relationships/slide" Target="slides/slide23.xml"/><Relationship Id="rId43" Type="http://schemas.openxmlformats.org/officeDocument/2006/relationships/slide" Target="slides/slide39.xml"/><Relationship Id="rId48" Type="http://schemas.openxmlformats.org/officeDocument/2006/relationships/slide" Target="slides/slide44.xml"/><Relationship Id="rId64" Type="http://schemas.openxmlformats.org/officeDocument/2006/relationships/slide" Target="slides/slide60.xml"/><Relationship Id="rId69" Type="http://schemas.openxmlformats.org/officeDocument/2006/relationships/slide" Target="slides/slide65.xml"/><Relationship Id="rId113" Type="http://schemas.openxmlformats.org/officeDocument/2006/relationships/viewProps" Target="viewProps.xml"/><Relationship Id="rId80" Type="http://schemas.openxmlformats.org/officeDocument/2006/relationships/slide" Target="slides/slide76.xml"/><Relationship Id="rId85" Type="http://schemas.openxmlformats.org/officeDocument/2006/relationships/slide" Target="slides/slide81.xml"/><Relationship Id="rId12" Type="http://schemas.openxmlformats.org/officeDocument/2006/relationships/slide" Target="slides/slide8.xml"/><Relationship Id="rId17" Type="http://schemas.openxmlformats.org/officeDocument/2006/relationships/slide" Target="slides/slide13.xml"/><Relationship Id="rId33" Type="http://schemas.openxmlformats.org/officeDocument/2006/relationships/slide" Target="slides/slide29.xml"/><Relationship Id="rId38" Type="http://schemas.openxmlformats.org/officeDocument/2006/relationships/slide" Target="slides/slide34.xml"/><Relationship Id="rId59" Type="http://schemas.openxmlformats.org/officeDocument/2006/relationships/slide" Target="slides/slide55.xml"/><Relationship Id="rId103" Type="http://schemas.openxmlformats.org/officeDocument/2006/relationships/slide" Target="slides/slide99.xml"/><Relationship Id="rId108" Type="http://schemas.openxmlformats.org/officeDocument/2006/relationships/slide" Target="slides/slide104.xml"/><Relationship Id="rId54" Type="http://schemas.openxmlformats.org/officeDocument/2006/relationships/slide" Target="slides/slide50.xml"/><Relationship Id="rId70" Type="http://schemas.openxmlformats.org/officeDocument/2006/relationships/slide" Target="slides/slide66.xml"/><Relationship Id="rId75" Type="http://schemas.openxmlformats.org/officeDocument/2006/relationships/slide" Target="slides/slide71.xml"/><Relationship Id="rId91" Type="http://schemas.openxmlformats.org/officeDocument/2006/relationships/slide" Target="slides/slide87.xml"/><Relationship Id="rId96" Type="http://schemas.openxmlformats.org/officeDocument/2006/relationships/slide" Target="slides/slide92.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6" Type="http://schemas.openxmlformats.org/officeDocument/2006/relationships/slide" Target="slides/slide102.xml"/><Relationship Id="rId114" Type="http://schemas.openxmlformats.org/officeDocument/2006/relationships/theme" Target="theme/theme1.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slide" Target="slides/slide69.xml"/><Relationship Id="rId78" Type="http://schemas.openxmlformats.org/officeDocument/2006/relationships/slide" Target="slides/slide74.xml"/><Relationship Id="rId81" Type="http://schemas.openxmlformats.org/officeDocument/2006/relationships/slide" Target="slides/slide77.xml"/><Relationship Id="rId86" Type="http://schemas.openxmlformats.org/officeDocument/2006/relationships/slide" Target="slides/slide82.xml"/><Relationship Id="rId94" Type="http://schemas.openxmlformats.org/officeDocument/2006/relationships/slide" Target="slides/slide90.xml"/><Relationship Id="rId99" Type="http://schemas.openxmlformats.org/officeDocument/2006/relationships/slide" Target="slides/slide95.xml"/><Relationship Id="rId101" Type="http://schemas.openxmlformats.org/officeDocument/2006/relationships/slide" Target="slides/slide97.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109" Type="http://schemas.openxmlformats.org/officeDocument/2006/relationships/notesMaster" Target="notesMasters/notesMaster1.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slide" Target="slides/slide72.xml"/><Relationship Id="rId97" Type="http://schemas.openxmlformats.org/officeDocument/2006/relationships/slide" Target="slides/slide93.xml"/><Relationship Id="rId104" Type="http://schemas.openxmlformats.org/officeDocument/2006/relationships/slide" Target="slides/slide100.xml"/><Relationship Id="rId7" Type="http://schemas.openxmlformats.org/officeDocument/2006/relationships/slide" Target="slides/slide3.xml"/><Relationship Id="rId71" Type="http://schemas.openxmlformats.org/officeDocument/2006/relationships/slide" Target="slides/slide67.xml"/><Relationship Id="rId92" Type="http://schemas.openxmlformats.org/officeDocument/2006/relationships/slide" Target="slides/slide88.xml"/><Relationship Id="rId2" Type="http://schemas.openxmlformats.org/officeDocument/2006/relationships/customXml" Target="../customXml/item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 Id="rId87" Type="http://schemas.openxmlformats.org/officeDocument/2006/relationships/slide" Target="slides/slide83.xml"/><Relationship Id="rId110" Type="http://schemas.openxmlformats.org/officeDocument/2006/relationships/handoutMaster" Target="handoutMasters/handoutMaster1.xml"/><Relationship Id="rId115" Type="http://schemas.openxmlformats.org/officeDocument/2006/relationships/tableStyles" Target="tableStyles.xml"/><Relationship Id="rId61" Type="http://schemas.openxmlformats.org/officeDocument/2006/relationships/slide" Target="slides/slide57.xml"/><Relationship Id="rId82" Type="http://schemas.openxmlformats.org/officeDocument/2006/relationships/slide" Target="slides/slide78.xml"/><Relationship Id="rId19" Type="http://schemas.openxmlformats.org/officeDocument/2006/relationships/slide" Target="slides/slide15.xml"/><Relationship Id="rId14" Type="http://schemas.openxmlformats.org/officeDocument/2006/relationships/slide" Target="slides/slide10.xml"/><Relationship Id="rId30" Type="http://schemas.openxmlformats.org/officeDocument/2006/relationships/slide" Target="slides/slide26.xml"/><Relationship Id="rId35" Type="http://schemas.openxmlformats.org/officeDocument/2006/relationships/slide" Target="slides/slide31.xml"/><Relationship Id="rId56" Type="http://schemas.openxmlformats.org/officeDocument/2006/relationships/slide" Target="slides/slide52.xml"/><Relationship Id="rId77" Type="http://schemas.openxmlformats.org/officeDocument/2006/relationships/slide" Target="slides/slide73.xml"/><Relationship Id="rId100" Type="http://schemas.openxmlformats.org/officeDocument/2006/relationships/slide" Target="slides/slide96.xml"/><Relationship Id="rId105" Type="http://schemas.openxmlformats.org/officeDocument/2006/relationships/slide" Target="slides/slide101.xml"/><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slide" Target="slides/slide68.xml"/><Relationship Id="rId93" Type="http://schemas.openxmlformats.org/officeDocument/2006/relationships/slide" Target="slides/slide89.xml"/><Relationship Id="rId98" Type="http://schemas.openxmlformats.org/officeDocument/2006/relationships/slide" Target="slides/slide94.xml"/><Relationship Id="rId3" Type="http://schemas.openxmlformats.org/officeDocument/2006/relationships/customXml" Target="../customXml/item3.xml"/><Relationship Id="rId25" Type="http://schemas.openxmlformats.org/officeDocument/2006/relationships/slide" Target="slides/slide21.xml"/><Relationship Id="rId46" Type="http://schemas.openxmlformats.org/officeDocument/2006/relationships/slide" Target="slides/slide42.xml"/><Relationship Id="rId67" Type="http://schemas.openxmlformats.org/officeDocument/2006/relationships/slide" Target="slides/slide63.xml"/><Relationship Id="rId116" Type="http://schemas.microsoft.com/office/2018/10/relationships/authors" Target="authors.xml"/><Relationship Id="rId20" Type="http://schemas.openxmlformats.org/officeDocument/2006/relationships/slide" Target="slides/slide16.xml"/><Relationship Id="rId41" Type="http://schemas.openxmlformats.org/officeDocument/2006/relationships/slide" Target="slides/slide37.xml"/><Relationship Id="rId62" Type="http://schemas.openxmlformats.org/officeDocument/2006/relationships/slide" Target="slides/slide58.xml"/><Relationship Id="rId83" Type="http://schemas.openxmlformats.org/officeDocument/2006/relationships/slide" Target="slides/slide79.xml"/><Relationship Id="rId88" Type="http://schemas.openxmlformats.org/officeDocument/2006/relationships/slide" Target="slides/slide84.xml"/><Relationship Id="rId111" Type="http://schemas.openxmlformats.org/officeDocument/2006/relationships/commentAuthors" Target="commentAuthor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_rels/chart10.xml.rels><?xml version="1.0" encoding="UTF-8" standalone="yes"?>
<Relationships xmlns="http://schemas.openxmlformats.org/package/2006/relationships"><Relationship Id="rId3" Type="http://schemas.openxmlformats.org/officeDocument/2006/relationships/package" Target="../embeddings/Microsoft_Excel_Worksheet9.xlsx"/><Relationship Id="rId2" Type="http://schemas.microsoft.com/office/2011/relationships/chartColorStyle" Target="colors3.xml"/><Relationship Id="rId1" Type="http://schemas.microsoft.com/office/2011/relationships/chartStyle" Target="style3.xml"/></Relationships>
</file>

<file path=ppt/charts/_rels/chart100.xml.rels><?xml version="1.0" encoding="UTF-8" standalone="yes"?>
<Relationships xmlns="http://schemas.openxmlformats.org/package/2006/relationships"><Relationship Id="rId3" Type="http://schemas.openxmlformats.org/officeDocument/2006/relationships/package" Target="../embeddings/Microsoft_Excel_Worksheet99.xlsx"/><Relationship Id="rId2" Type="http://schemas.microsoft.com/office/2011/relationships/chartColorStyle" Target="colors46.xml"/><Relationship Id="rId1" Type="http://schemas.microsoft.com/office/2011/relationships/chartStyle" Target="style46.xml"/></Relationships>
</file>

<file path=ppt/charts/_rels/chart101.xml.rels><?xml version="1.0" encoding="UTF-8" standalone="yes"?>
<Relationships xmlns="http://schemas.openxmlformats.org/package/2006/relationships"><Relationship Id="rId3" Type="http://schemas.openxmlformats.org/officeDocument/2006/relationships/package" Target="../embeddings/Microsoft_Excel_Worksheet100.xlsx"/><Relationship Id="rId2" Type="http://schemas.microsoft.com/office/2011/relationships/chartColorStyle" Target="colors47.xml"/><Relationship Id="rId1" Type="http://schemas.microsoft.com/office/2011/relationships/chartStyle" Target="style47.xml"/></Relationships>
</file>

<file path=ppt/charts/_rels/chart102.xml.rels><?xml version="1.0" encoding="UTF-8" standalone="yes"?>
<Relationships xmlns="http://schemas.openxmlformats.org/package/2006/relationships"><Relationship Id="rId3" Type="http://schemas.openxmlformats.org/officeDocument/2006/relationships/package" Target="../embeddings/Microsoft_Excel_Worksheet101.xlsx"/><Relationship Id="rId2" Type="http://schemas.microsoft.com/office/2011/relationships/chartColorStyle" Target="colors48.xml"/><Relationship Id="rId1" Type="http://schemas.microsoft.com/office/2011/relationships/chartStyle" Target="style48.xml"/></Relationships>
</file>

<file path=ppt/charts/_rels/chart103.xml.rels><?xml version="1.0" encoding="UTF-8" standalone="yes"?>
<Relationships xmlns="http://schemas.openxmlformats.org/package/2006/relationships"><Relationship Id="rId3" Type="http://schemas.openxmlformats.org/officeDocument/2006/relationships/package" Target="../embeddings/Microsoft_Excel_Worksheet102.xlsx"/><Relationship Id="rId2" Type="http://schemas.microsoft.com/office/2011/relationships/chartColorStyle" Target="colors49.xml"/><Relationship Id="rId1" Type="http://schemas.microsoft.com/office/2011/relationships/chartStyle" Target="style49.xml"/></Relationships>
</file>

<file path=ppt/charts/_rels/chart104.xml.rels><?xml version="1.0" encoding="UTF-8" standalone="yes"?>
<Relationships xmlns="http://schemas.openxmlformats.org/package/2006/relationships"><Relationship Id="rId3" Type="http://schemas.openxmlformats.org/officeDocument/2006/relationships/package" Target="../embeddings/Microsoft_Excel_Worksheet103.xlsx"/><Relationship Id="rId2" Type="http://schemas.microsoft.com/office/2011/relationships/chartColorStyle" Target="colors50.xml"/><Relationship Id="rId1" Type="http://schemas.microsoft.com/office/2011/relationships/chartStyle" Target="style50.xml"/></Relationships>
</file>

<file path=ppt/charts/_rels/chart105.xml.rels><?xml version="1.0" encoding="UTF-8" standalone="yes"?>
<Relationships xmlns="http://schemas.openxmlformats.org/package/2006/relationships"><Relationship Id="rId3" Type="http://schemas.openxmlformats.org/officeDocument/2006/relationships/package" Target="../embeddings/Microsoft_Excel_Worksheet104.xlsx"/><Relationship Id="rId2" Type="http://schemas.microsoft.com/office/2011/relationships/chartColorStyle" Target="colors51.xml"/><Relationship Id="rId1" Type="http://schemas.microsoft.com/office/2011/relationships/chartStyle" Target="style51.xml"/></Relationships>
</file>

<file path=ppt/charts/_rels/chart106.xml.rels><?xml version="1.0" encoding="UTF-8" standalone="yes"?>
<Relationships xmlns="http://schemas.openxmlformats.org/package/2006/relationships"><Relationship Id="rId3" Type="http://schemas.openxmlformats.org/officeDocument/2006/relationships/package" Target="../embeddings/Microsoft_Excel_Worksheet105.xlsx"/><Relationship Id="rId2" Type="http://schemas.microsoft.com/office/2011/relationships/chartColorStyle" Target="colors52.xml"/><Relationship Id="rId1" Type="http://schemas.microsoft.com/office/2011/relationships/chartStyle" Target="style52.xml"/></Relationships>
</file>

<file path=ppt/charts/_rels/chart107.xml.rels><?xml version="1.0" encoding="UTF-8" standalone="yes"?>
<Relationships xmlns="http://schemas.openxmlformats.org/package/2006/relationships"><Relationship Id="rId3" Type="http://schemas.openxmlformats.org/officeDocument/2006/relationships/package" Target="../embeddings/Microsoft_Excel_Worksheet106.xlsx"/><Relationship Id="rId2" Type="http://schemas.microsoft.com/office/2011/relationships/chartColorStyle" Target="colors53.xml"/><Relationship Id="rId1" Type="http://schemas.microsoft.com/office/2011/relationships/chartStyle" Target="style53.xml"/></Relationships>
</file>

<file path=ppt/charts/_rels/chart108.xml.rels><?xml version="1.0" encoding="UTF-8" standalone="yes"?>
<Relationships xmlns="http://schemas.openxmlformats.org/package/2006/relationships"><Relationship Id="rId3" Type="http://schemas.openxmlformats.org/officeDocument/2006/relationships/package" Target="../embeddings/Microsoft_Excel_Worksheet107.xlsx"/><Relationship Id="rId2" Type="http://schemas.microsoft.com/office/2011/relationships/chartColorStyle" Target="colors54.xml"/><Relationship Id="rId1" Type="http://schemas.microsoft.com/office/2011/relationships/chartStyle" Target="style54.xml"/></Relationships>
</file>

<file path=ppt/charts/_rels/chart109.xml.rels><?xml version="1.0" encoding="UTF-8" standalone="yes"?>
<Relationships xmlns="http://schemas.openxmlformats.org/package/2006/relationships"><Relationship Id="rId3" Type="http://schemas.openxmlformats.org/officeDocument/2006/relationships/package" Target="../embeddings/Microsoft_Excel_Worksheet108.xlsx"/><Relationship Id="rId2" Type="http://schemas.microsoft.com/office/2011/relationships/chartColorStyle" Target="colors55.xml"/><Relationship Id="rId1" Type="http://schemas.microsoft.com/office/2011/relationships/chartStyle" Target="style55.xml"/></Relationships>
</file>

<file path=ppt/charts/_rels/chart11.xml.rels><?xml version="1.0" encoding="UTF-8" standalone="yes"?>
<Relationships xmlns="http://schemas.openxmlformats.org/package/2006/relationships"><Relationship Id="rId3" Type="http://schemas.openxmlformats.org/officeDocument/2006/relationships/package" Target="../embeddings/Microsoft_Excel_Worksheet10.xlsx"/><Relationship Id="rId2" Type="http://schemas.microsoft.com/office/2011/relationships/chartColorStyle" Target="colors4.xml"/><Relationship Id="rId1" Type="http://schemas.microsoft.com/office/2011/relationships/chartStyle" Target="style4.xml"/></Relationships>
</file>

<file path=ppt/charts/_rels/chart110.xml.rels><?xml version="1.0" encoding="UTF-8" standalone="yes"?>
<Relationships xmlns="http://schemas.openxmlformats.org/package/2006/relationships"><Relationship Id="rId3" Type="http://schemas.openxmlformats.org/officeDocument/2006/relationships/package" Target="../embeddings/Microsoft_Excel_Worksheet109.xlsx"/><Relationship Id="rId2" Type="http://schemas.microsoft.com/office/2011/relationships/chartColorStyle" Target="colors56.xml"/><Relationship Id="rId1" Type="http://schemas.microsoft.com/office/2011/relationships/chartStyle" Target="style56.xml"/></Relationships>
</file>

<file path=ppt/charts/_rels/chart111.xml.rels><?xml version="1.0" encoding="UTF-8" standalone="yes"?>
<Relationships xmlns="http://schemas.openxmlformats.org/package/2006/relationships"><Relationship Id="rId3" Type="http://schemas.openxmlformats.org/officeDocument/2006/relationships/package" Target="../embeddings/Microsoft_Excel_Worksheet110.xlsx"/><Relationship Id="rId2" Type="http://schemas.microsoft.com/office/2011/relationships/chartColorStyle" Target="colors57.xml"/><Relationship Id="rId1" Type="http://schemas.microsoft.com/office/2011/relationships/chartStyle" Target="style57.xml"/></Relationships>
</file>

<file path=ppt/charts/_rels/chart112.xml.rels><?xml version="1.0" encoding="UTF-8" standalone="yes"?>
<Relationships xmlns="http://schemas.openxmlformats.org/package/2006/relationships"><Relationship Id="rId3" Type="http://schemas.openxmlformats.org/officeDocument/2006/relationships/package" Target="../embeddings/Microsoft_Excel_Worksheet111.xlsx"/><Relationship Id="rId2" Type="http://schemas.microsoft.com/office/2011/relationships/chartColorStyle" Target="colors58.xml"/><Relationship Id="rId1" Type="http://schemas.microsoft.com/office/2011/relationships/chartStyle" Target="style58.xml"/></Relationships>
</file>

<file path=ppt/charts/_rels/chart113.xml.rels><?xml version="1.0" encoding="UTF-8" standalone="yes"?>
<Relationships xmlns="http://schemas.openxmlformats.org/package/2006/relationships"><Relationship Id="rId3" Type="http://schemas.openxmlformats.org/officeDocument/2006/relationships/package" Target="../embeddings/Microsoft_Excel_Worksheet112.xlsx"/><Relationship Id="rId2" Type="http://schemas.microsoft.com/office/2011/relationships/chartColorStyle" Target="colors59.xml"/><Relationship Id="rId1" Type="http://schemas.microsoft.com/office/2011/relationships/chartStyle" Target="style59.xml"/></Relationships>
</file>

<file path=ppt/charts/_rels/chart114.xml.rels><?xml version="1.0" encoding="UTF-8" standalone="yes"?>
<Relationships xmlns="http://schemas.openxmlformats.org/package/2006/relationships"><Relationship Id="rId3" Type="http://schemas.openxmlformats.org/officeDocument/2006/relationships/package" Target="../embeddings/Microsoft_Excel_Worksheet113.xlsx"/><Relationship Id="rId2" Type="http://schemas.microsoft.com/office/2011/relationships/chartColorStyle" Target="colors60.xml"/><Relationship Id="rId1" Type="http://schemas.microsoft.com/office/2011/relationships/chartStyle" Target="style60.xml"/></Relationships>
</file>

<file path=ppt/charts/_rels/chart115.xml.rels><?xml version="1.0" encoding="UTF-8" standalone="yes"?>
<Relationships xmlns="http://schemas.openxmlformats.org/package/2006/relationships"><Relationship Id="rId3" Type="http://schemas.openxmlformats.org/officeDocument/2006/relationships/package" Target="../embeddings/Microsoft_Excel_Worksheet114.xlsx"/><Relationship Id="rId2" Type="http://schemas.microsoft.com/office/2011/relationships/chartColorStyle" Target="colors61.xml"/><Relationship Id="rId1" Type="http://schemas.microsoft.com/office/2011/relationships/chartStyle" Target="style61.xml"/></Relationships>
</file>

<file path=ppt/charts/_rels/chart116.xml.rels><?xml version="1.0" encoding="UTF-8" standalone="yes"?>
<Relationships xmlns="http://schemas.openxmlformats.org/package/2006/relationships"><Relationship Id="rId3" Type="http://schemas.openxmlformats.org/officeDocument/2006/relationships/package" Target="../embeddings/Microsoft_Excel_Worksheet115.xlsx"/><Relationship Id="rId2" Type="http://schemas.microsoft.com/office/2011/relationships/chartColorStyle" Target="colors62.xml"/><Relationship Id="rId1" Type="http://schemas.microsoft.com/office/2011/relationships/chartStyle" Target="style62.xml"/></Relationships>
</file>

<file path=ppt/charts/_rels/chart117.xml.rels><?xml version="1.0" encoding="UTF-8" standalone="yes"?>
<Relationships xmlns="http://schemas.openxmlformats.org/package/2006/relationships"><Relationship Id="rId3" Type="http://schemas.openxmlformats.org/officeDocument/2006/relationships/package" Target="../embeddings/Microsoft_Excel_Worksheet116.xlsx"/><Relationship Id="rId2" Type="http://schemas.microsoft.com/office/2011/relationships/chartColorStyle" Target="colors63.xml"/><Relationship Id="rId1" Type="http://schemas.microsoft.com/office/2011/relationships/chartStyle" Target="style63.xml"/></Relationships>
</file>

<file path=ppt/charts/_rels/chart118.xml.rels><?xml version="1.0" encoding="UTF-8" standalone="yes"?>
<Relationships xmlns="http://schemas.openxmlformats.org/package/2006/relationships"><Relationship Id="rId3" Type="http://schemas.openxmlformats.org/officeDocument/2006/relationships/package" Target="../embeddings/Microsoft_Excel_Worksheet117.xlsx"/><Relationship Id="rId2" Type="http://schemas.microsoft.com/office/2011/relationships/chartColorStyle" Target="colors64.xml"/><Relationship Id="rId1" Type="http://schemas.microsoft.com/office/2011/relationships/chartStyle" Target="style64.xml"/></Relationships>
</file>

<file path=ppt/charts/_rels/chart119.xml.rels><?xml version="1.0" encoding="UTF-8" standalone="yes"?>
<Relationships xmlns="http://schemas.openxmlformats.org/package/2006/relationships"><Relationship Id="rId3" Type="http://schemas.openxmlformats.org/officeDocument/2006/relationships/package" Target="../embeddings/Microsoft_Excel_Worksheet118.xlsx"/><Relationship Id="rId2" Type="http://schemas.microsoft.com/office/2011/relationships/chartColorStyle" Target="colors65.xml"/><Relationship Id="rId1" Type="http://schemas.microsoft.com/office/2011/relationships/chartStyle" Target="style65.xml"/></Relationships>
</file>

<file path=ppt/charts/_rels/chart12.xml.rels><?xml version="1.0" encoding="UTF-8" standalone="yes"?>
<Relationships xmlns="http://schemas.openxmlformats.org/package/2006/relationships"><Relationship Id="rId3" Type="http://schemas.openxmlformats.org/officeDocument/2006/relationships/package" Target="../embeddings/Microsoft_Excel_Worksheet11.xlsx"/><Relationship Id="rId2" Type="http://schemas.microsoft.com/office/2011/relationships/chartColorStyle" Target="colors5.xml"/><Relationship Id="rId1" Type="http://schemas.microsoft.com/office/2011/relationships/chartStyle" Target="style5.xml"/></Relationships>
</file>

<file path=ppt/charts/_rels/chart120.xml.rels><?xml version="1.0" encoding="UTF-8" standalone="yes"?>
<Relationships xmlns="http://schemas.openxmlformats.org/package/2006/relationships"><Relationship Id="rId3" Type="http://schemas.openxmlformats.org/officeDocument/2006/relationships/package" Target="../embeddings/Microsoft_Excel_Worksheet119.xlsx"/><Relationship Id="rId2" Type="http://schemas.microsoft.com/office/2011/relationships/chartColorStyle" Target="colors66.xml"/><Relationship Id="rId1" Type="http://schemas.microsoft.com/office/2011/relationships/chartStyle" Target="style66.xml"/></Relationships>
</file>

<file path=ppt/charts/_rels/chart121.xml.rels><?xml version="1.0" encoding="UTF-8" standalone="yes"?>
<Relationships xmlns="http://schemas.openxmlformats.org/package/2006/relationships"><Relationship Id="rId3" Type="http://schemas.openxmlformats.org/officeDocument/2006/relationships/package" Target="../embeddings/Microsoft_Excel_Worksheet120.xlsx"/><Relationship Id="rId2" Type="http://schemas.microsoft.com/office/2011/relationships/chartColorStyle" Target="colors67.xml"/><Relationship Id="rId1" Type="http://schemas.microsoft.com/office/2011/relationships/chartStyle" Target="style67.xml"/></Relationships>
</file>

<file path=ppt/charts/_rels/chart122.xml.rels><?xml version="1.0" encoding="UTF-8" standalone="yes"?>
<Relationships xmlns="http://schemas.openxmlformats.org/package/2006/relationships"><Relationship Id="rId3" Type="http://schemas.openxmlformats.org/officeDocument/2006/relationships/package" Target="../embeddings/Microsoft_Excel_Worksheet121.xlsx"/><Relationship Id="rId2" Type="http://schemas.microsoft.com/office/2011/relationships/chartColorStyle" Target="colors68.xml"/><Relationship Id="rId1" Type="http://schemas.microsoft.com/office/2011/relationships/chartStyle" Target="style68.xml"/></Relationships>
</file>

<file path=ppt/charts/_rels/chart123.xml.rels><?xml version="1.0" encoding="UTF-8" standalone="yes"?>
<Relationships xmlns="http://schemas.openxmlformats.org/package/2006/relationships"><Relationship Id="rId3" Type="http://schemas.openxmlformats.org/officeDocument/2006/relationships/package" Target="../embeddings/Microsoft_Excel_Worksheet122.xlsx"/><Relationship Id="rId2" Type="http://schemas.microsoft.com/office/2011/relationships/chartColorStyle" Target="colors69.xml"/><Relationship Id="rId1" Type="http://schemas.microsoft.com/office/2011/relationships/chartStyle" Target="style69.xml"/></Relationships>
</file>

<file path=ppt/charts/_rels/chart124.xml.rels><?xml version="1.0" encoding="UTF-8" standalone="yes"?>
<Relationships xmlns="http://schemas.openxmlformats.org/package/2006/relationships"><Relationship Id="rId3" Type="http://schemas.openxmlformats.org/officeDocument/2006/relationships/package" Target="../embeddings/Microsoft_Excel_Worksheet123.xlsx"/><Relationship Id="rId2" Type="http://schemas.microsoft.com/office/2011/relationships/chartColorStyle" Target="colors70.xml"/><Relationship Id="rId1" Type="http://schemas.microsoft.com/office/2011/relationships/chartStyle" Target="style70.xml"/></Relationships>
</file>

<file path=ppt/charts/_rels/chart125.xml.rels><?xml version="1.0" encoding="UTF-8" standalone="yes"?>
<Relationships xmlns="http://schemas.openxmlformats.org/package/2006/relationships"><Relationship Id="rId3" Type="http://schemas.openxmlformats.org/officeDocument/2006/relationships/package" Target="../embeddings/Microsoft_Excel_Worksheet124.xlsx"/><Relationship Id="rId2" Type="http://schemas.microsoft.com/office/2011/relationships/chartColorStyle" Target="colors71.xml"/><Relationship Id="rId1" Type="http://schemas.microsoft.com/office/2011/relationships/chartStyle" Target="style71.xml"/></Relationships>
</file>

<file path=ppt/charts/_rels/chart126.xml.rels><?xml version="1.0" encoding="UTF-8" standalone="yes"?>
<Relationships xmlns="http://schemas.openxmlformats.org/package/2006/relationships"><Relationship Id="rId3" Type="http://schemas.openxmlformats.org/officeDocument/2006/relationships/package" Target="../embeddings/Microsoft_Excel_Worksheet125.xlsx"/><Relationship Id="rId2" Type="http://schemas.microsoft.com/office/2011/relationships/chartColorStyle" Target="colors72.xml"/><Relationship Id="rId1" Type="http://schemas.microsoft.com/office/2011/relationships/chartStyle" Target="style72.xml"/></Relationships>
</file>

<file path=ppt/charts/_rels/chart127.xml.rels><?xml version="1.0" encoding="UTF-8" standalone="yes"?>
<Relationships xmlns="http://schemas.openxmlformats.org/package/2006/relationships"><Relationship Id="rId3" Type="http://schemas.openxmlformats.org/officeDocument/2006/relationships/package" Target="../embeddings/Microsoft_Excel_Worksheet126.xlsx"/><Relationship Id="rId2" Type="http://schemas.microsoft.com/office/2011/relationships/chartColorStyle" Target="colors73.xml"/><Relationship Id="rId1" Type="http://schemas.microsoft.com/office/2011/relationships/chartStyle" Target="style73.xml"/></Relationships>
</file>

<file path=ppt/charts/_rels/chart128.xml.rels><?xml version="1.0" encoding="UTF-8" standalone="yes"?>
<Relationships xmlns="http://schemas.openxmlformats.org/package/2006/relationships"><Relationship Id="rId3" Type="http://schemas.openxmlformats.org/officeDocument/2006/relationships/package" Target="../embeddings/Microsoft_Excel_Worksheet127.xlsx"/><Relationship Id="rId2" Type="http://schemas.microsoft.com/office/2011/relationships/chartColorStyle" Target="colors74.xml"/><Relationship Id="rId1" Type="http://schemas.microsoft.com/office/2011/relationships/chartStyle" Target="style74.xml"/></Relationships>
</file>

<file path=ppt/charts/_rels/chart129.xml.rels><?xml version="1.0" encoding="UTF-8" standalone="yes"?>
<Relationships xmlns="http://schemas.openxmlformats.org/package/2006/relationships"><Relationship Id="rId3" Type="http://schemas.openxmlformats.org/officeDocument/2006/relationships/package" Target="../embeddings/Microsoft_Excel_Worksheet128.xlsx"/><Relationship Id="rId2" Type="http://schemas.microsoft.com/office/2011/relationships/chartColorStyle" Target="colors75.xml"/><Relationship Id="rId1" Type="http://schemas.microsoft.com/office/2011/relationships/chartStyle" Target="style75.xml"/></Relationships>
</file>

<file path=ppt/charts/_rels/chart13.xml.rels><?xml version="1.0" encoding="UTF-8" standalone="yes"?>
<Relationships xmlns="http://schemas.openxmlformats.org/package/2006/relationships"><Relationship Id="rId2" Type="http://schemas.openxmlformats.org/officeDocument/2006/relationships/package" Target="../embeddings/Microsoft_Excel_Worksheet12.xlsx"/><Relationship Id="rId1" Type="http://schemas.openxmlformats.org/officeDocument/2006/relationships/image" Target="../media/image16.png"/></Relationships>
</file>

<file path=ppt/charts/_rels/chart130.xml.rels><?xml version="1.0" encoding="UTF-8" standalone="yes"?>
<Relationships xmlns="http://schemas.openxmlformats.org/package/2006/relationships"><Relationship Id="rId3" Type="http://schemas.openxmlformats.org/officeDocument/2006/relationships/package" Target="../embeddings/Microsoft_Excel_Worksheet129.xlsx"/><Relationship Id="rId2" Type="http://schemas.microsoft.com/office/2011/relationships/chartColorStyle" Target="colors76.xml"/><Relationship Id="rId1" Type="http://schemas.microsoft.com/office/2011/relationships/chartStyle" Target="style76.xml"/></Relationships>
</file>

<file path=ppt/charts/_rels/chart131.xml.rels><?xml version="1.0" encoding="UTF-8" standalone="yes"?>
<Relationships xmlns="http://schemas.openxmlformats.org/package/2006/relationships"><Relationship Id="rId3" Type="http://schemas.openxmlformats.org/officeDocument/2006/relationships/package" Target="../embeddings/Microsoft_Excel_Worksheet130.xlsx"/><Relationship Id="rId2" Type="http://schemas.microsoft.com/office/2011/relationships/chartColorStyle" Target="colors77.xml"/><Relationship Id="rId1" Type="http://schemas.microsoft.com/office/2011/relationships/chartStyle" Target="style77.xml"/></Relationships>
</file>

<file path=ppt/charts/_rels/chart132.xml.rels><?xml version="1.0" encoding="UTF-8" standalone="yes"?>
<Relationships xmlns="http://schemas.openxmlformats.org/package/2006/relationships"><Relationship Id="rId3" Type="http://schemas.openxmlformats.org/officeDocument/2006/relationships/package" Target="../embeddings/Microsoft_Excel_Worksheet131.xlsx"/><Relationship Id="rId2" Type="http://schemas.microsoft.com/office/2011/relationships/chartColorStyle" Target="colors78.xml"/><Relationship Id="rId1" Type="http://schemas.microsoft.com/office/2011/relationships/chartStyle" Target="style78.xml"/></Relationships>
</file>

<file path=ppt/charts/_rels/chart133.xml.rels><?xml version="1.0" encoding="UTF-8" standalone="yes"?>
<Relationships xmlns="http://schemas.openxmlformats.org/package/2006/relationships"><Relationship Id="rId3" Type="http://schemas.openxmlformats.org/officeDocument/2006/relationships/package" Target="../embeddings/Microsoft_Excel_Worksheet132.xlsx"/><Relationship Id="rId2" Type="http://schemas.microsoft.com/office/2011/relationships/chartColorStyle" Target="colors79.xml"/><Relationship Id="rId1" Type="http://schemas.microsoft.com/office/2011/relationships/chartStyle" Target="style79.xml"/></Relationships>
</file>

<file path=ppt/charts/_rels/chart134.xml.rels><?xml version="1.0" encoding="UTF-8" standalone="yes"?>
<Relationships xmlns="http://schemas.openxmlformats.org/package/2006/relationships"><Relationship Id="rId3" Type="http://schemas.openxmlformats.org/officeDocument/2006/relationships/package" Target="../embeddings/Microsoft_Excel_Worksheet133.xlsx"/><Relationship Id="rId2" Type="http://schemas.microsoft.com/office/2011/relationships/chartColorStyle" Target="colors80.xml"/><Relationship Id="rId1" Type="http://schemas.microsoft.com/office/2011/relationships/chartStyle" Target="style80.xml"/></Relationships>
</file>

<file path=ppt/charts/_rels/chart135.xml.rels><?xml version="1.0" encoding="UTF-8" standalone="yes"?>
<Relationships xmlns="http://schemas.openxmlformats.org/package/2006/relationships"><Relationship Id="rId3" Type="http://schemas.openxmlformats.org/officeDocument/2006/relationships/package" Target="../embeddings/Microsoft_Excel_Worksheet134.xlsx"/><Relationship Id="rId2" Type="http://schemas.microsoft.com/office/2011/relationships/chartColorStyle" Target="colors81.xml"/><Relationship Id="rId1" Type="http://schemas.microsoft.com/office/2011/relationships/chartStyle" Target="style81.xml"/></Relationships>
</file>

<file path=ppt/charts/_rels/chart136.xml.rels><?xml version="1.0" encoding="UTF-8" standalone="yes"?>
<Relationships xmlns="http://schemas.openxmlformats.org/package/2006/relationships"><Relationship Id="rId3" Type="http://schemas.openxmlformats.org/officeDocument/2006/relationships/package" Target="../embeddings/Microsoft_Excel_Worksheet135.xlsx"/><Relationship Id="rId2" Type="http://schemas.microsoft.com/office/2011/relationships/chartColorStyle" Target="colors82.xml"/><Relationship Id="rId1" Type="http://schemas.microsoft.com/office/2011/relationships/chartStyle" Target="style82.xml"/></Relationships>
</file>

<file path=ppt/charts/_rels/chart137.xml.rels><?xml version="1.0" encoding="UTF-8" standalone="yes"?>
<Relationships xmlns="http://schemas.openxmlformats.org/package/2006/relationships"><Relationship Id="rId3" Type="http://schemas.openxmlformats.org/officeDocument/2006/relationships/package" Target="../embeddings/Microsoft_Excel_Worksheet136.xlsx"/><Relationship Id="rId2" Type="http://schemas.microsoft.com/office/2011/relationships/chartColorStyle" Target="colors83.xml"/><Relationship Id="rId1" Type="http://schemas.microsoft.com/office/2011/relationships/chartStyle" Target="style83.xml"/></Relationships>
</file>

<file path=ppt/charts/_rels/chart138.xml.rels><?xml version="1.0" encoding="UTF-8" standalone="yes"?>
<Relationships xmlns="http://schemas.openxmlformats.org/package/2006/relationships"><Relationship Id="rId3" Type="http://schemas.openxmlformats.org/officeDocument/2006/relationships/package" Target="../embeddings/Microsoft_Excel_Worksheet137.xlsx"/><Relationship Id="rId2" Type="http://schemas.microsoft.com/office/2011/relationships/chartColorStyle" Target="colors84.xml"/><Relationship Id="rId1" Type="http://schemas.microsoft.com/office/2011/relationships/chartStyle" Target="style84.xml"/></Relationships>
</file>

<file path=ppt/charts/_rels/chart139.xml.rels><?xml version="1.0" encoding="UTF-8" standalone="yes"?>
<Relationships xmlns="http://schemas.openxmlformats.org/package/2006/relationships"><Relationship Id="rId3" Type="http://schemas.openxmlformats.org/officeDocument/2006/relationships/package" Target="../embeddings/Microsoft_Excel_Worksheet138.xlsx"/><Relationship Id="rId2" Type="http://schemas.microsoft.com/office/2011/relationships/chartColorStyle" Target="colors85.xml"/><Relationship Id="rId1" Type="http://schemas.microsoft.com/office/2011/relationships/chartStyle" Target="style85.xml"/></Relationships>
</file>

<file path=ppt/charts/_rels/chart14.xml.rels><?xml version="1.0" encoding="UTF-8" standalone="yes"?>
<Relationships xmlns="http://schemas.openxmlformats.org/package/2006/relationships"><Relationship Id="rId2" Type="http://schemas.openxmlformats.org/officeDocument/2006/relationships/package" Target="../embeddings/Microsoft_Excel_Worksheet13.xlsx"/><Relationship Id="rId1" Type="http://schemas.openxmlformats.org/officeDocument/2006/relationships/image" Target="../media/image16.png"/></Relationships>
</file>

<file path=ppt/charts/_rels/chart140.xml.rels><?xml version="1.0" encoding="UTF-8" standalone="yes"?>
<Relationships xmlns="http://schemas.openxmlformats.org/package/2006/relationships"><Relationship Id="rId3" Type="http://schemas.openxmlformats.org/officeDocument/2006/relationships/package" Target="../embeddings/Microsoft_Excel_Worksheet139.xlsx"/><Relationship Id="rId2" Type="http://schemas.microsoft.com/office/2011/relationships/chartColorStyle" Target="colors86.xml"/><Relationship Id="rId1" Type="http://schemas.microsoft.com/office/2011/relationships/chartStyle" Target="style86.xml"/></Relationships>
</file>

<file path=ppt/charts/_rels/chart141.xml.rels><?xml version="1.0" encoding="UTF-8" standalone="yes"?>
<Relationships xmlns="http://schemas.openxmlformats.org/package/2006/relationships"><Relationship Id="rId3" Type="http://schemas.openxmlformats.org/officeDocument/2006/relationships/package" Target="../embeddings/Microsoft_Excel_Worksheet140.xlsx"/><Relationship Id="rId2" Type="http://schemas.microsoft.com/office/2011/relationships/chartColorStyle" Target="colors87.xml"/><Relationship Id="rId1" Type="http://schemas.microsoft.com/office/2011/relationships/chartStyle" Target="style87.xml"/></Relationships>
</file>

<file path=ppt/charts/_rels/chart142.xml.rels><?xml version="1.0" encoding="UTF-8" standalone="yes"?>
<Relationships xmlns="http://schemas.openxmlformats.org/package/2006/relationships"><Relationship Id="rId3" Type="http://schemas.openxmlformats.org/officeDocument/2006/relationships/package" Target="../embeddings/Microsoft_Excel_Worksheet141.xlsx"/><Relationship Id="rId2" Type="http://schemas.microsoft.com/office/2011/relationships/chartColorStyle" Target="colors88.xml"/><Relationship Id="rId1" Type="http://schemas.microsoft.com/office/2011/relationships/chartStyle" Target="style88.xml"/></Relationships>
</file>

<file path=ppt/charts/_rels/chart143.xml.rels><?xml version="1.0" encoding="UTF-8" standalone="yes"?>
<Relationships xmlns="http://schemas.openxmlformats.org/package/2006/relationships"><Relationship Id="rId3" Type="http://schemas.openxmlformats.org/officeDocument/2006/relationships/package" Target="../embeddings/Microsoft_Excel_Worksheet142.xlsx"/><Relationship Id="rId2" Type="http://schemas.microsoft.com/office/2011/relationships/chartColorStyle" Target="colors89.xml"/><Relationship Id="rId1" Type="http://schemas.microsoft.com/office/2011/relationships/chartStyle" Target="style89.xml"/></Relationships>
</file>

<file path=ppt/charts/_rels/chart144.xml.rels><?xml version="1.0" encoding="UTF-8" standalone="yes"?>
<Relationships xmlns="http://schemas.openxmlformats.org/package/2006/relationships"><Relationship Id="rId3" Type="http://schemas.openxmlformats.org/officeDocument/2006/relationships/package" Target="../embeddings/Microsoft_Excel_Worksheet143.xlsx"/><Relationship Id="rId2" Type="http://schemas.microsoft.com/office/2011/relationships/chartColorStyle" Target="colors90.xml"/><Relationship Id="rId1" Type="http://schemas.microsoft.com/office/2011/relationships/chartStyle" Target="style90.xml"/></Relationships>
</file>

<file path=ppt/charts/_rels/chart145.xml.rels><?xml version="1.0" encoding="UTF-8" standalone="yes"?>
<Relationships xmlns="http://schemas.openxmlformats.org/package/2006/relationships"><Relationship Id="rId1" Type="http://schemas.openxmlformats.org/officeDocument/2006/relationships/package" Target="../embeddings/Microsoft_Excel_Worksheet144.xlsx"/></Relationships>
</file>

<file path=ppt/charts/_rels/chart146.xml.rels><?xml version="1.0" encoding="UTF-8" standalone="yes"?>
<Relationships xmlns="http://schemas.openxmlformats.org/package/2006/relationships"><Relationship Id="rId1" Type="http://schemas.openxmlformats.org/officeDocument/2006/relationships/package" Target="../embeddings/Microsoft_Excel_Worksheet145.xlsx"/></Relationships>
</file>

<file path=ppt/charts/_rels/chart147.xml.rels><?xml version="1.0" encoding="UTF-8" standalone="yes"?>
<Relationships xmlns="http://schemas.openxmlformats.org/package/2006/relationships"><Relationship Id="rId1" Type="http://schemas.openxmlformats.org/officeDocument/2006/relationships/package" Target="../embeddings/Microsoft_Excel_Worksheet146.xlsx"/></Relationships>
</file>

<file path=ppt/charts/_rels/chart148.xml.rels><?xml version="1.0" encoding="UTF-8" standalone="yes"?>
<Relationships xmlns="http://schemas.openxmlformats.org/package/2006/relationships"><Relationship Id="rId1" Type="http://schemas.openxmlformats.org/officeDocument/2006/relationships/package" Target="../embeddings/Microsoft_Excel_Worksheet147.xlsx"/></Relationships>
</file>

<file path=ppt/charts/_rels/chart149.xml.rels><?xml version="1.0" encoding="UTF-8" standalone="yes"?>
<Relationships xmlns="http://schemas.openxmlformats.org/package/2006/relationships"><Relationship Id="rId1" Type="http://schemas.openxmlformats.org/officeDocument/2006/relationships/package" Target="../embeddings/Microsoft_Excel_Worksheet148.xlsx"/></Relationships>
</file>

<file path=ppt/charts/_rels/chart15.xml.rels><?xml version="1.0" encoding="UTF-8" standalone="yes"?>
<Relationships xmlns="http://schemas.openxmlformats.org/package/2006/relationships"><Relationship Id="rId2" Type="http://schemas.openxmlformats.org/officeDocument/2006/relationships/package" Target="../embeddings/Microsoft_Excel_Worksheet14.xlsx"/><Relationship Id="rId1" Type="http://schemas.openxmlformats.org/officeDocument/2006/relationships/image" Target="../media/image16.png"/></Relationships>
</file>

<file path=ppt/charts/_rels/chart150.xml.rels><?xml version="1.0" encoding="UTF-8" standalone="yes"?>
<Relationships xmlns="http://schemas.openxmlformats.org/package/2006/relationships"><Relationship Id="rId1" Type="http://schemas.openxmlformats.org/officeDocument/2006/relationships/package" Target="../embeddings/Microsoft_Excel_Worksheet149.xlsx"/></Relationships>
</file>

<file path=ppt/charts/_rels/chart151.xml.rels><?xml version="1.0" encoding="UTF-8" standalone="yes"?>
<Relationships xmlns="http://schemas.openxmlformats.org/package/2006/relationships"><Relationship Id="rId1" Type="http://schemas.openxmlformats.org/officeDocument/2006/relationships/package" Target="../embeddings/Microsoft_Excel_Worksheet150.xlsx"/></Relationships>
</file>

<file path=ppt/charts/_rels/chart152.xml.rels><?xml version="1.0" encoding="UTF-8" standalone="yes"?>
<Relationships xmlns="http://schemas.openxmlformats.org/package/2006/relationships"><Relationship Id="rId1" Type="http://schemas.openxmlformats.org/officeDocument/2006/relationships/package" Target="../embeddings/Microsoft_Excel_Worksheet151.xlsx"/></Relationships>
</file>

<file path=ppt/charts/_rels/chart153.xml.rels><?xml version="1.0" encoding="UTF-8" standalone="yes"?>
<Relationships xmlns="http://schemas.openxmlformats.org/package/2006/relationships"><Relationship Id="rId1" Type="http://schemas.openxmlformats.org/officeDocument/2006/relationships/package" Target="../embeddings/Microsoft_Excel_Worksheet152.xlsx"/></Relationships>
</file>

<file path=ppt/charts/_rels/chart154.xml.rels><?xml version="1.0" encoding="UTF-8" standalone="yes"?>
<Relationships xmlns="http://schemas.openxmlformats.org/package/2006/relationships"><Relationship Id="rId1" Type="http://schemas.openxmlformats.org/officeDocument/2006/relationships/package" Target="../embeddings/Microsoft_Excel_Worksheet153.xlsx"/></Relationships>
</file>

<file path=ppt/charts/_rels/chart155.xml.rels><?xml version="1.0" encoding="UTF-8" standalone="yes"?>
<Relationships xmlns="http://schemas.openxmlformats.org/package/2006/relationships"><Relationship Id="rId1" Type="http://schemas.openxmlformats.org/officeDocument/2006/relationships/package" Target="../embeddings/Microsoft_Excel_Worksheet154.xlsx"/></Relationships>
</file>

<file path=ppt/charts/_rels/chart156.xml.rels><?xml version="1.0" encoding="UTF-8" standalone="yes"?>
<Relationships xmlns="http://schemas.openxmlformats.org/package/2006/relationships"><Relationship Id="rId1" Type="http://schemas.openxmlformats.org/officeDocument/2006/relationships/package" Target="../embeddings/Microsoft_Excel_Worksheet155.xlsx"/></Relationships>
</file>

<file path=ppt/charts/_rels/chart157.xml.rels><?xml version="1.0" encoding="UTF-8" standalone="yes"?>
<Relationships xmlns="http://schemas.openxmlformats.org/package/2006/relationships"><Relationship Id="rId1" Type="http://schemas.openxmlformats.org/officeDocument/2006/relationships/package" Target="../embeddings/Microsoft_Excel_Worksheet156.xlsx"/></Relationships>
</file>

<file path=ppt/charts/_rels/chart158.xml.rels><?xml version="1.0" encoding="UTF-8" standalone="yes"?>
<Relationships xmlns="http://schemas.openxmlformats.org/package/2006/relationships"><Relationship Id="rId1" Type="http://schemas.openxmlformats.org/officeDocument/2006/relationships/package" Target="../embeddings/Microsoft_Excel_Worksheet157.xlsx"/></Relationships>
</file>

<file path=ppt/charts/_rels/chart159.xml.rels><?xml version="1.0" encoding="UTF-8" standalone="yes"?>
<Relationships xmlns="http://schemas.openxmlformats.org/package/2006/relationships"><Relationship Id="rId1" Type="http://schemas.openxmlformats.org/officeDocument/2006/relationships/package" Target="../embeddings/Microsoft_Excel_Worksheet158.xlsx"/></Relationships>
</file>

<file path=ppt/charts/_rels/chart16.xml.rels><?xml version="1.0" encoding="UTF-8" standalone="yes"?>
<Relationships xmlns="http://schemas.openxmlformats.org/package/2006/relationships"><Relationship Id="rId2" Type="http://schemas.openxmlformats.org/officeDocument/2006/relationships/package" Target="../embeddings/Microsoft_Excel_Worksheet15.xlsx"/><Relationship Id="rId1" Type="http://schemas.openxmlformats.org/officeDocument/2006/relationships/image" Target="../media/image16.png"/></Relationships>
</file>

<file path=ppt/charts/_rels/chart160.xml.rels><?xml version="1.0" encoding="UTF-8" standalone="yes"?>
<Relationships xmlns="http://schemas.openxmlformats.org/package/2006/relationships"><Relationship Id="rId1" Type="http://schemas.openxmlformats.org/officeDocument/2006/relationships/package" Target="../embeddings/Microsoft_Excel_Worksheet159.xlsx"/></Relationships>
</file>

<file path=ppt/charts/_rels/chart161.xml.rels><?xml version="1.0" encoding="UTF-8" standalone="yes"?>
<Relationships xmlns="http://schemas.openxmlformats.org/package/2006/relationships"><Relationship Id="rId1" Type="http://schemas.openxmlformats.org/officeDocument/2006/relationships/package" Target="../embeddings/Microsoft_Excel_Worksheet160.xlsx"/></Relationships>
</file>

<file path=ppt/charts/_rels/chart162.xml.rels><?xml version="1.0" encoding="UTF-8" standalone="yes"?>
<Relationships xmlns="http://schemas.openxmlformats.org/package/2006/relationships"><Relationship Id="rId1" Type="http://schemas.openxmlformats.org/officeDocument/2006/relationships/package" Target="../embeddings/Microsoft_Excel_Worksheet161.xlsx"/></Relationships>
</file>

<file path=ppt/charts/_rels/chart163.xml.rels><?xml version="1.0" encoding="UTF-8" standalone="yes"?>
<Relationships xmlns="http://schemas.openxmlformats.org/package/2006/relationships"><Relationship Id="rId1" Type="http://schemas.openxmlformats.org/officeDocument/2006/relationships/package" Target="../embeddings/Microsoft_Excel_Worksheet162.xlsx"/></Relationships>
</file>

<file path=ppt/charts/_rels/chart164.xml.rels><?xml version="1.0" encoding="UTF-8" standalone="yes"?>
<Relationships xmlns="http://schemas.openxmlformats.org/package/2006/relationships"><Relationship Id="rId1" Type="http://schemas.openxmlformats.org/officeDocument/2006/relationships/package" Target="../embeddings/Microsoft_Excel_Worksheet163.xlsx"/></Relationships>
</file>

<file path=ppt/charts/_rels/chart165.xml.rels><?xml version="1.0" encoding="UTF-8" standalone="yes"?>
<Relationships xmlns="http://schemas.openxmlformats.org/package/2006/relationships"><Relationship Id="rId1" Type="http://schemas.openxmlformats.org/officeDocument/2006/relationships/package" Target="../embeddings/Microsoft_Excel_Worksheet164.xlsx"/></Relationships>
</file>

<file path=ppt/charts/_rels/chart166.xml.rels><?xml version="1.0" encoding="UTF-8" standalone="yes"?>
<Relationships xmlns="http://schemas.openxmlformats.org/package/2006/relationships"><Relationship Id="rId1" Type="http://schemas.openxmlformats.org/officeDocument/2006/relationships/package" Target="../embeddings/Microsoft_Excel_Worksheet165.xlsx"/></Relationships>
</file>

<file path=ppt/charts/_rels/chart167.xml.rels><?xml version="1.0" encoding="UTF-8" standalone="yes"?>
<Relationships xmlns="http://schemas.openxmlformats.org/package/2006/relationships"><Relationship Id="rId1" Type="http://schemas.openxmlformats.org/officeDocument/2006/relationships/package" Target="../embeddings/Microsoft_Excel_Worksheet166.xlsx"/></Relationships>
</file>

<file path=ppt/charts/_rels/chart168.xml.rels><?xml version="1.0" encoding="UTF-8" standalone="yes"?>
<Relationships xmlns="http://schemas.openxmlformats.org/package/2006/relationships"><Relationship Id="rId1" Type="http://schemas.openxmlformats.org/officeDocument/2006/relationships/package" Target="../embeddings/Microsoft_Excel_Worksheet167.xlsx"/></Relationships>
</file>

<file path=ppt/charts/_rels/chart169.xml.rels><?xml version="1.0" encoding="UTF-8" standalone="yes"?>
<Relationships xmlns="http://schemas.openxmlformats.org/package/2006/relationships"><Relationship Id="rId1" Type="http://schemas.openxmlformats.org/officeDocument/2006/relationships/package" Target="../embeddings/Microsoft_Excel_Worksheet168.xlsx"/></Relationships>
</file>

<file path=ppt/charts/_rels/chart17.xml.rels><?xml version="1.0" encoding="UTF-8" standalone="yes"?>
<Relationships xmlns="http://schemas.openxmlformats.org/package/2006/relationships"><Relationship Id="rId3" Type="http://schemas.openxmlformats.org/officeDocument/2006/relationships/package" Target="../embeddings/Microsoft_Excel_Worksheet16.xlsx"/><Relationship Id="rId2" Type="http://schemas.microsoft.com/office/2011/relationships/chartColorStyle" Target="colors6.xml"/><Relationship Id="rId1" Type="http://schemas.microsoft.com/office/2011/relationships/chartStyle" Target="style6.xml"/></Relationships>
</file>

<file path=ppt/charts/_rels/chart170.xml.rels><?xml version="1.0" encoding="UTF-8" standalone="yes"?>
<Relationships xmlns="http://schemas.openxmlformats.org/package/2006/relationships"><Relationship Id="rId1" Type="http://schemas.openxmlformats.org/officeDocument/2006/relationships/package" Target="../embeddings/Microsoft_Excel_Worksheet169.xlsx"/></Relationships>
</file>

<file path=ppt/charts/_rels/chart171.xml.rels><?xml version="1.0" encoding="UTF-8" standalone="yes"?>
<Relationships xmlns="http://schemas.openxmlformats.org/package/2006/relationships"><Relationship Id="rId1" Type="http://schemas.openxmlformats.org/officeDocument/2006/relationships/package" Target="../embeddings/Microsoft_Excel_Worksheet170.xlsx"/></Relationships>
</file>

<file path=ppt/charts/_rels/chart172.xml.rels><?xml version="1.0" encoding="UTF-8" standalone="yes"?>
<Relationships xmlns="http://schemas.openxmlformats.org/package/2006/relationships"><Relationship Id="rId1" Type="http://schemas.openxmlformats.org/officeDocument/2006/relationships/package" Target="../embeddings/Microsoft_Excel_Worksheet171.xlsx"/></Relationships>
</file>

<file path=ppt/charts/_rels/chart173.xml.rels><?xml version="1.0" encoding="UTF-8" standalone="yes"?>
<Relationships xmlns="http://schemas.openxmlformats.org/package/2006/relationships"><Relationship Id="rId1" Type="http://schemas.openxmlformats.org/officeDocument/2006/relationships/package" Target="../embeddings/Microsoft_Excel_Worksheet172.xlsx"/></Relationships>
</file>

<file path=ppt/charts/_rels/chart174.xml.rels><?xml version="1.0" encoding="UTF-8" standalone="yes"?>
<Relationships xmlns="http://schemas.openxmlformats.org/package/2006/relationships"><Relationship Id="rId1" Type="http://schemas.openxmlformats.org/officeDocument/2006/relationships/package" Target="../embeddings/Microsoft_Excel_Worksheet173.xlsx"/></Relationships>
</file>

<file path=ppt/charts/_rels/chart175.xml.rels><?xml version="1.0" encoding="UTF-8" standalone="yes"?>
<Relationships xmlns="http://schemas.openxmlformats.org/package/2006/relationships"><Relationship Id="rId1" Type="http://schemas.openxmlformats.org/officeDocument/2006/relationships/package" Target="../embeddings/Microsoft_Excel_Worksheet174.xlsx"/></Relationships>
</file>

<file path=ppt/charts/_rels/chart176.xml.rels><?xml version="1.0" encoding="UTF-8" standalone="yes"?>
<Relationships xmlns="http://schemas.openxmlformats.org/package/2006/relationships"><Relationship Id="rId1" Type="http://schemas.openxmlformats.org/officeDocument/2006/relationships/package" Target="../embeddings/Microsoft_Excel_Worksheet175.xlsx"/></Relationships>
</file>

<file path=ppt/charts/_rels/chart177.xml.rels><?xml version="1.0" encoding="UTF-8" standalone="yes"?>
<Relationships xmlns="http://schemas.openxmlformats.org/package/2006/relationships"><Relationship Id="rId1" Type="http://schemas.openxmlformats.org/officeDocument/2006/relationships/package" Target="../embeddings/Microsoft_Excel_Worksheet176.xlsx"/></Relationships>
</file>

<file path=ppt/charts/_rels/chart178.xml.rels><?xml version="1.0" encoding="UTF-8" standalone="yes"?>
<Relationships xmlns="http://schemas.openxmlformats.org/package/2006/relationships"><Relationship Id="rId1" Type="http://schemas.openxmlformats.org/officeDocument/2006/relationships/package" Target="../embeddings/Microsoft_Excel_Worksheet177.xlsx"/></Relationships>
</file>

<file path=ppt/charts/_rels/chart179.xml.rels><?xml version="1.0" encoding="UTF-8" standalone="yes"?>
<Relationships xmlns="http://schemas.openxmlformats.org/package/2006/relationships"><Relationship Id="rId1" Type="http://schemas.openxmlformats.org/officeDocument/2006/relationships/package" Target="../embeddings/Microsoft_Excel_Worksheet178.xlsx"/></Relationships>
</file>

<file path=ppt/charts/_rels/chart18.xml.rels><?xml version="1.0" encoding="UTF-8" standalone="yes"?>
<Relationships xmlns="http://schemas.openxmlformats.org/package/2006/relationships"><Relationship Id="rId3" Type="http://schemas.openxmlformats.org/officeDocument/2006/relationships/package" Target="../embeddings/Microsoft_Excel_Worksheet17.xlsx"/><Relationship Id="rId2" Type="http://schemas.microsoft.com/office/2011/relationships/chartColorStyle" Target="colors7.xml"/><Relationship Id="rId1" Type="http://schemas.microsoft.com/office/2011/relationships/chartStyle" Target="style7.xml"/></Relationships>
</file>

<file path=ppt/charts/_rels/chart180.xml.rels><?xml version="1.0" encoding="UTF-8" standalone="yes"?>
<Relationships xmlns="http://schemas.openxmlformats.org/package/2006/relationships"><Relationship Id="rId1" Type="http://schemas.openxmlformats.org/officeDocument/2006/relationships/package" Target="../embeddings/Microsoft_Excel_Worksheet179.xlsx"/></Relationships>
</file>

<file path=ppt/charts/_rels/chart181.xml.rels><?xml version="1.0" encoding="UTF-8" standalone="yes"?>
<Relationships xmlns="http://schemas.openxmlformats.org/package/2006/relationships"><Relationship Id="rId1" Type="http://schemas.openxmlformats.org/officeDocument/2006/relationships/package" Target="../embeddings/Microsoft_Excel_Worksheet180.xlsx"/></Relationships>
</file>

<file path=ppt/charts/_rels/chart182.xml.rels><?xml version="1.0" encoding="UTF-8" standalone="yes"?>
<Relationships xmlns="http://schemas.openxmlformats.org/package/2006/relationships"><Relationship Id="rId1" Type="http://schemas.openxmlformats.org/officeDocument/2006/relationships/package" Target="../embeddings/Microsoft_Excel_Worksheet181.xlsx"/></Relationships>
</file>

<file path=ppt/charts/_rels/chart19.xml.rels><?xml version="1.0" encoding="UTF-8" standalone="yes"?>
<Relationships xmlns="http://schemas.openxmlformats.org/package/2006/relationships"><Relationship Id="rId3" Type="http://schemas.openxmlformats.org/officeDocument/2006/relationships/package" Target="../embeddings/Microsoft_Excel_Worksheet18.xlsx"/><Relationship Id="rId2" Type="http://schemas.microsoft.com/office/2011/relationships/chartColorStyle" Target="colors8.xml"/><Relationship Id="rId1" Type="http://schemas.microsoft.com/office/2011/relationships/chartStyle" Target="style8.xml"/></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0.xml.rels><?xml version="1.0" encoding="UTF-8" standalone="yes"?>
<Relationships xmlns="http://schemas.openxmlformats.org/package/2006/relationships"><Relationship Id="rId2" Type="http://schemas.openxmlformats.org/officeDocument/2006/relationships/package" Target="../embeddings/Microsoft_Excel_Worksheet19.xlsx"/><Relationship Id="rId1" Type="http://schemas.openxmlformats.org/officeDocument/2006/relationships/image" Target="../media/image16.png"/></Relationships>
</file>

<file path=ppt/charts/_rels/chart21.xml.rels><?xml version="1.0" encoding="UTF-8" standalone="yes"?>
<Relationships xmlns="http://schemas.openxmlformats.org/package/2006/relationships"><Relationship Id="rId2" Type="http://schemas.openxmlformats.org/officeDocument/2006/relationships/package" Target="../embeddings/Microsoft_Excel_Worksheet20.xlsx"/><Relationship Id="rId1" Type="http://schemas.openxmlformats.org/officeDocument/2006/relationships/image" Target="../media/image16.png"/></Relationships>
</file>

<file path=ppt/charts/_rels/chart22.xml.rels><?xml version="1.0" encoding="UTF-8" standalone="yes"?>
<Relationships xmlns="http://schemas.openxmlformats.org/package/2006/relationships"><Relationship Id="rId2" Type="http://schemas.openxmlformats.org/officeDocument/2006/relationships/package" Target="../embeddings/Microsoft_Excel_Worksheet21.xlsx"/><Relationship Id="rId1" Type="http://schemas.openxmlformats.org/officeDocument/2006/relationships/image" Target="../media/image16.png"/></Relationships>
</file>

<file path=ppt/charts/_rels/chart23.xml.rels><?xml version="1.0" encoding="UTF-8" standalone="yes"?>
<Relationships xmlns="http://schemas.openxmlformats.org/package/2006/relationships"><Relationship Id="rId2" Type="http://schemas.openxmlformats.org/officeDocument/2006/relationships/package" Target="../embeddings/Microsoft_Excel_Worksheet22.xlsx"/><Relationship Id="rId1" Type="http://schemas.openxmlformats.org/officeDocument/2006/relationships/image" Target="../media/image16.png"/></Relationships>
</file>

<file path=ppt/charts/_rels/chart24.xml.rels><?xml version="1.0" encoding="UTF-8" standalone="yes"?>
<Relationships xmlns="http://schemas.openxmlformats.org/package/2006/relationships"><Relationship Id="rId2" Type="http://schemas.openxmlformats.org/officeDocument/2006/relationships/package" Target="../embeddings/Microsoft_Excel_Worksheet23.xlsx"/><Relationship Id="rId1" Type="http://schemas.openxmlformats.org/officeDocument/2006/relationships/image" Target="../media/image16.png"/></Relationships>
</file>

<file path=ppt/charts/_rels/chart25.xml.rels><?xml version="1.0" encoding="UTF-8" standalone="yes"?>
<Relationships xmlns="http://schemas.openxmlformats.org/package/2006/relationships"><Relationship Id="rId2" Type="http://schemas.openxmlformats.org/officeDocument/2006/relationships/package" Target="../embeddings/Microsoft_Excel_Worksheet24.xlsx"/><Relationship Id="rId1" Type="http://schemas.openxmlformats.org/officeDocument/2006/relationships/image" Target="../media/image16.png"/></Relationships>
</file>

<file path=ppt/charts/_rels/chart26.xml.rels><?xml version="1.0" encoding="UTF-8" standalone="yes"?>
<Relationships xmlns="http://schemas.openxmlformats.org/package/2006/relationships"><Relationship Id="rId2" Type="http://schemas.openxmlformats.org/officeDocument/2006/relationships/package" Target="../embeddings/Microsoft_Excel_Worksheet25.xlsx"/><Relationship Id="rId1" Type="http://schemas.openxmlformats.org/officeDocument/2006/relationships/image" Target="../media/image16.png"/></Relationships>
</file>

<file path=ppt/charts/_rels/chart27.xml.rels><?xml version="1.0" encoding="UTF-8" standalone="yes"?>
<Relationships xmlns="http://schemas.openxmlformats.org/package/2006/relationships"><Relationship Id="rId3" Type="http://schemas.openxmlformats.org/officeDocument/2006/relationships/package" Target="../embeddings/Microsoft_Excel_Worksheet26.xlsx"/><Relationship Id="rId2" Type="http://schemas.microsoft.com/office/2011/relationships/chartColorStyle" Target="colors9.xml"/><Relationship Id="rId1" Type="http://schemas.microsoft.com/office/2011/relationships/chartStyle" Target="style9.xml"/></Relationships>
</file>

<file path=ppt/charts/_rels/chart28.xml.rels><?xml version="1.0" encoding="UTF-8" standalone="yes"?>
<Relationships xmlns="http://schemas.openxmlformats.org/package/2006/relationships"><Relationship Id="rId3" Type="http://schemas.openxmlformats.org/officeDocument/2006/relationships/package" Target="../embeddings/Microsoft_Excel_Worksheet27.xlsx"/><Relationship Id="rId2" Type="http://schemas.microsoft.com/office/2011/relationships/chartColorStyle" Target="colors10.xml"/><Relationship Id="rId1" Type="http://schemas.microsoft.com/office/2011/relationships/chartStyle" Target="style10.xml"/></Relationships>
</file>

<file path=ppt/charts/_rels/chart29.xml.rels><?xml version="1.0" encoding="UTF-8" standalone="yes"?>
<Relationships xmlns="http://schemas.openxmlformats.org/package/2006/relationships"><Relationship Id="rId3" Type="http://schemas.openxmlformats.org/officeDocument/2006/relationships/package" Target="../embeddings/Microsoft_Excel_Worksheet28.xlsx"/><Relationship Id="rId2" Type="http://schemas.microsoft.com/office/2011/relationships/chartColorStyle" Target="colors11.xml"/><Relationship Id="rId1" Type="http://schemas.microsoft.com/office/2011/relationships/chartStyle" Target="style11.xml"/></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0.xml.rels><?xml version="1.0" encoding="UTF-8" standalone="yes"?>
<Relationships xmlns="http://schemas.openxmlformats.org/package/2006/relationships"><Relationship Id="rId2" Type="http://schemas.openxmlformats.org/officeDocument/2006/relationships/package" Target="../embeddings/Microsoft_Excel_Worksheet29.xlsx"/><Relationship Id="rId1" Type="http://schemas.openxmlformats.org/officeDocument/2006/relationships/image" Target="../media/image16.png"/></Relationships>
</file>

<file path=ppt/charts/_rels/chart31.xml.rels><?xml version="1.0" encoding="UTF-8" standalone="yes"?>
<Relationships xmlns="http://schemas.openxmlformats.org/package/2006/relationships"><Relationship Id="rId2" Type="http://schemas.openxmlformats.org/officeDocument/2006/relationships/package" Target="../embeddings/Microsoft_Excel_Worksheet30.xlsx"/><Relationship Id="rId1" Type="http://schemas.openxmlformats.org/officeDocument/2006/relationships/image" Target="../media/image16.png"/></Relationships>
</file>

<file path=ppt/charts/_rels/chart32.xml.rels><?xml version="1.0" encoding="UTF-8" standalone="yes"?>
<Relationships xmlns="http://schemas.openxmlformats.org/package/2006/relationships"><Relationship Id="rId2" Type="http://schemas.openxmlformats.org/officeDocument/2006/relationships/package" Target="../embeddings/Microsoft_Excel_Worksheet31.xlsx"/><Relationship Id="rId1" Type="http://schemas.openxmlformats.org/officeDocument/2006/relationships/image" Target="../media/image16.png"/></Relationships>
</file>

<file path=ppt/charts/_rels/chart33.xml.rels><?xml version="1.0" encoding="UTF-8" standalone="yes"?>
<Relationships xmlns="http://schemas.openxmlformats.org/package/2006/relationships"><Relationship Id="rId2" Type="http://schemas.openxmlformats.org/officeDocument/2006/relationships/package" Target="../embeddings/Microsoft_Excel_Worksheet32.xlsx"/><Relationship Id="rId1" Type="http://schemas.openxmlformats.org/officeDocument/2006/relationships/image" Target="../media/image16.png"/></Relationships>
</file>

<file path=ppt/charts/_rels/chart34.xml.rels><?xml version="1.0" encoding="UTF-8" standalone="yes"?>
<Relationships xmlns="http://schemas.openxmlformats.org/package/2006/relationships"><Relationship Id="rId2" Type="http://schemas.openxmlformats.org/officeDocument/2006/relationships/package" Target="../embeddings/Microsoft_Excel_Worksheet33.xlsx"/><Relationship Id="rId1" Type="http://schemas.openxmlformats.org/officeDocument/2006/relationships/image" Target="../media/image16.png"/></Relationships>
</file>

<file path=ppt/charts/_rels/chart35.xml.rels><?xml version="1.0" encoding="UTF-8" standalone="yes"?>
<Relationships xmlns="http://schemas.openxmlformats.org/package/2006/relationships"><Relationship Id="rId3" Type="http://schemas.openxmlformats.org/officeDocument/2006/relationships/package" Target="../embeddings/Microsoft_Excel_Worksheet34.xlsx"/><Relationship Id="rId2" Type="http://schemas.microsoft.com/office/2011/relationships/chartColorStyle" Target="colors12.xml"/><Relationship Id="rId1" Type="http://schemas.microsoft.com/office/2011/relationships/chartStyle" Target="style12.xml"/></Relationships>
</file>

<file path=ppt/charts/_rels/chart36.xml.rels><?xml version="1.0" encoding="UTF-8" standalone="yes"?>
<Relationships xmlns="http://schemas.openxmlformats.org/package/2006/relationships"><Relationship Id="rId3" Type="http://schemas.openxmlformats.org/officeDocument/2006/relationships/package" Target="../embeddings/Microsoft_Excel_Worksheet35.xlsx"/><Relationship Id="rId2" Type="http://schemas.microsoft.com/office/2011/relationships/chartColorStyle" Target="colors13.xml"/><Relationship Id="rId1" Type="http://schemas.microsoft.com/office/2011/relationships/chartStyle" Target="style13.xml"/></Relationships>
</file>

<file path=ppt/charts/_rels/chart37.xml.rels><?xml version="1.0" encoding="UTF-8" standalone="yes"?>
<Relationships xmlns="http://schemas.openxmlformats.org/package/2006/relationships"><Relationship Id="rId3" Type="http://schemas.openxmlformats.org/officeDocument/2006/relationships/package" Target="../embeddings/Microsoft_Excel_Worksheet36.xlsx"/><Relationship Id="rId2" Type="http://schemas.microsoft.com/office/2011/relationships/chartColorStyle" Target="colors14.xml"/><Relationship Id="rId1" Type="http://schemas.microsoft.com/office/2011/relationships/chartStyle" Target="style14.xml"/></Relationships>
</file>

<file path=ppt/charts/_rels/chart38.xml.rels><?xml version="1.0" encoding="UTF-8" standalone="yes"?>
<Relationships xmlns="http://schemas.openxmlformats.org/package/2006/relationships"><Relationship Id="rId2" Type="http://schemas.openxmlformats.org/officeDocument/2006/relationships/package" Target="../embeddings/Microsoft_Excel_Worksheet37.xlsx"/><Relationship Id="rId1" Type="http://schemas.openxmlformats.org/officeDocument/2006/relationships/image" Target="../media/image16.png"/></Relationships>
</file>

<file path=ppt/charts/_rels/chart39.xml.rels><?xml version="1.0" encoding="UTF-8" standalone="yes"?>
<Relationships xmlns="http://schemas.openxmlformats.org/package/2006/relationships"><Relationship Id="rId2" Type="http://schemas.openxmlformats.org/officeDocument/2006/relationships/package" Target="../embeddings/Microsoft_Excel_Worksheet38.xlsx"/><Relationship Id="rId1" Type="http://schemas.openxmlformats.org/officeDocument/2006/relationships/image" Target="../media/image16.png"/></Relationships>
</file>

<file path=ppt/charts/_rels/chart4.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_rels/chart40.xml.rels><?xml version="1.0" encoding="UTF-8" standalone="yes"?>
<Relationships xmlns="http://schemas.openxmlformats.org/package/2006/relationships"><Relationship Id="rId2" Type="http://schemas.openxmlformats.org/officeDocument/2006/relationships/package" Target="../embeddings/Microsoft_Excel_Worksheet39.xlsx"/><Relationship Id="rId1" Type="http://schemas.openxmlformats.org/officeDocument/2006/relationships/image" Target="../media/image16.png"/></Relationships>
</file>

<file path=ppt/charts/_rels/chart41.xml.rels><?xml version="1.0" encoding="UTF-8" standalone="yes"?>
<Relationships xmlns="http://schemas.openxmlformats.org/package/2006/relationships"><Relationship Id="rId3" Type="http://schemas.openxmlformats.org/officeDocument/2006/relationships/package" Target="../embeddings/Microsoft_Excel_Worksheet40.xlsx"/><Relationship Id="rId2" Type="http://schemas.microsoft.com/office/2011/relationships/chartColorStyle" Target="colors15.xml"/><Relationship Id="rId1" Type="http://schemas.microsoft.com/office/2011/relationships/chartStyle" Target="style15.xml"/></Relationships>
</file>

<file path=ppt/charts/_rels/chart42.xml.rels><?xml version="1.0" encoding="UTF-8" standalone="yes"?>
<Relationships xmlns="http://schemas.openxmlformats.org/package/2006/relationships"><Relationship Id="rId3" Type="http://schemas.openxmlformats.org/officeDocument/2006/relationships/package" Target="../embeddings/Microsoft_Excel_Worksheet41.xlsx"/><Relationship Id="rId2" Type="http://schemas.microsoft.com/office/2011/relationships/chartColorStyle" Target="colors16.xml"/><Relationship Id="rId1" Type="http://schemas.microsoft.com/office/2011/relationships/chartStyle" Target="style16.xml"/></Relationships>
</file>

<file path=ppt/charts/_rels/chart43.xml.rels><?xml version="1.0" encoding="UTF-8" standalone="yes"?>
<Relationships xmlns="http://schemas.openxmlformats.org/package/2006/relationships"><Relationship Id="rId3" Type="http://schemas.openxmlformats.org/officeDocument/2006/relationships/package" Target="../embeddings/Microsoft_Excel_Worksheet42.xlsx"/><Relationship Id="rId2" Type="http://schemas.microsoft.com/office/2011/relationships/chartColorStyle" Target="colors17.xml"/><Relationship Id="rId1" Type="http://schemas.microsoft.com/office/2011/relationships/chartStyle" Target="style17.xml"/></Relationships>
</file>

<file path=ppt/charts/_rels/chart44.xml.rels><?xml version="1.0" encoding="UTF-8" standalone="yes"?>
<Relationships xmlns="http://schemas.openxmlformats.org/package/2006/relationships"><Relationship Id="rId2" Type="http://schemas.openxmlformats.org/officeDocument/2006/relationships/package" Target="../embeddings/Microsoft_Excel_Worksheet43.xlsx"/><Relationship Id="rId1" Type="http://schemas.openxmlformats.org/officeDocument/2006/relationships/image" Target="../media/image16.png"/></Relationships>
</file>

<file path=ppt/charts/_rels/chart45.xml.rels><?xml version="1.0" encoding="UTF-8" standalone="yes"?>
<Relationships xmlns="http://schemas.openxmlformats.org/package/2006/relationships"><Relationship Id="rId2" Type="http://schemas.openxmlformats.org/officeDocument/2006/relationships/package" Target="../embeddings/Microsoft_Excel_Worksheet44.xlsx"/><Relationship Id="rId1" Type="http://schemas.openxmlformats.org/officeDocument/2006/relationships/image" Target="../media/image16.png"/></Relationships>
</file>

<file path=ppt/charts/_rels/chart46.xml.rels><?xml version="1.0" encoding="UTF-8" standalone="yes"?>
<Relationships xmlns="http://schemas.openxmlformats.org/package/2006/relationships"><Relationship Id="rId2" Type="http://schemas.openxmlformats.org/officeDocument/2006/relationships/package" Target="../embeddings/Microsoft_Excel_Worksheet45.xlsx"/><Relationship Id="rId1" Type="http://schemas.openxmlformats.org/officeDocument/2006/relationships/image" Target="../media/image16.png"/></Relationships>
</file>

<file path=ppt/charts/_rels/chart47.xml.rels><?xml version="1.0" encoding="UTF-8" standalone="yes"?>
<Relationships xmlns="http://schemas.openxmlformats.org/package/2006/relationships"><Relationship Id="rId2" Type="http://schemas.openxmlformats.org/officeDocument/2006/relationships/package" Target="../embeddings/Microsoft_Excel_Worksheet46.xlsx"/><Relationship Id="rId1" Type="http://schemas.openxmlformats.org/officeDocument/2006/relationships/image" Target="../media/image16.png"/></Relationships>
</file>

<file path=ppt/charts/_rels/chart48.xml.rels><?xml version="1.0" encoding="UTF-8" standalone="yes"?>
<Relationships xmlns="http://schemas.openxmlformats.org/package/2006/relationships"><Relationship Id="rId3" Type="http://schemas.openxmlformats.org/officeDocument/2006/relationships/package" Target="../embeddings/Microsoft_Excel_Worksheet47.xlsx"/><Relationship Id="rId2" Type="http://schemas.microsoft.com/office/2011/relationships/chartColorStyle" Target="colors18.xml"/><Relationship Id="rId1" Type="http://schemas.microsoft.com/office/2011/relationships/chartStyle" Target="style18.xml"/></Relationships>
</file>

<file path=ppt/charts/_rels/chart49.xml.rels><?xml version="1.0" encoding="UTF-8" standalone="yes"?>
<Relationships xmlns="http://schemas.openxmlformats.org/package/2006/relationships"><Relationship Id="rId3" Type="http://schemas.openxmlformats.org/officeDocument/2006/relationships/package" Target="../embeddings/Microsoft_Excel_Worksheet48.xlsx"/><Relationship Id="rId2" Type="http://schemas.microsoft.com/office/2011/relationships/chartColorStyle" Target="colors19.xml"/><Relationship Id="rId1" Type="http://schemas.microsoft.com/office/2011/relationships/chartStyle" Target="style19.xml"/></Relationships>
</file>

<file path=ppt/charts/_rels/chart5.xml.rels><?xml version="1.0" encoding="UTF-8" standalone="yes"?>
<Relationships xmlns="http://schemas.openxmlformats.org/package/2006/relationships"><Relationship Id="rId1" Type="http://schemas.openxmlformats.org/officeDocument/2006/relationships/package" Target="../embeddings/Microsoft_Excel_Worksheet4.xlsx"/></Relationships>
</file>

<file path=ppt/charts/_rels/chart50.xml.rels><?xml version="1.0" encoding="UTF-8" standalone="yes"?>
<Relationships xmlns="http://schemas.openxmlformats.org/package/2006/relationships"><Relationship Id="rId3" Type="http://schemas.openxmlformats.org/officeDocument/2006/relationships/package" Target="../embeddings/Microsoft_Excel_Worksheet49.xlsx"/><Relationship Id="rId2" Type="http://schemas.microsoft.com/office/2011/relationships/chartColorStyle" Target="colors20.xml"/><Relationship Id="rId1" Type="http://schemas.microsoft.com/office/2011/relationships/chartStyle" Target="style20.xml"/></Relationships>
</file>

<file path=ppt/charts/_rels/chart51.xml.rels><?xml version="1.0" encoding="UTF-8" standalone="yes"?>
<Relationships xmlns="http://schemas.openxmlformats.org/package/2006/relationships"><Relationship Id="rId2" Type="http://schemas.openxmlformats.org/officeDocument/2006/relationships/package" Target="../embeddings/Microsoft_Excel_Worksheet50.xlsx"/><Relationship Id="rId1" Type="http://schemas.openxmlformats.org/officeDocument/2006/relationships/image" Target="../media/image16.png"/></Relationships>
</file>

<file path=ppt/charts/_rels/chart52.xml.rels><?xml version="1.0" encoding="UTF-8" standalone="yes"?>
<Relationships xmlns="http://schemas.openxmlformats.org/package/2006/relationships"><Relationship Id="rId2" Type="http://schemas.openxmlformats.org/officeDocument/2006/relationships/package" Target="../embeddings/Microsoft_Excel_Worksheet51.xlsx"/><Relationship Id="rId1" Type="http://schemas.openxmlformats.org/officeDocument/2006/relationships/image" Target="../media/image16.png"/></Relationships>
</file>

<file path=ppt/charts/_rels/chart53.xml.rels><?xml version="1.0" encoding="UTF-8" standalone="yes"?>
<Relationships xmlns="http://schemas.openxmlformats.org/package/2006/relationships"><Relationship Id="rId2" Type="http://schemas.openxmlformats.org/officeDocument/2006/relationships/package" Target="../embeddings/Microsoft_Excel_Worksheet52.xlsx"/><Relationship Id="rId1" Type="http://schemas.openxmlformats.org/officeDocument/2006/relationships/image" Target="../media/image16.png"/></Relationships>
</file>

<file path=ppt/charts/_rels/chart54.xml.rels><?xml version="1.0" encoding="UTF-8" standalone="yes"?>
<Relationships xmlns="http://schemas.openxmlformats.org/package/2006/relationships"><Relationship Id="rId2" Type="http://schemas.openxmlformats.org/officeDocument/2006/relationships/package" Target="../embeddings/Microsoft_Excel_Worksheet53.xlsx"/><Relationship Id="rId1" Type="http://schemas.openxmlformats.org/officeDocument/2006/relationships/image" Target="../media/image16.png"/></Relationships>
</file>

<file path=ppt/charts/_rels/chart55.xml.rels><?xml version="1.0" encoding="UTF-8" standalone="yes"?>
<Relationships xmlns="http://schemas.openxmlformats.org/package/2006/relationships"><Relationship Id="rId2" Type="http://schemas.openxmlformats.org/officeDocument/2006/relationships/package" Target="../embeddings/Microsoft_Excel_Worksheet54.xlsx"/><Relationship Id="rId1" Type="http://schemas.openxmlformats.org/officeDocument/2006/relationships/image" Target="../media/image16.png"/></Relationships>
</file>

<file path=ppt/charts/_rels/chart56.xml.rels><?xml version="1.0" encoding="UTF-8" standalone="yes"?>
<Relationships xmlns="http://schemas.openxmlformats.org/package/2006/relationships"><Relationship Id="rId2" Type="http://schemas.openxmlformats.org/officeDocument/2006/relationships/package" Target="../embeddings/Microsoft_Excel_Worksheet55.xlsx"/><Relationship Id="rId1" Type="http://schemas.openxmlformats.org/officeDocument/2006/relationships/image" Target="../media/image16.png"/></Relationships>
</file>

<file path=ppt/charts/_rels/chart57.xml.rels><?xml version="1.0" encoding="UTF-8" standalone="yes"?>
<Relationships xmlns="http://schemas.openxmlformats.org/package/2006/relationships"><Relationship Id="rId2" Type="http://schemas.openxmlformats.org/officeDocument/2006/relationships/package" Target="../embeddings/Microsoft_Excel_Worksheet56.xlsx"/><Relationship Id="rId1" Type="http://schemas.openxmlformats.org/officeDocument/2006/relationships/image" Target="../media/image16.png"/></Relationships>
</file>

<file path=ppt/charts/_rels/chart58.xml.rels><?xml version="1.0" encoding="UTF-8" standalone="yes"?>
<Relationships xmlns="http://schemas.openxmlformats.org/package/2006/relationships"><Relationship Id="rId3" Type="http://schemas.openxmlformats.org/officeDocument/2006/relationships/package" Target="../embeddings/Microsoft_Excel_Worksheet57.xlsx"/><Relationship Id="rId2" Type="http://schemas.microsoft.com/office/2011/relationships/chartColorStyle" Target="colors21.xml"/><Relationship Id="rId1" Type="http://schemas.microsoft.com/office/2011/relationships/chartStyle" Target="style21.xml"/><Relationship Id="rId4" Type="http://schemas.openxmlformats.org/officeDocument/2006/relationships/chartUserShapes" Target="../drawings/drawing1.xml"/></Relationships>
</file>

<file path=ppt/charts/_rels/chart59.xml.rels><?xml version="1.0" encoding="UTF-8" standalone="yes"?>
<Relationships xmlns="http://schemas.openxmlformats.org/package/2006/relationships"><Relationship Id="rId3" Type="http://schemas.openxmlformats.org/officeDocument/2006/relationships/package" Target="../embeddings/Microsoft_Excel_Worksheet58.xlsx"/><Relationship Id="rId2" Type="http://schemas.microsoft.com/office/2011/relationships/chartColorStyle" Target="colors22.xml"/><Relationship Id="rId1" Type="http://schemas.microsoft.com/office/2011/relationships/chartStyle" Target="style22.xml"/><Relationship Id="rId4" Type="http://schemas.openxmlformats.org/officeDocument/2006/relationships/chartUserShapes" Target="../drawings/drawing2.xml"/></Relationships>
</file>

<file path=ppt/charts/_rels/chart6.xml.rels><?xml version="1.0" encoding="UTF-8" standalone="yes"?>
<Relationships xmlns="http://schemas.openxmlformats.org/package/2006/relationships"><Relationship Id="rId3" Type="http://schemas.openxmlformats.org/officeDocument/2006/relationships/themeOverride" Target="../theme/themeOverride1.xml"/><Relationship Id="rId2" Type="http://schemas.microsoft.com/office/2011/relationships/chartColorStyle" Target="colors1.xml"/><Relationship Id="rId1" Type="http://schemas.microsoft.com/office/2011/relationships/chartStyle" Target="style1.xml"/><Relationship Id="rId4" Type="http://schemas.openxmlformats.org/officeDocument/2006/relationships/package" Target="../embeddings/Microsoft_Excel_Worksheet5.xlsx"/></Relationships>
</file>

<file path=ppt/charts/_rels/chart60.xml.rels><?xml version="1.0" encoding="UTF-8" standalone="yes"?>
<Relationships xmlns="http://schemas.openxmlformats.org/package/2006/relationships"><Relationship Id="rId3" Type="http://schemas.openxmlformats.org/officeDocument/2006/relationships/package" Target="../embeddings/Microsoft_Excel_Worksheet59.xlsx"/><Relationship Id="rId2" Type="http://schemas.microsoft.com/office/2011/relationships/chartColorStyle" Target="colors23.xml"/><Relationship Id="rId1" Type="http://schemas.microsoft.com/office/2011/relationships/chartStyle" Target="style23.xml"/><Relationship Id="rId4" Type="http://schemas.openxmlformats.org/officeDocument/2006/relationships/chartUserShapes" Target="../drawings/drawing3.xml"/></Relationships>
</file>

<file path=ppt/charts/_rels/chart61.xml.rels><?xml version="1.0" encoding="UTF-8" standalone="yes"?>
<Relationships xmlns="http://schemas.openxmlformats.org/package/2006/relationships"><Relationship Id="rId3" Type="http://schemas.openxmlformats.org/officeDocument/2006/relationships/package" Target="../embeddings/Microsoft_Excel_Worksheet60.xlsx"/><Relationship Id="rId2" Type="http://schemas.microsoft.com/office/2011/relationships/chartColorStyle" Target="colors24.xml"/><Relationship Id="rId1" Type="http://schemas.microsoft.com/office/2011/relationships/chartStyle" Target="style24.xml"/><Relationship Id="rId4" Type="http://schemas.openxmlformats.org/officeDocument/2006/relationships/chartUserShapes" Target="../drawings/drawing4.xml"/></Relationships>
</file>

<file path=ppt/charts/_rels/chart62.xml.rels><?xml version="1.0" encoding="UTF-8" standalone="yes"?>
<Relationships xmlns="http://schemas.openxmlformats.org/package/2006/relationships"><Relationship Id="rId3" Type="http://schemas.openxmlformats.org/officeDocument/2006/relationships/package" Target="../embeddings/Microsoft_Excel_Worksheet61.xlsx"/><Relationship Id="rId2" Type="http://schemas.microsoft.com/office/2011/relationships/chartColorStyle" Target="colors25.xml"/><Relationship Id="rId1" Type="http://schemas.microsoft.com/office/2011/relationships/chartStyle" Target="style25.xml"/><Relationship Id="rId4" Type="http://schemas.openxmlformats.org/officeDocument/2006/relationships/chartUserShapes" Target="../drawings/drawing5.xml"/></Relationships>
</file>

<file path=ppt/charts/_rels/chart63.xml.rels><?xml version="1.0" encoding="UTF-8" standalone="yes"?>
<Relationships xmlns="http://schemas.openxmlformats.org/package/2006/relationships"><Relationship Id="rId3" Type="http://schemas.openxmlformats.org/officeDocument/2006/relationships/package" Target="../embeddings/Microsoft_Excel_Worksheet62.xlsx"/><Relationship Id="rId2" Type="http://schemas.microsoft.com/office/2011/relationships/chartColorStyle" Target="colors26.xml"/><Relationship Id="rId1" Type="http://schemas.microsoft.com/office/2011/relationships/chartStyle" Target="style26.xml"/></Relationships>
</file>

<file path=ppt/charts/_rels/chart64.xml.rels><?xml version="1.0" encoding="UTF-8" standalone="yes"?>
<Relationships xmlns="http://schemas.openxmlformats.org/package/2006/relationships"><Relationship Id="rId3" Type="http://schemas.openxmlformats.org/officeDocument/2006/relationships/package" Target="../embeddings/Microsoft_Excel_Worksheet63.xlsx"/><Relationship Id="rId2" Type="http://schemas.microsoft.com/office/2011/relationships/chartColorStyle" Target="colors27.xml"/><Relationship Id="rId1" Type="http://schemas.microsoft.com/office/2011/relationships/chartStyle" Target="style27.xml"/></Relationships>
</file>

<file path=ppt/charts/_rels/chart65.xml.rels><?xml version="1.0" encoding="UTF-8" standalone="yes"?>
<Relationships xmlns="http://schemas.openxmlformats.org/package/2006/relationships"><Relationship Id="rId3" Type="http://schemas.openxmlformats.org/officeDocument/2006/relationships/package" Target="../embeddings/Microsoft_Excel_Worksheet64.xlsx"/><Relationship Id="rId2" Type="http://schemas.microsoft.com/office/2011/relationships/chartColorStyle" Target="colors28.xml"/><Relationship Id="rId1" Type="http://schemas.microsoft.com/office/2011/relationships/chartStyle" Target="style28.xml"/></Relationships>
</file>

<file path=ppt/charts/_rels/chart66.xml.rels><?xml version="1.0" encoding="UTF-8" standalone="yes"?>
<Relationships xmlns="http://schemas.openxmlformats.org/package/2006/relationships"><Relationship Id="rId2" Type="http://schemas.openxmlformats.org/officeDocument/2006/relationships/package" Target="../embeddings/Microsoft_Excel_Worksheet65.xlsx"/><Relationship Id="rId1" Type="http://schemas.openxmlformats.org/officeDocument/2006/relationships/image" Target="../media/image16.png"/></Relationships>
</file>

<file path=ppt/charts/_rels/chart67.xml.rels><?xml version="1.0" encoding="UTF-8" standalone="yes"?>
<Relationships xmlns="http://schemas.openxmlformats.org/package/2006/relationships"><Relationship Id="rId2" Type="http://schemas.openxmlformats.org/officeDocument/2006/relationships/package" Target="../embeddings/Microsoft_Excel_Worksheet66.xlsx"/><Relationship Id="rId1" Type="http://schemas.openxmlformats.org/officeDocument/2006/relationships/image" Target="../media/image16.png"/></Relationships>
</file>

<file path=ppt/charts/_rels/chart68.xml.rels><?xml version="1.0" encoding="UTF-8" standalone="yes"?>
<Relationships xmlns="http://schemas.openxmlformats.org/package/2006/relationships"><Relationship Id="rId3" Type="http://schemas.openxmlformats.org/officeDocument/2006/relationships/package" Target="../embeddings/Microsoft_Excel_Worksheet67.xlsx"/><Relationship Id="rId2" Type="http://schemas.microsoft.com/office/2011/relationships/chartColorStyle" Target="colors29.xml"/><Relationship Id="rId1" Type="http://schemas.microsoft.com/office/2011/relationships/chartStyle" Target="style29.xml"/></Relationships>
</file>

<file path=ppt/charts/_rels/chart69.xml.rels><?xml version="1.0" encoding="UTF-8" standalone="yes"?>
<Relationships xmlns="http://schemas.openxmlformats.org/package/2006/relationships"><Relationship Id="rId3" Type="http://schemas.openxmlformats.org/officeDocument/2006/relationships/package" Target="../embeddings/Microsoft_Excel_Worksheet68.xlsx"/><Relationship Id="rId2" Type="http://schemas.microsoft.com/office/2011/relationships/chartColorStyle" Target="colors30.xml"/><Relationship Id="rId1" Type="http://schemas.microsoft.com/office/2011/relationships/chartStyle" Target="style30.xml"/></Relationships>
</file>

<file path=ppt/charts/_rels/chart7.xml.rels><?xml version="1.0" encoding="UTF-8" standalone="yes"?>
<Relationships xmlns="http://schemas.openxmlformats.org/package/2006/relationships"><Relationship Id="rId3" Type="http://schemas.openxmlformats.org/officeDocument/2006/relationships/themeOverride" Target="../theme/themeOverride2.xml"/><Relationship Id="rId2" Type="http://schemas.microsoft.com/office/2011/relationships/chartColorStyle" Target="colors2.xml"/><Relationship Id="rId1" Type="http://schemas.microsoft.com/office/2011/relationships/chartStyle" Target="style2.xml"/><Relationship Id="rId4" Type="http://schemas.openxmlformats.org/officeDocument/2006/relationships/package" Target="../embeddings/Microsoft_Excel_Worksheet6.xlsx"/></Relationships>
</file>

<file path=ppt/charts/_rels/chart70.xml.rels><?xml version="1.0" encoding="UTF-8" standalone="yes"?>
<Relationships xmlns="http://schemas.openxmlformats.org/package/2006/relationships"><Relationship Id="rId3" Type="http://schemas.openxmlformats.org/officeDocument/2006/relationships/package" Target="../embeddings/Microsoft_Excel_Worksheet69.xlsx"/><Relationship Id="rId2" Type="http://schemas.microsoft.com/office/2011/relationships/chartColorStyle" Target="colors31.xml"/><Relationship Id="rId1" Type="http://schemas.microsoft.com/office/2011/relationships/chartStyle" Target="style31.xml"/></Relationships>
</file>

<file path=ppt/charts/_rels/chart71.xml.rels><?xml version="1.0" encoding="UTF-8" standalone="yes"?>
<Relationships xmlns="http://schemas.openxmlformats.org/package/2006/relationships"><Relationship Id="rId2" Type="http://schemas.openxmlformats.org/officeDocument/2006/relationships/package" Target="../embeddings/Microsoft_Excel_Worksheet70.xlsx"/><Relationship Id="rId1" Type="http://schemas.openxmlformats.org/officeDocument/2006/relationships/image" Target="../media/image16.png"/></Relationships>
</file>

<file path=ppt/charts/_rels/chart72.xml.rels><?xml version="1.0" encoding="UTF-8" standalone="yes"?>
<Relationships xmlns="http://schemas.openxmlformats.org/package/2006/relationships"><Relationship Id="rId2" Type="http://schemas.openxmlformats.org/officeDocument/2006/relationships/package" Target="../embeddings/Microsoft_Excel_Worksheet71.xlsx"/><Relationship Id="rId1" Type="http://schemas.openxmlformats.org/officeDocument/2006/relationships/image" Target="../media/image16.png"/></Relationships>
</file>

<file path=ppt/charts/_rels/chart73.xml.rels><?xml version="1.0" encoding="UTF-8" standalone="yes"?>
<Relationships xmlns="http://schemas.openxmlformats.org/package/2006/relationships"><Relationship Id="rId2" Type="http://schemas.openxmlformats.org/officeDocument/2006/relationships/package" Target="../embeddings/Microsoft_Excel_Worksheet72.xlsx"/><Relationship Id="rId1" Type="http://schemas.openxmlformats.org/officeDocument/2006/relationships/image" Target="../media/image16.png"/></Relationships>
</file>

<file path=ppt/charts/_rels/chart74.xml.rels><?xml version="1.0" encoding="UTF-8" standalone="yes"?>
<Relationships xmlns="http://schemas.openxmlformats.org/package/2006/relationships"><Relationship Id="rId2" Type="http://schemas.openxmlformats.org/officeDocument/2006/relationships/package" Target="../embeddings/Microsoft_Excel_Worksheet73.xlsx"/><Relationship Id="rId1" Type="http://schemas.openxmlformats.org/officeDocument/2006/relationships/image" Target="../media/image16.png"/></Relationships>
</file>

<file path=ppt/charts/_rels/chart75.xml.rels><?xml version="1.0" encoding="UTF-8" standalone="yes"?>
<Relationships xmlns="http://schemas.openxmlformats.org/package/2006/relationships"><Relationship Id="rId1" Type="http://schemas.openxmlformats.org/officeDocument/2006/relationships/package" Target="../embeddings/Microsoft_Excel_Worksheet74.xlsx"/></Relationships>
</file>

<file path=ppt/charts/_rels/chart76.xml.rels><?xml version="1.0" encoding="UTF-8" standalone="yes"?>
<Relationships xmlns="http://schemas.openxmlformats.org/package/2006/relationships"><Relationship Id="rId2" Type="http://schemas.openxmlformats.org/officeDocument/2006/relationships/package" Target="../embeddings/Microsoft_Excel_Worksheet75.xlsx"/><Relationship Id="rId1" Type="http://schemas.openxmlformats.org/officeDocument/2006/relationships/image" Target="../media/image16.png"/></Relationships>
</file>

<file path=ppt/charts/_rels/chart77.xml.rels><?xml version="1.0" encoding="UTF-8" standalone="yes"?>
<Relationships xmlns="http://schemas.openxmlformats.org/package/2006/relationships"><Relationship Id="rId2" Type="http://schemas.openxmlformats.org/officeDocument/2006/relationships/package" Target="../embeddings/Microsoft_Excel_Worksheet76.xlsx"/><Relationship Id="rId1" Type="http://schemas.openxmlformats.org/officeDocument/2006/relationships/image" Target="../media/image16.png"/></Relationships>
</file>

<file path=ppt/charts/_rels/chart78.xml.rels><?xml version="1.0" encoding="UTF-8" standalone="yes"?>
<Relationships xmlns="http://schemas.openxmlformats.org/package/2006/relationships"><Relationship Id="rId2" Type="http://schemas.openxmlformats.org/officeDocument/2006/relationships/package" Target="../embeddings/Microsoft_Excel_Worksheet77.xlsx"/><Relationship Id="rId1" Type="http://schemas.openxmlformats.org/officeDocument/2006/relationships/image" Target="../media/image16.png"/></Relationships>
</file>

<file path=ppt/charts/_rels/chart79.xml.rels><?xml version="1.0" encoding="UTF-8" standalone="yes"?>
<Relationships xmlns="http://schemas.openxmlformats.org/package/2006/relationships"><Relationship Id="rId2" Type="http://schemas.openxmlformats.org/officeDocument/2006/relationships/package" Target="../embeddings/Microsoft_Excel_Worksheet78.xlsx"/><Relationship Id="rId1" Type="http://schemas.openxmlformats.org/officeDocument/2006/relationships/image" Target="../media/image16.png"/></Relationships>
</file>

<file path=ppt/charts/_rels/chart8.xml.rels><?xml version="1.0" encoding="UTF-8" standalone="yes"?>
<Relationships xmlns="http://schemas.openxmlformats.org/package/2006/relationships"><Relationship Id="rId2" Type="http://schemas.openxmlformats.org/officeDocument/2006/relationships/package" Target="../embeddings/Microsoft_Excel_Worksheet7.xlsx"/><Relationship Id="rId1" Type="http://schemas.openxmlformats.org/officeDocument/2006/relationships/themeOverride" Target="../theme/themeOverride3.xml"/></Relationships>
</file>

<file path=ppt/charts/_rels/chart80.xml.rels><?xml version="1.0" encoding="UTF-8" standalone="yes"?>
<Relationships xmlns="http://schemas.openxmlformats.org/package/2006/relationships"><Relationship Id="rId2" Type="http://schemas.openxmlformats.org/officeDocument/2006/relationships/package" Target="../embeddings/Microsoft_Excel_Worksheet79.xlsx"/><Relationship Id="rId1" Type="http://schemas.openxmlformats.org/officeDocument/2006/relationships/image" Target="../media/image16.png"/></Relationships>
</file>

<file path=ppt/charts/_rels/chart81.xml.rels><?xml version="1.0" encoding="UTF-8" standalone="yes"?>
<Relationships xmlns="http://schemas.openxmlformats.org/package/2006/relationships"><Relationship Id="rId2" Type="http://schemas.openxmlformats.org/officeDocument/2006/relationships/package" Target="../embeddings/Microsoft_Excel_Worksheet80.xlsx"/><Relationship Id="rId1" Type="http://schemas.openxmlformats.org/officeDocument/2006/relationships/image" Target="../media/image16.png"/></Relationships>
</file>

<file path=ppt/charts/_rels/chart82.xml.rels><?xml version="1.0" encoding="UTF-8" standalone="yes"?>
<Relationships xmlns="http://schemas.openxmlformats.org/package/2006/relationships"><Relationship Id="rId2" Type="http://schemas.openxmlformats.org/officeDocument/2006/relationships/package" Target="../embeddings/Microsoft_Excel_Worksheet81.xlsx"/><Relationship Id="rId1" Type="http://schemas.openxmlformats.org/officeDocument/2006/relationships/image" Target="../media/image16.png"/></Relationships>
</file>

<file path=ppt/charts/_rels/chart83.xml.rels><?xml version="1.0" encoding="UTF-8" standalone="yes"?>
<Relationships xmlns="http://schemas.openxmlformats.org/package/2006/relationships"><Relationship Id="rId3" Type="http://schemas.openxmlformats.org/officeDocument/2006/relationships/package" Target="../embeddings/Microsoft_Excel_Worksheet82.xlsx"/><Relationship Id="rId2" Type="http://schemas.microsoft.com/office/2011/relationships/chartColorStyle" Target="colors32.xml"/><Relationship Id="rId1" Type="http://schemas.microsoft.com/office/2011/relationships/chartStyle" Target="style32.xml"/></Relationships>
</file>

<file path=ppt/charts/_rels/chart84.xml.rels><?xml version="1.0" encoding="UTF-8" standalone="yes"?>
<Relationships xmlns="http://schemas.openxmlformats.org/package/2006/relationships"><Relationship Id="rId3" Type="http://schemas.openxmlformats.org/officeDocument/2006/relationships/package" Target="../embeddings/Microsoft_Excel_Worksheet83.xlsx"/><Relationship Id="rId2" Type="http://schemas.microsoft.com/office/2011/relationships/chartColorStyle" Target="colors33.xml"/><Relationship Id="rId1" Type="http://schemas.microsoft.com/office/2011/relationships/chartStyle" Target="style33.xml"/></Relationships>
</file>

<file path=ppt/charts/_rels/chart85.xml.rels><?xml version="1.0" encoding="UTF-8" standalone="yes"?>
<Relationships xmlns="http://schemas.openxmlformats.org/package/2006/relationships"><Relationship Id="rId3" Type="http://schemas.openxmlformats.org/officeDocument/2006/relationships/package" Target="../embeddings/Microsoft_Excel_Worksheet84.xlsx"/><Relationship Id="rId2" Type="http://schemas.microsoft.com/office/2011/relationships/chartColorStyle" Target="colors34.xml"/><Relationship Id="rId1" Type="http://schemas.microsoft.com/office/2011/relationships/chartStyle" Target="style34.xml"/></Relationships>
</file>

<file path=ppt/charts/_rels/chart86.xml.rels><?xml version="1.0" encoding="UTF-8" standalone="yes"?>
<Relationships xmlns="http://schemas.openxmlformats.org/package/2006/relationships"><Relationship Id="rId2" Type="http://schemas.openxmlformats.org/officeDocument/2006/relationships/package" Target="../embeddings/Microsoft_Excel_Worksheet85.xlsx"/><Relationship Id="rId1" Type="http://schemas.openxmlformats.org/officeDocument/2006/relationships/image" Target="../media/image16.png"/></Relationships>
</file>

<file path=ppt/charts/_rels/chart87.xml.rels><?xml version="1.0" encoding="UTF-8" standalone="yes"?>
<Relationships xmlns="http://schemas.openxmlformats.org/package/2006/relationships"><Relationship Id="rId3" Type="http://schemas.openxmlformats.org/officeDocument/2006/relationships/package" Target="../embeddings/Microsoft_Excel_Worksheet86.xlsx"/><Relationship Id="rId2" Type="http://schemas.microsoft.com/office/2011/relationships/chartColorStyle" Target="colors35.xml"/><Relationship Id="rId1" Type="http://schemas.microsoft.com/office/2011/relationships/chartStyle" Target="style35.xml"/></Relationships>
</file>

<file path=ppt/charts/_rels/chart88.xml.rels><?xml version="1.0" encoding="UTF-8" standalone="yes"?>
<Relationships xmlns="http://schemas.openxmlformats.org/package/2006/relationships"><Relationship Id="rId3" Type="http://schemas.openxmlformats.org/officeDocument/2006/relationships/package" Target="../embeddings/Microsoft_Excel_Worksheet87.xlsx"/><Relationship Id="rId2" Type="http://schemas.microsoft.com/office/2011/relationships/chartColorStyle" Target="colors36.xml"/><Relationship Id="rId1" Type="http://schemas.microsoft.com/office/2011/relationships/chartStyle" Target="style36.xml"/></Relationships>
</file>

<file path=ppt/charts/_rels/chart89.xml.rels><?xml version="1.0" encoding="UTF-8" standalone="yes"?>
<Relationships xmlns="http://schemas.openxmlformats.org/package/2006/relationships"><Relationship Id="rId3" Type="http://schemas.openxmlformats.org/officeDocument/2006/relationships/package" Target="../embeddings/Microsoft_Excel_Worksheet88.xlsx"/><Relationship Id="rId2" Type="http://schemas.microsoft.com/office/2011/relationships/chartColorStyle" Target="colors37.xml"/><Relationship Id="rId1" Type="http://schemas.microsoft.com/office/2011/relationships/chartStyle" Target="style37.xml"/></Relationships>
</file>

<file path=ppt/charts/_rels/chart9.xml.rels><?xml version="1.0" encoding="UTF-8" standalone="yes"?>
<Relationships xmlns="http://schemas.openxmlformats.org/package/2006/relationships"><Relationship Id="rId2" Type="http://schemas.openxmlformats.org/officeDocument/2006/relationships/package" Target="../embeddings/Microsoft_Excel_Worksheet8.xlsx"/><Relationship Id="rId1" Type="http://schemas.openxmlformats.org/officeDocument/2006/relationships/themeOverride" Target="../theme/themeOverride4.xml"/></Relationships>
</file>

<file path=ppt/charts/_rels/chart90.xml.rels><?xml version="1.0" encoding="UTF-8" standalone="yes"?>
<Relationships xmlns="http://schemas.openxmlformats.org/package/2006/relationships"><Relationship Id="rId2" Type="http://schemas.openxmlformats.org/officeDocument/2006/relationships/package" Target="../embeddings/Microsoft_Excel_Worksheet89.xlsx"/><Relationship Id="rId1" Type="http://schemas.openxmlformats.org/officeDocument/2006/relationships/image" Target="../media/image16.png"/></Relationships>
</file>

<file path=ppt/charts/_rels/chart91.xml.rels><?xml version="1.0" encoding="UTF-8" standalone="yes"?>
<Relationships xmlns="http://schemas.openxmlformats.org/package/2006/relationships"><Relationship Id="rId3" Type="http://schemas.openxmlformats.org/officeDocument/2006/relationships/package" Target="../embeddings/Microsoft_Excel_Worksheet90.xlsx"/><Relationship Id="rId2" Type="http://schemas.microsoft.com/office/2011/relationships/chartColorStyle" Target="colors38.xml"/><Relationship Id="rId1" Type="http://schemas.microsoft.com/office/2011/relationships/chartStyle" Target="style38.xml"/></Relationships>
</file>

<file path=ppt/charts/_rels/chart92.xml.rels><?xml version="1.0" encoding="UTF-8" standalone="yes"?>
<Relationships xmlns="http://schemas.openxmlformats.org/package/2006/relationships"><Relationship Id="rId3" Type="http://schemas.openxmlformats.org/officeDocument/2006/relationships/package" Target="../embeddings/Microsoft_Excel_Worksheet91.xlsx"/><Relationship Id="rId2" Type="http://schemas.microsoft.com/office/2011/relationships/chartColorStyle" Target="colors39.xml"/><Relationship Id="rId1" Type="http://schemas.microsoft.com/office/2011/relationships/chartStyle" Target="style39.xml"/></Relationships>
</file>

<file path=ppt/charts/_rels/chart93.xml.rels><?xml version="1.0" encoding="UTF-8" standalone="yes"?>
<Relationships xmlns="http://schemas.openxmlformats.org/package/2006/relationships"><Relationship Id="rId3" Type="http://schemas.openxmlformats.org/officeDocument/2006/relationships/package" Target="../embeddings/Microsoft_Excel_Worksheet92.xlsx"/><Relationship Id="rId2" Type="http://schemas.microsoft.com/office/2011/relationships/chartColorStyle" Target="colors40.xml"/><Relationship Id="rId1" Type="http://schemas.microsoft.com/office/2011/relationships/chartStyle" Target="style40.xml"/></Relationships>
</file>

<file path=ppt/charts/_rels/chart94.xml.rels><?xml version="1.0" encoding="UTF-8" standalone="yes"?>
<Relationships xmlns="http://schemas.openxmlformats.org/package/2006/relationships"><Relationship Id="rId2" Type="http://schemas.openxmlformats.org/officeDocument/2006/relationships/package" Target="../embeddings/Microsoft_Excel_Worksheet93.xlsx"/><Relationship Id="rId1" Type="http://schemas.openxmlformats.org/officeDocument/2006/relationships/image" Target="../media/image16.png"/></Relationships>
</file>

<file path=ppt/charts/_rels/chart95.xml.rels><?xml version="1.0" encoding="UTF-8" standalone="yes"?>
<Relationships xmlns="http://schemas.openxmlformats.org/package/2006/relationships"><Relationship Id="rId3" Type="http://schemas.openxmlformats.org/officeDocument/2006/relationships/package" Target="../embeddings/Microsoft_Excel_Worksheet94.xlsx"/><Relationship Id="rId2" Type="http://schemas.microsoft.com/office/2011/relationships/chartColorStyle" Target="colors41.xml"/><Relationship Id="rId1" Type="http://schemas.microsoft.com/office/2011/relationships/chartStyle" Target="style41.xml"/></Relationships>
</file>

<file path=ppt/charts/_rels/chart96.xml.rels><?xml version="1.0" encoding="UTF-8" standalone="yes"?>
<Relationships xmlns="http://schemas.openxmlformats.org/package/2006/relationships"><Relationship Id="rId3" Type="http://schemas.openxmlformats.org/officeDocument/2006/relationships/package" Target="../embeddings/Microsoft_Excel_Worksheet95.xlsx"/><Relationship Id="rId2" Type="http://schemas.microsoft.com/office/2011/relationships/chartColorStyle" Target="colors42.xml"/><Relationship Id="rId1" Type="http://schemas.microsoft.com/office/2011/relationships/chartStyle" Target="style42.xml"/></Relationships>
</file>

<file path=ppt/charts/_rels/chart97.xml.rels><?xml version="1.0" encoding="UTF-8" standalone="yes"?>
<Relationships xmlns="http://schemas.openxmlformats.org/package/2006/relationships"><Relationship Id="rId3" Type="http://schemas.openxmlformats.org/officeDocument/2006/relationships/package" Target="../embeddings/Microsoft_Excel_Worksheet96.xlsx"/><Relationship Id="rId2" Type="http://schemas.microsoft.com/office/2011/relationships/chartColorStyle" Target="colors43.xml"/><Relationship Id="rId1" Type="http://schemas.microsoft.com/office/2011/relationships/chartStyle" Target="style43.xml"/></Relationships>
</file>

<file path=ppt/charts/_rels/chart98.xml.rels><?xml version="1.0" encoding="UTF-8" standalone="yes"?>
<Relationships xmlns="http://schemas.openxmlformats.org/package/2006/relationships"><Relationship Id="rId3" Type="http://schemas.openxmlformats.org/officeDocument/2006/relationships/package" Target="../embeddings/Microsoft_Excel_Worksheet97.xlsx"/><Relationship Id="rId2" Type="http://schemas.microsoft.com/office/2011/relationships/chartColorStyle" Target="colors44.xml"/><Relationship Id="rId1" Type="http://schemas.microsoft.com/office/2011/relationships/chartStyle" Target="style44.xml"/></Relationships>
</file>

<file path=ppt/charts/_rels/chart99.xml.rels><?xml version="1.0" encoding="UTF-8" standalone="yes"?>
<Relationships xmlns="http://schemas.openxmlformats.org/package/2006/relationships"><Relationship Id="rId3" Type="http://schemas.openxmlformats.org/officeDocument/2006/relationships/package" Target="../embeddings/Microsoft_Excel_Worksheet98.xlsx"/><Relationship Id="rId2" Type="http://schemas.microsoft.com/office/2011/relationships/chartColorStyle" Target="colors45.xml"/><Relationship Id="rId1" Type="http://schemas.microsoft.com/office/2011/relationships/chartStyle" Target="style4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6E19-45DC-9DA3-3BD9914A78D6}"/>
              </c:ext>
            </c:extLst>
          </c:dPt>
          <c:dPt>
            <c:idx val="1"/>
            <c:invertIfNegative val="0"/>
            <c:bubble3D val="0"/>
            <c:extLst>
              <c:ext xmlns:c16="http://schemas.microsoft.com/office/drawing/2014/chart" uri="{C3380CC4-5D6E-409C-BE32-E72D297353CC}">
                <c16:uniqueId val="{00000001-6E19-45DC-9DA3-3BD9914A78D6}"/>
              </c:ext>
            </c:extLst>
          </c:dPt>
          <c:dPt>
            <c:idx val="3"/>
            <c:invertIfNegative val="0"/>
            <c:bubble3D val="0"/>
            <c:extLst>
              <c:ext xmlns:c16="http://schemas.microsoft.com/office/drawing/2014/chart" uri="{C3380CC4-5D6E-409C-BE32-E72D297353CC}">
                <c16:uniqueId val="{00000002-6E19-45DC-9DA3-3BD9914A78D6}"/>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Male</c:v>
                </c:pt>
                <c:pt idx="1">
                  <c:v>Female</c:v>
                </c:pt>
                <c:pt idx="2">
                  <c:v>Intersex </c:v>
                </c:pt>
                <c:pt idx="3">
                  <c:v>Prefer not to say</c:v>
                </c:pt>
              </c:strCache>
            </c:strRef>
          </c:cat>
          <c:val>
            <c:numRef>
              <c:f>Sheet1!$B$2:$B$5</c:f>
              <c:numCache>
                <c:formatCode>0%</c:formatCode>
                <c:ptCount val="4"/>
                <c:pt idx="0">
                  <c:v>0.62752525252525249</c:v>
                </c:pt>
                <c:pt idx="1">
                  <c:v>0.36994949494949492</c:v>
                </c:pt>
                <c:pt idx="2">
                  <c:v>1.262626262626263E-3</c:v>
                </c:pt>
                <c:pt idx="3">
                  <c:v>1.262626262626263E-3</c:v>
                </c:pt>
              </c:numCache>
            </c:numRef>
          </c:val>
          <c:extLst>
            <c:ext xmlns:c16="http://schemas.microsoft.com/office/drawing/2014/chart" uri="{C3380CC4-5D6E-409C-BE32-E72D297353CC}">
              <c16:uniqueId val="{00000003-6E19-45DC-9DA3-3BD9914A78D6}"/>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Sheet1!$B$2:$B$6</c:f>
              <c:numCache>
                <c:formatCode>0.0</c:formatCode>
                <c:ptCount val="5"/>
                <c:pt idx="0">
                  <c:v>5.286969327676263</c:v>
                </c:pt>
                <c:pt idx="1">
                  <c:v>6.1599700851879362</c:v>
                </c:pt>
                <c:pt idx="2">
                  <c:v>6.1987034773173706</c:v>
                </c:pt>
                <c:pt idx="3">
                  <c:v>6.2801870356383942</c:v>
                </c:pt>
                <c:pt idx="4">
                  <c:v>6.3601067002315599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6F0A-4D14-8206-8589C62363B2}"/>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Milton Keynes University Hospital NHS Foundation Trust</c:v>
                </c:pt>
                <c:pt idx="3">
                  <c:v>North West Anglia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6F0A-4D14-8206-8589C62363B2}"/>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1CD-4A4A-A405-E91780E5D0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1CD-4A4A-A405-E91780E5D0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1CD-4A4A-A405-E91780E5D0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1CD-4A4A-A405-E91780E5D0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1CD-4A4A-A405-E91780E5D0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1CD-4A4A-A405-E91780E5D0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Sheet1!$J$2:$J$3</c:f>
              <c:numCache>
                <c:formatCode>0.0;;</c:formatCode>
                <c:ptCount val="2"/>
                <c:pt idx="0">
                  <c:v>9.2835888881365118</c:v>
                </c:pt>
                <c:pt idx="1">
                  <c:v>9.2835888881365118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1CD-4A4A-A405-E91780E5D0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0.71641111186348816</c:v>
                </c:pt>
                <c:pt idx="1">
                  <c:v>0.71641111186348816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1CD-4A4A-A405-E91780E5D0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1CD-4A4A-A405-E91780E5D0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1CD-4A4A-A405-E91780E5D0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C-4241-83EC-DF4195798B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C-4241-83EC-DF4195798B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71DC-4241-83EC-DF4195798B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71DC-4241-83EC-DF4195798B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71DC-4241-83EC-DF4195798B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71DC-4241-83EC-DF4195798B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Sheet1!$J$2:$J$3</c:f>
              <c:numCache>
                <c:formatCode>0.0;;</c:formatCode>
                <c:ptCount val="2"/>
                <c:pt idx="0">
                  <c:v>9.2853767988804599</c:v>
                </c:pt>
                <c:pt idx="1">
                  <c:v>9.2853767988804599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71DC-4241-83EC-DF4195798B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0.71462320111954014</c:v>
                </c:pt>
                <c:pt idx="1">
                  <c:v>0.71462320111954014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71DC-4241-83EC-DF4195798B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71DC-4241-83EC-DF4195798B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71DC-4241-83EC-DF4195798B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053-4206-9BB5-31AADDE533A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053-4206-9BB5-31AADDE533A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053-4206-9BB5-31AADDE533A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Sheet1!$G$2:$G$3</c:f>
              <c:numCache>
                <c:formatCode>0.0;;</c:formatCode>
                <c:ptCount val="2"/>
                <c:pt idx="0">
                  <c:v>9.3044545421654714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053-4206-9BB5-31AADDE533A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Sheet1!$H$2:$H$3</c:f>
              <c:numCache>
                <c:formatCode>0.0;;</c:formatCode>
                <c:ptCount val="2"/>
                <c:pt idx="0">
                  <c:v>0</c:v>
                </c:pt>
                <c:pt idx="1">
                  <c:v>9.3044545421654714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053-4206-9BB5-31AADDE533A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053-4206-9BB5-31AADDE533A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053-4206-9BB5-31AADDE533A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0.69554545783452859</c:v>
                </c:pt>
                <c:pt idx="1">
                  <c:v>0.69554545783452859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053-4206-9BB5-31AADDE533A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053-4206-9BB5-31AADDE533A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053-4206-9BB5-31AADDE533A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DC4-4CB2-8518-686203E181B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DC4-4CB2-8518-686203E181B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DC4-4CB2-8518-686203E181B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DC4-4CB2-8518-686203E181B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DC4-4CB2-8518-686203E181B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DC4-4CB2-8518-686203E181B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Sheet1!$J$2:$J$3</c:f>
              <c:numCache>
                <c:formatCode>0.0;;</c:formatCode>
                <c:ptCount val="2"/>
                <c:pt idx="0">
                  <c:v>6.1616582239483844</c:v>
                </c:pt>
                <c:pt idx="1">
                  <c:v>6.1616582239483844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DC4-4CB2-8518-686203E181B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3.8383417760516156</c:v>
                </c:pt>
                <c:pt idx="1">
                  <c:v>3.8383417760516156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DC4-4CB2-8518-686203E181B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DC4-4CB2-8518-686203E181B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DC4-4CB2-8518-686203E181B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Royal Papworth Hospital (45)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0B2-4D9E-BC2F-FF063C5C071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Royal Papworth Hospital (45)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0B2-4D9E-BC2F-FF063C5C071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Royal Papworth Hospital (45)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0B2-4D9E-BC2F-FF063C5C071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Royal Papworth Hospital (45)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0B2-4D9E-BC2F-FF063C5C071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Royal Papworth Hospital (45)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0B2-4D9E-BC2F-FF063C5C071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Royal Papworth Hospital (45)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0B2-4D9E-BC2F-FF063C5C071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c:v>
                </c:pt>
                <c:pt idx="1">
                  <c:v>Royal Papworth Hospital (45)</c:v>
                </c:pt>
              </c:strCache>
            </c:strRef>
          </c:cat>
          <c:val>
            <c:numRef>
              <c:f>Sheet1!$J$2:$J$3</c:f>
              <c:numCache>
                <c:formatCode>0.0;;</c:formatCode>
                <c:ptCount val="2"/>
                <c:pt idx="0">
                  <c:v>8.6516703332153089</c:v>
                </c:pt>
                <c:pt idx="1">
                  <c:v>8.6516703332153089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0B2-4D9E-BC2F-FF063C5C071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1.3483296667846911</c:v>
                </c:pt>
                <c:pt idx="1">
                  <c:v>1.3483296667846911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0B2-4D9E-BC2F-FF063C5C071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0B2-4D9E-BC2F-FF063C5C071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0B2-4D9E-BC2F-FF063C5C071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Royal Papworth Hospital (784)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D5A-4040-ABF7-CDF405D25A0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Royal Papworth Hospital (784)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D5A-4040-ABF7-CDF405D25A0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Royal Papworth Hospital (784)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D5A-4040-ABF7-CDF405D25A0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Royal Papworth Hospital (784)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D5A-4040-ABF7-CDF405D25A0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Royal Papworth Hospital (784)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D5A-4040-ABF7-CDF405D25A0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Royal Papworth Hospital (784)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D5A-4040-ABF7-CDF405D25A0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(784)</c:v>
                </c:pt>
                <c:pt idx="1">
                  <c:v>Royal Papworth Hospital (784)</c:v>
                </c:pt>
              </c:strCache>
            </c:strRef>
          </c:cat>
          <c:val>
            <c:numRef>
              <c:f>Sheet1!$J$2:$J$3</c:f>
              <c:numCache>
                <c:formatCode>0.0;;</c:formatCode>
                <c:ptCount val="2"/>
                <c:pt idx="0">
                  <c:v>9.7294121566314153</c:v>
                </c:pt>
                <c:pt idx="1">
                  <c:v>9.7294121566314153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D5A-4040-ABF7-CDF405D25A0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0.27058784336858466</c:v>
                </c:pt>
                <c:pt idx="1">
                  <c:v>0.27058784336858466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D5A-4040-ABF7-CDF405D25A0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D5A-4040-ABF7-CDF405D25A0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D5A-4040-ABF7-CDF405D25A0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Royal Papworth Hospital (561)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4EA-4D96-A357-6773E51F388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Royal Papworth Hospital (561)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4EA-4D96-A357-6773E51F388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Royal Papworth Hospital (561)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4EA-4D96-A357-6773E51F388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Royal Papworth Hospital (561)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4EA-4D96-A357-6773E51F388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Royal Papworth Hospital (561)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4EA-4D96-A357-6773E51F388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Royal Papworth Hospital (561)</c:v>
                </c:pt>
              </c:strCache>
            </c:strRef>
          </c:cat>
          <c:val>
            <c:numRef>
              <c:f>Sheet1!$I$2:$I$3</c:f>
              <c:numCache>
                <c:formatCode>0.0;;</c:formatCode>
                <c:ptCount val="2"/>
                <c:pt idx="0">
                  <c:v>0</c:v>
                </c:pt>
                <c:pt idx="1">
                  <c:v>9.1274892828332064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4EA-4D96-A357-6773E51F388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(561)</c:v>
                </c:pt>
                <c:pt idx="1">
                  <c:v>Royal Papworth Hospital (561)</c:v>
                </c:pt>
              </c:strCache>
            </c:strRef>
          </c:cat>
          <c:val>
            <c:numRef>
              <c:f>Sheet1!$J$2:$J$3</c:f>
              <c:numCache>
                <c:formatCode>0.0;;</c:formatCode>
                <c:ptCount val="2"/>
                <c:pt idx="0">
                  <c:v>9.1274892828332064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4EA-4D96-A357-6773E51F388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0.87251071716679363</c:v>
                </c:pt>
                <c:pt idx="1">
                  <c:v>0.87251071716679363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4EA-4D96-A357-6773E51F388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4EA-4D96-A357-6773E51F388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4EA-4D96-A357-6773E51F388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Royal Papworth Hospital (526)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7ED-4450-B21A-510386B5B69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Royal Papworth Hospital (526)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7ED-4450-B21A-510386B5B69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Royal Papworth Hospital (526)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7ED-4450-B21A-510386B5B69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Royal Papworth Hospital (526)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7ED-4450-B21A-510386B5B69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Royal Papworth Hospital (526)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7ED-4450-B21A-510386B5B69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Royal Papworth Hospital (526)</c:v>
                </c:pt>
              </c:strCache>
            </c:strRef>
          </c:cat>
          <c:val>
            <c:numRef>
              <c:f>Sheet1!$I$2:$I$3</c:f>
              <c:numCache>
                <c:formatCode>0.0;;</c:formatCode>
                <c:ptCount val="2"/>
                <c:pt idx="0">
                  <c:v>0</c:v>
                </c:pt>
                <c:pt idx="1">
                  <c:v>8.8140970640791867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7ED-4450-B21A-510386B5B69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(526)</c:v>
                </c:pt>
                <c:pt idx="1">
                  <c:v>Royal Papworth Hospital (526)</c:v>
                </c:pt>
              </c:strCache>
            </c:strRef>
          </c:cat>
          <c:val>
            <c:numRef>
              <c:f>Sheet1!$J$2:$J$3</c:f>
              <c:numCache>
                <c:formatCode>0.0;;</c:formatCode>
                <c:ptCount val="2"/>
                <c:pt idx="0">
                  <c:v>8.8140970640791867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7ED-4450-B21A-510386B5B69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1.1859029359208133</c:v>
                </c:pt>
                <c:pt idx="1">
                  <c:v>1.1859029359208133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7ED-4450-B21A-510386B5B69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7ED-4450-B21A-510386B5B69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7ED-4450-B21A-510386B5B69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Papworth Hospital (260)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CEC-4E56-ABE0-F22187F18C4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Papworth Hospital (260)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CEC-4E56-ABE0-F22187F18C4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Papworth Hospital (260)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CEC-4E56-ABE0-F22187F18C4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Papworth Hospital (260)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CEC-4E56-ABE0-F22187F18C4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Papworth Hospital (260)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CEC-4E56-ABE0-F22187F18C4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Papworth Hospital (260)</c:v>
                </c:pt>
              </c:strCache>
            </c:strRef>
          </c:cat>
          <c:val>
            <c:numRef>
              <c:f>Sheet1!$I$2:$I$3</c:f>
              <c:numCache>
                <c:formatCode>0.0;;</c:formatCode>
                <c:ptCount val="2"/>
                <c:pt idx="0">
                  <c:v>0</c:v>
                </c:pt>
                <c:pt idx="1">
                  <c:v>8.9792984575542434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CEC-4E56-ABE0-F22187F18C4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(260)</c:v>
                </c:pt>
                <c:pt idx="1">
                  <c:v>Royal Papworth Hospital (260)</c:v>
                </c:pt>
              </c:strCache>
            </c:strRef>
          </c:cat>
          <c:val>
            <c:numRef>
              <c:f>Sheet1!$J$2:$J$3</c:f>
              <c:numCache>
                <c:formatCode>0.0;;</c:formatCode>
                <c:ptCount val="2"/>
                <c:pt idx="0">
                  <c:v>8.9792984575542434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CEC-4E56-ABE0-F22187F18C4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1.0207015424457566</c:v>
                </c:pt>
                <c:pt idx="1">
                  <c:v>1.0207015424457566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CEC-4E56-ABE0-F22187F18C4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CEC-4E56-ABE0-F22187F18C4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CEC-4E56-ABE0-F22187F18C4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0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Royal Papworth Hospital (329)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A17-4D65-9194-41C495557C7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Royal Papworth Hospital (329)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A17-4D65-9194-41C495557C7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Royal Papworth Hospital (329)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A17-4D65-9194-41C495557C7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Royal Papworth Hospital (329)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A17-4D65-9194-41C495557C7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Royal Papworth Hospital (329)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A17-4D65-9194-41C495557C7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Royal Papworth Hospital (329)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A17-4D65-9194-41C495557C7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(329)</c:v>
                </c:pt>
                <c:pt idx="1">
                  <c:v>Royal Papworth Hospital (329)</c:v>
                </c:pt>
              </c:strCache>
            </c:strRef>
          </c:cat>
          <c:val>
            <c:numRef>
              <c:f>Sheet1!$J$2:$J$3</c:f>
              <c:numCache>
                <c:formatCode>0.0;;</c:formatCode>
                <c:ptCount val="2"/>
                <c:pt idx="0">
                  <c:v>7.9929778374059612</c:v>
                </c:pt>
                <c:pt idx="1">
                  <c:v>7.9929778374059612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A17-4D65-9194-41C495557C7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2.0070221625940388</c:v>
                </c:pt>
                <c:pt idx="1">
                  <c:v>2.0070221625940388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A17-4D65-9194-41C495557C7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A17-4D65-9194-41C495557C7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A17-4D65-9194-41C495557C7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7.9245240804207144</c:v>
                </c:pt>
                <c:pt idx="1">
                  <c:v>6.8797933699073104</c:v>
                </c:pt>
                <c:pt idx="2">
                  <c:v>6.8354444773168943</c:v>
                </c:pt>
                <c:pt idx="3">
                  <c:v>6.7357455254466414</c:v>
                </c:pt>
                <c:pt idx="4">
                  <c:v>6.7111816798589663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754-4B68-AE4C-4A46F508548A}"/>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East and North Hertfordshire NHS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754-4B68-AE4C-4A46F508548A}"/>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(769)</c:v>
                </c:pt>
                <c:pt idx="1">
                  <c:v>Royal Papworth Hospital (769)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FF-4945-AFCB-E5FA03547F9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(769)</c:v>
                </c:pt>
                <c:pt idx="1">
                  <c:v>Royal Papworth Hospital (769)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FF-4945-AFCB-E5FA03547F9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(769)</c:v>
                </c:pt>
                <c:pt idx="1">
                  <c:v>Royal Papworth Hospital (769)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FF-4945-AFCB-E5FA03547F9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(769)</c:v>
                </c:pt>
                <c:pt idx="1">
                  <c:v>Royal Papworth Hospital (769)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FF-4945-AFCB-E5FA03547F9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(769)</c:v>
                </c:pt>
                <c:pt idx="1">
                  <c:v>Royal Papworth Hospital (769)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FF-4945-AFCB-E5FA03547F9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(769)</c:v>
                </c:pt>
                <c:pt idx="1">
                  <c:v>Royal Papworth Hospital (769)</c:v>
                </c:pt>
              </c:strCache>
            </c:strRef>
          </c:cat>
          <c:val>
            <c:numRef>
              <c:f>Sheet1!$I$2:$I$3</c:f>
              <c:numCache>
                <c:formatCode>0.0;;</c:formatCode>
                <c:ptCount val="2"/>
                <c:pt idx="0">
                  <c:v>9.7708933711869808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FF-4945-AFCB-E5FA03547F9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(769)</c:v>
                </c:pt>
                <c:pt idx="1">
                  <c:v>Royal Papworth Hospital (769)</c:v>
                </c:pt>
              </c:strCache>
            </c:strRef>
          </c:cat>
          <c:val>
            <c:numRef>
              <c:f>Sheet1!$J$2:$J$3</c:f>
              <c:numCache>
                <c:formatCode>0.0;;</c:formatCode>
                <c:ptCount val="2"/>
                <c:pt idx="0">
                  <c:v>0</c:v>
                </c:pt>
                <c:pt idx="1">
                  <c:v>9.7708933711869808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FF-4945-AFCB-E5FA03547F9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0.22910662881301924</c:v>
                </c:pt>
                <c:pt idx="1">
                  <c:v>0.22910662881301924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FF-4945-AFCB-E5FA03547F9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FF-4945-AFCB-E5FA03547F9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FF-4945-AFCB-E5FA03547F9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Papworth Hospital (738)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559-4796-B2FC-A68630D0ABD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Papworth Hospital (738)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559-4796-B2FC-A68630D0ABD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Papworth Hospital (738)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559-4796-B2FC-A68630D0ABD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Papworth Hospital (738)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559-4796-B2FC-A68630D0ABD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Papworth Hospital (738)</c:v>
                </c:pt>
              </c:strCache>
            </c:strRef>
          </c:cat>
          <c:val>
            <c:numRef>
              <c:f>Sheet1!$H$2:$H$3</c:f>
              <c:numCache>
                <c:formatCode>0.0;;</c:formatCode>
                <c:ptCount val="2"/>
                <c:pt idx="0">
                  <c:v>0</c:v>
                </c:pt>
                <c:pt idx="1">
                  <c:v>9.2021604743770276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559-4796-B2FC-A68630D0ABD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Papworth Hospital (738)</c:v>
                </c:pt>
              </c:strCache>
            </c:strRef>
          </c:cat>
          <c:val>
            <c:numRef>
              <c:f>Sheet1!$I$2:$I$3</c:f>
              <c:numCache>
                <c:formatCode>0.0;;</c:formatCode>
                <c:ptCount val="2"/>
                <c:pt idx="0">
                  <c:v>9.2021604743770276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559-4796-B2FC-A68630D0ABD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(738)</c:v>
                </c:pt>
                <c:pt idx="1">
                  <c:v>Royal Papworth Hospital (738)</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559-4796-B2FC-A68630D0ABD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0.79783952562297245</c:v>
                </c:pt>
                <c:pt idx="1">
                  <c:v>0.79783952562297245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559-4796-B2FC-A68630D0ABD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559-4796-B2FC-A68630D0ABD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559-4796-B2FC-A68630D0ABD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95-48F7-AE54-53A280D6DCC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95-48F7-AE54-53A280D6DCC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95-48F7-AE54-53A280D6DCC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95-48F7-AE54-53A280D6DCC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95-48F7-AE54-53A280D6DCC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Sheet1!$I$2:$I$3</c:f>
              <c:numCache>
                <c:formatCode>0.0;;</c:formatCode>
                <c:ptCount val="2"/>
                <c:pt idx="0">
                  <c:v>9.600177155235631</c:v>
                </c:pt>
                <c:pt idx="1">
                  <c:v>9.600177155235631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95-48F7-AE54-53A280D6DCC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95-48F7-AE54-53A280D6DCC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0.39982284476436902</c:v>
                </c:pt>
                <c:pt idx="1">
                  <c:v>0.39982284476436902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95-48F7-AE54-53A280D6DCC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95-48F7-AE54-53A280D6DCC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95-48F7-AE54-53A280D6DCC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(774)</c:v>
                </c:pt>
                <c:pt idx="1">
                  <c:v>Royal Papworth Hospital (774)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124-4F1E-A4B5-C704A9CF276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(774)</c:v>
                </c:pt>
                <c:pt idx="1">
                  <c:v>Royal Papworth Hospital (774)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124-4F1E-A4B5-C704A9CF276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(774)</c:v>
                </c:pt>
                <c:pt idx="1">
                  <c:v>Royal Papworth Hospital (774)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124-4F1E-A4B5-C704A9CF276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(774)</c:v>
                </c:pt>
                <c:pt idx="1">
                  <c:v>Royal Papworth Hospital (774)</c:v>
                </c:pt>
              </c:strCache>
            </c:strRef>
          </c:cat>
          <c:val>
            <c:numRef>
              <c:f>Sheet1!$G$2:$G$3</c:f>
              <c:numCache>
                <c:formatCode>0.0;;</c:formatCode>
                <c:ptCount val="2"/>
                <c:pt idx="0">
                  <c:v>0</c:v>
                </c:pt>
                <c:pt idx="1">
                  <c:v>9.1091726037464387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124-4F1E-A4B5-C704A9CF276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(774)</c:v>
                </c:pt>
                <c:pt idx="1">
                  <c:v>Royal Papworth Hospital (774)</c:v>
                </c:pt>
              </c:strCache>
            </c:strRef>
          </c:cat>
          <c:val>
            <c:numRef>
              <c:f>Sheet1!$H$2:$H$3</c:f>
              <c:numCache>
                <c:formatCode>0.0;;</c:formatCode>
                <c:ptCount val="2"/>
                <c:pt idx="0">
                  <c:v>9.1091726037464387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124-4F1E-A4B5-C704A9CF276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(774)</c:v>
                </c:pt>
                <c:pt idx="1">
                  <c:v>Royal Papworth Hospital (774)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124-4F1E-A4B5-C704A9CF276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(774)</c:v>
                </c:pt>
                <c:pt idx="1">
                  <c:v>Royal Papworth Hospital (774)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124-4F1E-A4B5-C704A9CF276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0.89082739625356133</c:v>
                </c:pt>
                <c:pt idx="1">
                  <c:v>0.89082739625356133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124-4F1E-A4B5-C704A9CF276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124-4F1E-A4B5-C704A9CF276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124-4F1E-A4B5-C704A9CF276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Papworth Hospital (755)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951-4BA2-82F3-9787F43A620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Papworth Hospital (755)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951-4BA2-82F3-9787F43A620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Papworth Hospital (755)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951-4BA2-82F3-9787F43A620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Papworth Hospital (755)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951-4BA2-82F3-9787F43A620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Papworth Hospital (755)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951-4BA2-82F3-9787F43A620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Papworth Hospital (755)</c:v>
                </c:pt>
              </c:strCache>
            </c:strRef>
          </c:cat>
          <c:val>
            <c:numRef>
              <c:f>Sheet1!$I$2:$I$3</c:f>
              <c:numCache>
                <c:formatCode>0.0;;</c:formatCode>
                <c:ptCount val="2"/>
                <c:pt idx="0">
                  <c:v>9.2065473439357159</c:v>
                </c:pt>
                <c:pt idx="1">
                  <c:v>9.2065473439357159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951-4BA2-82F3-9787F43A620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(755)</c:v>
                </c:pt>
                <c:pt idx="1">
                  <c:v>Royal Papworth Hospital (755)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951-4BA2-82F3-9787F43A620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0.79345265606428406</c:v>
                </c:pt>
                <c:pt idx="1">
                  <c:v>0.79345265606428406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951-4BA2-82F3-9787F43A620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951-4BA2-82F3-9787F43A620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951-4BA2-82F3-9787F43A620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Royal Papworth Hospital (789)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5CE-4EF0-9431-287EEE16AD8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Royal Papworth Hospital (789)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5CE-4EF0-9431-287EEE16AD8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Royal Papworth Hospital (789)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5CE-4EF0-9431-287EEE16AD8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Royal Papworth Hospital (789)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5CE-4EF0-9431-287EEE16AD8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Royal Papworth Hospital (789)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5CE-4EF0-9431-287EEE16AD8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Royal Papworth Hospital (789)</c:v>
                </c:pt>
              </c:strCache>
            </c:strRef>
          </c:cat>
          <c:val>
            <c:numRef>
              <c:f>Sheet1!$I$2:$I$3</c:f>
              <c:numCache>
                <c:formatCode>0.0;;</c:formatCode>
                <c:ptCount val="2"/>
                <c:pt idx="0">
                  <c:v>0</c:v>
                </c:pt>
                <c:pt idx="1">
                  <c:v>9.4224683533583757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5CE-4EF0-9431-287EEE16AD8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(789)</c:v>
                </c:pt>
                <c:pt idx="1">
                  <c:v>Royal Papworth Hospital (789)</c:v>
                </c:pt>
              </c:strCache>
            </c:strRef>
          </c:cat>
          <c:val>
            <c:numRef>
              <c:f>Sheet1!$J$2:$J$3</c:f>
              <c:numCache>
                <c:formatCode>0.0;;</c:formatCode>
                <c:ptCount val="2"/>
                <c:pt idx="0">
                  <c:v>9.4224683533583757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5CE-4EF0-9431-287EEE16AD8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0.57753164664162426</c:v>
                </c:pt>
                <c:pt idx="1">
                  <c:v>0.57753164664162426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5CE-4EF0-9431-287EEE16AD8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5CE-4EF0-9431-287EEE16AD8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5CE-4EF0-9431-287EEE16AD8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(779)</c:v>
                </c:pt>
                <c:pt idx="1">
                  <c:v>Royal Papworth Hospital (779)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2A4-4705-ADBD-3E12E917FA7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(779)</c:v>
                </c:pt>
                <c:pt idx="1">
                  <c:v>Royal Papworth Hospital (779)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2A4-4705-ADBD-3E12E917FA7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(779)</c:v>
                </c:pt>
                <c:pt idx="1">
                  <c:v>Royal Papworth Hospital (779)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2A4-4705-ADBD-3E12E917FA7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(779)</c:v>
                </c:pt>
                <c:pt idx="1">
                  <c:v>Royal Papworth Hospital (779)</c:v>
                </c:pt>
              </c:strCache>
            </c:strRef>
          </c:cat>
          <c:val>
            <c:numRef>
              <c:f>Sheet1!$G$2:$G$3</c:f>
              <c:numCache>
                <c:formatCode>0.0;;</c:formatCode>
                <c:ptCount val="2"/>
                <c:pt idx="0">
                  <c:v>0</c:v>
                </c:pt>
                <c:pt idx="1">
                  <c:v>9.1373995134529231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2A4-4705-ADBD-3E12E917FA7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(779)</c:v>
                </c:pt>
                <c:pt idx="1">
                  <c:v>Royal Papworth Hospital (779)</c:v>
                </c:pt>
              </c:strCache>
            </c:strRef>
          </c:cat>
          <c:val>
            <c:numRef>
              <c:f>Sheet1!$H$2:$H$3</c:f>
              <c:numCache>
                <c:formatCode>0.0;;</c:formatCode>
                <c:ptCount val="2"/>
                <c:pt idx="0">
                  <c:v>9.1373995134529231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2A4-4705-ADBD-3E12E917FA7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(779)</c:v>
                </c:pt>
                <c:pt idx="1">
                  <c:v>Royal Papworth Hospital (779)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2A4-4705-ADBD-3E12E917FA7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(779)</c:v>
                </c:pt>
                <c:pt idx="1">
                  <c:v>Royal Papworth Hospital (779)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2A4-4705-ADBD-3E12E917FA7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0.86260048654707688</c:v>
                </c:pt>
                <c:pt idx="1">
                  <c:v>0.86260048654707688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2A4-4705-ADBD-3E12E917FA7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2A4-4705-ADBD-3E12E917FA7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2A4-4705-ADBD-3E12E917FA7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C9A-49C2-9850-CDB00B5348CE}"/>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C9A-49C2-9850-CDB00B5348CE}"/>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C9A-49C2-9850-CDB00B5348CE}"/>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C9A-49C2-9850-CDB00B5348CE}"/>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C9A-49C2-9850-CDB00B5348CE}"/>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C9A-49C2-9850-CDB00B5348CE}"/>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(785)</c:v>
                </c:pt>
                <c:pt idx="1">
                  <c:v>Royal Papworth Hospital (785)</c:v>
                </c:pt>
              </c:strCache>
            </c:strRef>
          </c:cat>
          <c:val>
            <c:numRef>
              <c:f>Sheet1!$J$2:$J$3</c:f>
              <c:numCache>
                <c:formatCode>0.0;;</c:formatCode>
                <c:ptCount val="2"/>
                <c:pt idx="0">
                  <c:v>9.0311069634580274</c:v>
                </c:pt>
                <c:pt idx="1">
                  <c:v>9.0311069634580274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C9A-49C2-9850-CDB00B5348CE}"/>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0.96889303654197256</c:v>
                </c:pt>
                <c:pt idx="1">
                  <c:v>0.96889303654197256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C9A-49C2-9850-CDB00B5348CE}"/>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C9A-49C2-9850-CDB00B5348CE}"/>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C9A-49C2-9850-CDB00B5348CE}"/>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F72-42BD-97AD-0FEC3074B57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F72-42BD-97AD-0FEC3074B57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F72-42BD-97AD-0FEC3074B57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F72-42BD-97AD-0FEC3074B57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Sheet1!$H$2:$H$3</c:f>
              <c:numCache>
                <c:formatCode>0.0;;</c:formatCode>
                <c:ptCount val="2"/>
                <c:pt idx="0">
                  <c:v>0</c:v>
                </c:pt>
                <c:pt idx="1">
                  <c:v>8.2760483529075781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F72-42BD-97AD-0FEC3074B57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Sheet1!$I$2:$I$3</c:f>
              <c:numCache>
                <c:formatCode>0.0;;</c:formatCode>
                <c:ptCount val="2"/>
                <c:pt idx="0">
                  <c:v>8.2760483529075781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F72-42BD-97AD-0FEC3074B57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F72-42BD-97AD-0FEC3074B57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1.7239516470924219</c:v>
                </c:pt>
                <c:pt idx="1">
                  <c:v>1.7239516470924219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F72-42BD-97AD-0FEC3074B57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F72-42BD-97AD-0FEC3074B57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F72-42BD-97AD-0FEC3074B57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(742)</c:v>
                </c:pt>
                <c:pt idx="1">
                  <c:v>Royal Papworth Hospital (742)</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E27-40F8-9D90-804C13A987E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(742)</c:v>
                </c:pt>
                <c:pt idx="1">
                  <c:v>Royal Papworth Hospital (742)</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E27-40F8-9D90-804C13A987E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(742)</c:v>
                </c:pt>
                <c:pt idx="1">
                  <c:v>Royal Papworth Hospital (742)</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E27-40F8-9D90-804C13A987E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(742)</c:v>
                </c:pt>
                <c:pt idx="1">
                  <c:v>Royal Papworth Hospital (742)</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E27-40F8-9D90-804C13A987E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(742)</c:v>
                </c:pt>
                <c:pt idx="1">
                  <c:v>Royal Papworth Hospital (742)</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E27-40F8-9D90-804C13A987E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(742)</c:v>
                </c:pt>
                <c:pt idx="1">
                  <c:v>Royal Papworth Hospital (742)</c:v>
                </c:pt>
              </c:strCache>
            </c:strRef>
          </c:cat>
          <c:val>
            <c:numRef>
              <c:f>Sheet1!$I$2:$I$3</c:f>
              <c:numCache>
                <c:formatCode>0.0;;</c:formatCode>
                <c:ptCount val="2"/>
                <c:pt idx="0">
                  <c:v>7.8100724388347889</c:v>
                </c:pt>
                <c:pt idx="1">
                  <c:v>7.8100724388347889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E27-40F8-9D90-804C13A987E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(742)</c:v>
                </c:pt>
                <c:pt idx="1">
                  <c:v>Royal Papworth Hospital (742)</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E27-40F8-9D90-804C13A987E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2.1899275611652111</c:v>
                </c:pt>
                <c:pt idx="1">
                  <c:v>2.1899275611652111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E27-40F8-9D90-804C13A987E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E27-40F8-9D90-804C13A987E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E27-40F8-9D90-804C13A987E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strCache>
            </c:strRef>
          </c:cat>
          <c:val>
            <c:numRef>
              <c:f>Sheet1!$D$2:$D$131</c:f>
              <c:numCache>
                <c:formatCode>General</c:formatCode>
                <c:ptCount val="130"/>
                <c:pt idx="0">
                  <c:v>5.286969327676263</c:v>
                </c:pt>
                <c:pt idx="1">
                  <c:v>5.4667241164750786</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0-F693-43CA-807F-53B05D28A7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strCache>
            </c:strRef>
          </c:cat>
          <c:val>
            <c:numRef>
              <c:f>Sheet1!$E$2:$E$131</c:f>
              <c:numCache>
                <c:formatCode>General</c:formatCode>
                <c:ptCount val="130"/>
                <c:pt idx="0">
                  <c:v>#N/A</c:v>
                </c:pt>
                <c:pt idx="1">
                  <c:v>#N/A</c:v>
                </c:pt>
                <c:pt idx="2">
                  <c:v>5.6400596101957978</c:v>
                </c:pt>
                <c:pt idx="3">
                  <c:v>5.694059557570978</c:v>
                </c:pt>
                <c:pt idx="4">
                  <c:v>5.7407506286646868</c:v>
                </c:pt>
                <c:pt idx="5">
                  <c:v>5.788643872681118</c:v>
                </c:pt>
                <c:pt idx="6">
                  <c:v>5.9032182453293096</c:v>
                </c:pt>
                <c:pt idx="7">
                  <c:v>5.9200990701873053</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1-F693-43CA-807F-53B05D28A7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strCache>
            </c:strRef>
          </c:cat>
          <c:val>
            <c:numRef>
              <c:f>Sheet1!$F$2:$F$131</c:f>
              <c:numCache>
                <c:formatCode>General</c:formatCode>
                <c:ptCount val="130"/>
                <c:pt idx="0">
                  <c:v>#N/A</c:v>
                </c:pt>
                <c:pt idx="1">
                  <c:v>#N/A</c:v>
                </c:pt>
                <c:pt idx="2">
                  <c:v>#N/A</c:v>
                </c:pt>
                <c:pt idx="3">
                  <c:v>#N/A</c:v>
                </c:pt>
                <c:pt idx="4">
                  <c:v>#N/A</c:v>
                </c:pt>
                <c:pt idx="5">
                  <c:v>#N/A</c:v>
                </c:pt>
                <c:pt idx="6">
                  <c:v>#N/A</c:v>
                </c:pt>
                <c:pt idx="7">
                  <c:v>#N/A</c:v>
                </c:pt>
                <c:pt idx="8">
                  <c:v>5.9702995620186234</c:v>
                </c:pt>
                <c:pt idx="9">
                  <c:v>6.0199183218220202</c:v>
                </c:pt>
                <c:pt idx="10">
                  <c:v>6.0763853380375252</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2-F693-43CA-807F-53B05D28A7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strCache>
            </c:strRef>
          </c:cat>
          <c:val>
            <c:numRef>
              <c:f>Sheet1!$G$2:$G$131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6.0573313616409443</c:v>
                </c:pt>
                <c:pt idx="12">
                  <c:v>6.1056071879764842</c:v>
                </c:pt>
                <c:pt idx="13">
                  <c:v>6.1164916573387984</c:v>
                </c:pt>
                <c:pt idx="14">
                  <c:v>6.1514801686319274</c:v>
                </c:pt>
                <c:pt idx="15">
                  <c:v>6.1535410976256451</c:v>
                </c:pt>
                <c:pt idx="16">
                  <c:v>6.1599700851879362</c:v>
                </c:pt>
                <c:pt idx="17">
                  <c:v>6.1617092404330158</c:v>
                </c:pt>
                <c:pt idx="18">
                  <c:v>6.1795622560112307</c:v>
                </c:pt>
                <c:pt idx="19">
                  <c:v>6.1855042522227848</c:v>
                </c:pt>
                <c:pt idx="20">
                  <c:v>6.1942150881154161</c:v>
                </c:pt>
                <c:pt idx="21">
                  <c:v>6.1987034773173706</c:v>
                </c:pt>
                <c:pt idx="22">
                  <c:v>6.1998952447404623</c:v>
                </c:pt>
                <c:pt idx="23">
                  <c:v>6.2106058434160722</c:v>
                </c:pt>
                <c:pt idx="24">
                  <c:v>6.216888356992138</c:v>
                </c:pt>
                <c:pt idx="25">
                  <c:v>6.227175069371973</c:v>
                </c:pt>
                <c:pt idx="26">
                  <c:v>6.2801870356383942</c:v>
                </c:pt>
                <c:pt idx="27">
                  <c:v>6.2851815966755096</c:v>
                </c:pt>
                <c:pt idx="28">
                  <c:v>6.2945327968780322</c:v>
                </c:pt>
                <c:pt idx="29">
                  <c:v>6.302452790309518</c:v>
                </c:pt>
                <c:pt idx="30">
                  <c:v>6.3160595527475083</c:v>
                </c:pt>
                <c:pt idx="31">
                  <c:v>6.3186773460266838</c:v>
                </c:pt>
                <c:pt idx="32">
                  <c:v>6.3548761157414457</c:v>
                </c:pt>
                <c:pt idx="33">
                  <c:v>6.3601067002315599</c:v>
                </c:pt>
                <c:pt idx="34">
                  <c:v>6.3634984623980193</c:v>
                </c:pt>
                <c:pt idx="35">
                  <c:v>6.3775826829259499</c:v>
                </c:pt>
                <c:pt idx="36">
                  <c:v>6.3943501655849344</c:v>
                </c:pt>
                <c:pt idx="37">
                  <c:v>6.3978240555234427</c:v>
                </c:pt>
                <c:pt idx="38">
                  <c:v>6.4036638522086413</c:v>
                </c:pt>
                <c:pt idx="39">
                  <c:v>6.4105001124207481</c:v>
                </c:pt>
                <c:pt idx="40">
                  <c:v>6.415550454435226</c:v>
                </c:pt>
                <c:pt idx="41">
                  <c:v>6.4275828322270891</c:v>
                </c:pt>
                <c:pt idx="42">
                  <c:v>6.4293612005468406</c:v>
                </c:pt>
                <c:pt idx="43">
                  <c:v>6.4298014311776797</c:v>
                </c:pt>
                <c:pt idx="44">
                  <c:v>6.4376496037855144</c:v>
                </c:pt>
                <c:pt idx="45">
                  <c:v>6.4390322439174792</c:v>
                </c:pt>
                <c:pt idx="46">
                  <c:v>6.4405476128471442</c:v>
                </c:pt>
                <c:pt idx="47">
                  <c:v>6.4457565930807341</c:v>
                </c:pt>
                <c:pt idx="48">
                  <c:v>6.4598491378021441</c:v>
                </c:pt>
                <c:pt idx="49">
                  <c:v>6.4771323170532646</c:v>
                </c:pt>
                <c:pt idx="50">
                  <c:v>6.4931985842299902</c:v>
                </c:pt>
                <c:pt idx="51">
                  <c:v>6.5067917742357766</c:v>
                </c:pt>
                <c:pt idx="52">
                  <c:v>6.533413101430849</c:v>
                </c:pt>
                <c:pt idx="53">
                  <c:v>6.5401051645751709</c:v>
                </c:pt>
                <c:pt idx="54">
                  <c:v>6.5480079544482761</c:v>
                </c:pt>
                <c:pt idx="55">
                  <c:v>6.5521276996607876</c:v>
                </c:pt>
                <c:pt idx="56">
                  <c:v>6.5556059272921008</c:v>
                </c:pt>
                <c:pt idx="57">
                  <c:v>6.5650602129108142</c:v>
                </c:pt>
                <c:pt idx="58">
                  <c:v>6.5690684501514376</c:v>
                </c:pt>
                <c:pt idx="59">
                  <c:v>6.5729411116264211</c:v>
                </c:pt>
                <c:pt idx="60">
                  <c:v>6.5797674690753283</c:v>
                </c:pt>
                <c:pt idx="61">
                  <c:v>6.5864283820277816</c:v>
                </c:pt>
                <c:pt idx="62">
                  <c:v>6.5931992749173851</c:v>
                </c:pt>
                <c:pt idx="63">
                  <c:v>6.5954247824119436</c:v>
                </c:pt>
                <c:pt idx="64">
                  <c:v>6.6012650793177201</c:v>
                </c:pt>
                <c:pt idx="65">
                  <c:v>6.6093083283569456</c:v>
                </c:pt>
                <c:pt idx="66">
                  <c:v>6.6095858997295709</c:v>
                </c:pt>
                <c:pt idx="67">
                  <c:v>6.6170853798409146</c:v>
                </c:pt>
                <c:pt idx="68">
                  <c:v>6.6191797638808278</c:v>
                </c:pt>
                <c:pt idx="69">
                  <c:v>6.6391605989622438</c:v>
                </c:pt>
                <c:pt idx="70">
                  <c:v>6.6800958878142156</c:v>
                </c:pt>
                <c:pt idx="71">
                  <c:v>6.6836471883278046</c:v>
                </c:pt>
                <c:pt idx="72">
                  <c:v>6.6888412346288986</c:v>
                </c:pt>
                <c:pt idx="73">
                  <c:v>6.7048290681540443</c:v>
                </c:pt>
                <c:pt idx="74">
                  <c:v>6.7099926266254339</c:v>
                </c:pt>
                <c:pt idx="75">
                  <c:v>6.7111816798589663</c:v>
                </c:pt>
                <c:pt idx="76">
                  <c:v>6.7179360583229251</c:v>
                </c:pt>
                <c:pt idx="77">
                  <c:v>6.7207000917683501</c:v>
                </c:pt>
                <c:pt idx="78">
                  <c:v>6.7280357634892569</c:v>
                </c:pt>
                <c:pt idx="79">
                  <c:v>6.7357455254466414</c:v>
                </c:pt>
                <c:pt idx="80">
                  <c:v>6.7463376691570884</c:v>
                </c:pt>
                <c:pt idx="81">
                  <c:v>6.7644063953642366</c:v>
                </c:pt>
                <c:pt idx="82">
                  <c:v>6.7667556855552853</c:v>
                </c:pt>
                <c:pt idx="83">
                  <c:v>6.7668199864502583</c:v>
                </c:pt>
                <c:pt idx="84">
                  <c:v>6.7947526447558584</c:v>
                </c:pt>
                <c:pt idx="85">
                  <c:v>6.797162738109142</c:v>
                </c:pt>
                <c:pt idx="86">
                  <c:v>6.7977872897871094</c:v>
                </c:pt>
                <c:pt idx="87">
                  <c:v>6.8344960407207722</c:v>
                </c:pt>
                <c:pt idx="88">
                  <c:v>6.8354444773168943</c:v>
                </c:pt>
                <c:pt idx="89">
                  <c:v>6.8366860791402129</c:v>
                </c:pt>
                <c:pt idx="90">
                  <c:v>6.8797933699073104</c:v>
                </c:pt>
                <c:pt idx="91">
                  <c:v>6.8985670474356011</c:v>
                </c:pt>
                <c:pt idx="92">
                  <c:v>6.8987480717848264</c:v>
                </c:pt>
                <c:pt idx="93">
                  <c:v>6.9035308217737512</c:v>
                </c:pt>
                <c:pt idx="94">
                  <c:v>6.9199844411639049</c:v>
                </c:pt>
                <c:pt idx="95">
                  <c:v>6.9294018485171689</c:v>
                </c:pt>
                <c:pt idx="96">
                  <c:v>6.9434926626058822</c:v>
                </c:pt>
                <c:pt idx="97">
                  <c:v>6.9569006382714242</c:v>
                </c:pt>
                <c:pt idx="98">
                  <c:v>6.9824014626610946</c:v>
                </c:pt>
                <c:pt idx="99">
                  <c:v>7.0394203711195473</c:v>
                </c:pt>
                <c:pt idx="100">
                  <c:v>7.0410038901422958</c:v>
                </c:pt>
                <c:pt idx="101">
                  <c:v>7.0430981877444356</c:v>
                </c:pt>
                <c:pt idx="102">
                  <c:v>7.0448717160800802</c:v>
                </c:pt>
                <c:pt idx="103">
                  <c:v>7.050098969037629</c:v>
                </c:pt>
                <c:pt idx="104">
                  <c:v>7.0753213236538031</c:v>
                </c:pt>
                <c:pt idx="105">
                  <c:v>7.0853720176567201</c:v>
                </c:pt>
                <c:pt idx="106">
                  <c:v>7.0980612811026251</c:v>
                </c:pt>
                <c:pt idx="107">
                  <c:v>7.1430428743489554</c:v>
                </c:pt>
                <c:pt idx="108">
                  <c:v>7.1467768145826467</c:v>
                </c:pt>
                <c:pt idx="109">
                  <c:v>7.1604277682878248</c:v>
                </c:pt>
                <c:pt idx="110">
                  <c:v>7.2005856176799927</c:v>
                </c:pt>
                <c:pt idx="111">
                  <c:v>7.2215206368573286</c:v>
                </c:pt>
                <c:pt idx="112">
                  <c:v>7.2276395407108316</c:v>
                </c:pt>
                <c:pt idx="113">
                  <c:v>7.263166346954085</c:v>
                </c:pt>
                <c:pt idx="114">
                  <c:v>7.2843870177237422</c:v>
                </c:pt>
                <c:pt idx="115">
                  <c:v>7.3051847128576028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3-F693-43CA-807F-53B05D28A7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strCache>
            </c:strRef>
          </c:cat>
          <c:val>
            <c:numRef>
              <c:f>Sheet1!$H$2:$H$131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7.3482877998116409</c:v>
                </c:pt>
                <c:pt idx="117">
                  <c:v>7.3554254349780503</c:v>
                </c:pt>
                <c:pt idx="118">
                  <c:v>7.3829573316618777</c:v>
                </c:pt>
                <c:pt idx="119">
                  <c:v>#N/A</c:v>
                </c:pt>
                <c:pt idx="120">
                  <c:v>#N/A</c:v>
                </c:pt>
                <c:pt idx="121">
                  <c:v>#N/A</c:v>
                </c:pt>
                <c:pt idx="122">
                  <c:v>#N/A</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4-F693-43CA-807F-53B05D28A7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strCache>
            </c:strRef>
          </c:cat>
          <c:val>
            <c:numRef>
              <c:f>Sheet1!$I$2:$I$131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7.5563498942649998</c:v>
                </c:pt>
                <c:pt idx="120">
                  <c:v>7.606151191400186</c:v>
                </c:pt>
                <c:pt idx="121">
                  <c:v>7.6841308889664521</c:v>
                </c:pt>
                <c:pt idx="122">
                  <c:v>7.806996622419792</c:v>
                </c:pt>
                <c:pt idx="123">
                  <c:v>#N/A</c:v>
                </c:pt>
                <c:pt idx="124">
                  <c:v>#N/A</c:v>
                </c:pt>
                <c:pt idx="125">
                  <c:v>#N/A</c:v>
                </c:pt>
                <c:pt idx="126">
                  <c:v>#N/A</c:v>
                </c:pt>
                <c:pt idx="127">
                  <c:v>#N/A</c:v>
                </c:pt>
                <c:pt idx="128">
                  <c:v>#N/A</c:v>
                </c:pt>
                <c:pt idx="129">
                  <c:v>#N/A</c:v>
                </c:pt>
              </c:numCache>
            </c:numRef>
          </c:val>
          <c:extLst>
            <c:ext xmlns:c16="http://schemas.microsoft.com/office/drawing/2014/chart" uri="{C3380CC4-5D6E-409C-BE32-E72D297353CC}">
              <c16:uniqueId val="{00000005-F693-43CA-807F-53B05D28A7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strCache>
            </c:strRef>
          </c:cat>
          <c:val>
            <c:numRef>
              <c:f>Sheet1!$J$2:$J$131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7.9241550247202994</c:v>
                </c:pt>
                <c:pt idx="124">
                  <c:v>7.9245240804207144</c:v>
                </c:pt>
                <c:pt idx="125">
                  <c:v>8.1269875769120361</c:v>
                </c:pt>
                <c:pt idx="126">
                  <c:v>8.1526920698787428</c:v>
                </c:pt>
                <c:pt idx="127">
                  <c:v>8.3766224017980022</c:v>
                </c:pt>
                <c:pt idx="128">
                  <c:v>8.5590388463623519</c:v>
                </c:pt>
                <c:pt idx="129">
                  <c:v>8.6148503632901985</c:v>
                </c:pt>
              </c:numCache>
            </c:numRef>
          </c:val>
          <c:extLst>
            <c:ext xmlns:c16="http://schemas.microsoft.com/office/drawing/2014/chart" uri="{C3380CC4-5D6E-409C-BE32-E72D297353CC}">
              <c16:uniqueId val="{00000006-F693-43CA-807F-53B05D28A7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Sheet1!$A$2:$A$131</c:f>
              <c:strCache>
                <c:ptCount val="130"/>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strCache>
            </c:strRef>
          </c:cat>
          <c:val>
            <c:numRef>
              <c:f>Sheet1!$K$2:$K$131</c:f>
              <c:numCache>
                <c:formatCode>General</c:formatCode>
                <c:ptCount val="130"/>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7.9245240804207144</c:v>
                </c:pt>
                <c:pt idx="125">
                  <c:v>#N/A</c:v>
                </c:pt>
                <c:pt idx="126">
                  <c:v>#N/A</c:v>
                </c:pt>
                <c:pt idx="127">
                  <c:v>#N/A</c:v>
                </c:pt>
                <c:pt idx="128">
                  <c:v>#N/A</c:v>
                </c:pt>
                <c:pt idx="129">
                  <c:v>#N/A</c:v>
                </c:pt>
              </c:numCache>
            </c:numRef>
          </c:val>
          <c:extLst>
            <c:ext xmlns:c16="http://schemas.microsoft.com/office/drawing/2014/chart" uri="{C3380CC4-5D6E-409C-BE32-E72D297353CC}">
              <c16:uniqueId val="{00000007-F693-43CA-807F-53B05D28A7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3331507829635438E-2"/>
          <c:y val="1.1266090095956142E-2"/>
          <c:w val="0.9706668642398848"/>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781-46C3-8CAC-7930FBB88ED1}"/>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781-46C3-8CAC-7930FBB88ED1}"/>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781-46C3-8CAC-7930FBB88ED1}"/>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781-46C3-8CAC-7930FBB88ED1}"/>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Sheet1!$H$2:$H$3</c:f>
              <c:numCache>
                <c:formatCode>0.0;;</c:formatCode>
                <c:ptCount val="2"/>
                <c:pt idx="0">
                  <c:v>0</c:v>
                </c:pt>
                <c:pt idx="1">
                  <c:v>9.3384353618876297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781-46C3-8CAC-7930FBB88ED1}"/>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Sheet1!$I$2:$I$3</c:f>
              <c:numCache>
                <c:formatCode>0.0;;</c:formatCode>
                <c:ptCount val="2"/>
                <c:pt idx="0">
                  <c:v>9.3384353618876297</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781-46C3-8CAC-7930FBB88ED1}"/>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781-46C3-8CAC-7930FBB88ED1}"/>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0.66156463811237032</c:v>
                </c:pt>
                <c:pt idx="1">
                  <c:v>0.66156463811237032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781-46C3-8CAC-7930FBB88ED1}"/>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781-46C3-8CAC-7930FBB88ED1}"/>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781-46C3-8CAC-7930FBB88ED1}"/>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(673)</c:v>
                </c:pt>
                <c:pt idx="1">
                  <c:v>Royal Papworth Hospital (673)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969-4E64-8CCE-F14F050D0E4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(673)</c:v>
                </c:pt>
                <c:pt idx="1">
                  <c:v>Royal Papworth Hospital (673)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969-4E64-8CCE-F14F050D0E4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(673)</c:v>
                </c:pt>
                <c:pt idx="1">
                  <c:v>Royal Papworth Hospital (673)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969-4E64-8CCE-F14F050D0E4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(673)</c:v>
                </c:pt>
                <c:pt idx="1">
                  <c:v>Royal Papworth Hospital (673)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969-4E64-8CCE-F14F050D0E4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(673)</c:v>
                </c:pt>
                <c:pt idx="1">
                  <c:v>Royal Papworth Hospital (673)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969-4E64-8CCE-F14F050D0E4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(673)</c:v>
                </c:pt>
                <c:pt idx="1">
                  <c:v>Royal Papworth Hospital (673)</c:v>
                </c:pt>
              </c:strCache>
            </c:strRef>
          </c:cat>
          <c:val>
            <c:numRef>
              <c:f>Sheet1!$I$2:$I$3</c:f>
              <c:numCache>
                <c:formatCode>0.0;;</c:formatCode>
                <c:ptCount val="2"/>
                <c:pt idx="0">
                  <c:v>0</c:v>
                </c:pt>
                <c:pt idx="1">
                  <c:v>8.5930256411750126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969-4E64-8CCE-F14F050D0E4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(673)</c:v>
                </c:pt>
                <c:pt idx="1">
                  <c:v>Royal Papworth Hospital (673)</c:v>
                </c:pt>
              </c:strCache>
            </c:strRef>
          </c:cat>
          <c:val>
            <c:numRef>
              <c:f>Sheet1!$J$2:$J$3</c:f>
              <c:numCache>
                <c:formatCode>0.0;;</c:formatCode>
                <c:ptCount val="2"/>
                <c:pt idx="0">
                  <c:v>8.5930256411750126</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969-4E64-8CCE-F14F050D0E4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1.4069743588249874</c:v>
                </c:pt>
                <c:pt idx="1">
                  <c:v>1.4069743588249874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969-4E64-8CCE-F14F050D0E4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969-4E64-8CCE-F14F050D0E4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969-4E64-8CCE-F14F050D0E4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Royal Papworth Hospital (778)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F7-4888-AC2A-F037669B815A}"/>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Royal Papworth Hospital (778)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F7-4888-AC2A-F037669B815A}"/>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Royal Papworth Hospital (778)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F7-4888-AC2A-F037669B815A}"/>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Royal Papworth Hospital (778)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F7-4888-AC2A-F037669B815A}"/>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Royal Papworth Hospital (778)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F7-4888-AC2A-F037669B815A}"/>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Royal Papworth Hospital (778)</c:v>
                </c:pt>
              </c:strCache>
            </c:strRef>
          </c:cat>
          <c:val>
            <c:numRef>
              <c:f>Sheet1!$I$2:$I$3</c:f>
              <c:numCache>
                <c:formatCode>0.0;;</c:formatCode>
                <c:ptCount val="2"/>
                <c:pt idx="0">
                  <c:v>9.7736939277627961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F7-4888-AC2A-F037669B815A}"/>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(778)</c:v>
                </c:pt>
                <c:pt idx="1">
                  <c:v>Royal Papworth Hospital (778)</c:v>
                </c:pt>
              </c:strCache>
            </c:strRef>
          </c:cat>
          <c:val>
            <c:numRef>
              <c:f>Sheet1!$J$2:$J$3</c:f>
              <c:numCache>
                <c:formatCode>0.0;;</c:formatCode>
                <c:ptCount val="2"/>
                <c:pt idx="0">
                  <c:v>0</c:v>
                </c:pt>
                <c:pt idx="1">
                  <c:v>9.7736939277627961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F7-4888-AC2A-F037669B815A}"/>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0.22630607223720389</c:v>
                </c:pt>
                <c:pt idx="1">
                  <c:v>0.22630607223720389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F7-4888-AC2A-F037669B815A}"/>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F7-4888-AC2A-F037669B815A}"/>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F7-4888-AC2A-F037669B815A}"/>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Royal Papworth Hospital (609)</c:v>
                </c:pt>
              </c:strCache>
            </c:strRef>
          </c:cat>
          <c:val>
            <c:numRef>
              <c:f>Sheet1!$D$2:$D$3</c:f>
              <c:numCache>
                <c:formatCode>0.0;;</c:formatCode>
                <c:ptCount val="2"/>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BCC-4313-986E-2903F7EF9C7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Royal Papworth Hospital (609)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BCC-4313-986E-2903F7EF9C7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Royal Papworth Hospital (609)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BCC-4313-986E-2903F7EF9C7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Royal Papworth Hospital (609)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BCC-4313-986E-2903F7EF9C7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Royal Papworth Hospital (609)</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BCC-4313-986E-2903F7EF9C7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Royal Papworth Hospital (609)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BCC-4313-986E-2903F7EF9C7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(609)</c:v>
                </c:pt>
                <c:pt idx="1">
                  <c:v>Royal Papworth Hospital (609)</c:v>
                </c:pt>
              </c:strCache>
            </c:strRef>
          </c:cat>
          <c:val>
            <c:numRef>
              <c:f>Sheet1!$J$2:$J$3</c:f>
              <c:numCache>
                <c:formatCode>0.0;;</c:formatCode>
                <c:ptCount val="2"/>
                <c:pt idx="0">
                  <c:v>9.6055075209330329</c:v>
                </c:pt>
                <c:pt idx="1">
                  <c:v>9.6055075209330329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BCC-4313-986E-2903F7EF9C7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0.39449247906696705</c:v>
                </c:pt>
                <c:pt idx="1">
                  <c:v>0.39449247906696705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BCC-4313-986E-2903F7EF9C7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BCC-4313-986E-2903F7EF9C7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BCC-4313-986E-2903F7EF9C7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(718)</c:v>
                </c:pt>
                <c:pt idx="1">
                  <c:v>Royal Papworth Hospital (718)</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CD2-4C11-85B3-193F8A14DA1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(718)</c:v>
                </c:pt>
                <c:pt idx="1">
                  <c:v>Royal Papworth Hospital (718)</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CD2-4C11-85B3-193F8A14DA1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(718)</c:v>
                </c:pt>
                <c:pt idx="1">
                  <c:v>Royal Papworth Hospital (718)</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CD2-4C11-85B3-193F8A14DA1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(718)</c:v>
                </c:pt>
                <c:pt idx="1">
                  <c:v>Royal Papworth Hospital (718)</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CD2-4C11-85B3-193F8A14DA1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(718)</c:v>
                </c:pt>
                <c:pt idx="1">
                  <c:v>Royal Papworth Hospital (718)</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CD2-4C11-85B3-193F8A14DA1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(718)</c:v>
                </c:pt>
                <c:pt idx="1">
                  <c:v>Royal Papworth Hospital (718)</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CD2-4C11-85B3-193F8A14DA1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(718)</c:v>
                </c:pt>
                <c:pt idx="1">
                  <c:v>Royal Papworth Hospital (718)</c:v>
                </c:pt>
              </c:strCache>
            </c:strRef>
          </c:cat>
          <c:val>
            <c:numRef>
              <c:f>Sheet1!$J$2:$J$3</c:f>
              <c:numCache>
                <c:formatCode>0.0;;</c:formatCode>
                <c:ptCount val="2"/>
                <c:pt idx="0">
                  <c:v>9.1532992568401195</c:v>
                </c:pt>
                <c:pt idx="1">
                  <c:v>9.1532992568401195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CD2-4C11-85B3-193F8A14DA1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0.84670074315988053</c:v>
                </c:pt>
                <c:pt idx="1">
                  <c:v>0.84670074315988053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CD2-4C11-85B3-193F8A14DA1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CD2-4C11-85B3-193F8A14DA1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CD2-4C11-85B3-193F8A14DA1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7311593325441955"/>
          <c:y val="6.3180827241207868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BE2-4791-8E2A-FF867B2A84B5}"/>
              </c:ext>
            </c:extLst>
          </c:dPt>
          <c:dPt>
            <c:idx val="1"/>
            <c:invertIfNegative val="0"/>
            <c:bubble3D val="0"/>
            <c:spPr>
              <a:solidFill>
                <a:srgbClr val="6D276A"/>
              </a:solidFill>
              <a:ln>
                <a:noFill/>
              </a:ln>
              <a:effectLst/>
            </c:spPr>
            <c:extLst>
              <c:ext xmlns:c16="http://schemas.microsoft.com/office/drawing/2014/chart" uri="{C3380CC4-5D6E-409C-BE32-E72D297353CC}">
                <c16:uniqueId val="{00000003-1BE2-4791-8E2A-FF867B2A84B5}"/>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Royal Papworth Hospital (43)</c:v>
                </c:pt>
              </c:strCache>
            </c:strRef>
          </c:cat>
          <c:val>
            <c:numRef>
              <c:f>Sheet1!$D$2:$D$3</c:f>
              <c:numCache>
                <c:formatCode>0.0;;</c:formatCode>
                <c:ptCount val="2"/>
                <c:pt idx="0">
                  <c:v>9.0257252061026243</c:v>
                </c:pt>
                <c:pt idx="1">
                  <c:v>9.0257252061026243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BE2-4791-8E2A-FF867B2A84B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Royal Papworth Hospital (43)</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BE2-4791-8E2A-FF867B2A84B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Royal Papworth Hospital (43)</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BE2-4791-8E2A-FF867B2A84B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Royal Papworth Hospital (43)</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BE2-4791-8E2A-FF867B2A84B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Royal Papworth Hospital (43)</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1BE2-4791-8E2A-FF867B2A84B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Royal Papworth Hospital (43)</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1BE2-4791-8E2A-FF867B2A84B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(43)</c:v>
                </c:pt>
                <c:pt idx="1">
                  <c:v>Royal Papworth Hospital (43)</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1BE2-4791-8E2A-FF867B2A84B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1BE2-4791-8E2A-FF867B2A84B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1BE2-4791-8E2A-FF867B2A84B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1BE2-4791-8E2A-FF867B2A84B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E1A-4A06-BBE6-ADE0ED228608}"/>
              </c:ext>
            </c:extLst>
          </c:dPt>
          <c:dPt>
            <c:idx val="1"/>
            <c:invertIfNegative val="0"/>
            <c:bubble3D val="0"/>
            <c:spPr>
              <a:solidFill>
                <a:srgbClr val="6D276A"/>
              </a:solidFill>
              <a:ln>
                <a:noFill/>
              </a:ln>
              <a:effectLst/>
            </c:spPr>
            <c:extLst>
              <c:ext xmlns:c16="http://schemas.microsoft.com/office/drawing/2014/chart" uri="{C3380CC4-5D6E-409C-BE32-E72D297353CC}">
                <c16:uniqueId val="{00000003-5E1A-4A06-BBE6-ADE0ED228608}"/>
              </c:ext>
            </c:extLst>
          </c:dPt>
          <c:dLbls>
            <c:spPr>
              <a:noFill/>
              <a:ln>
                <a:noFill/>
              </a:ln>
              <a:effectLst/>
            </c:spPr>
            <c:txPr>
              <a:bodyPr rot="0" spcFirstLastPara="1" vertOverflow="ellipsis" vert="horz" wrap="square" anchor="ctr" anchorCtr="1"/>
              <a:lstStyle/>
              <a:p>
                <a:pPr>
                  <a:defRPr sz="1197" b="1" i="0" u="none" strike="noStrike" kern="1200" baseline="0">
                    <a:solidFill>
                      <a:srgbClr val="FFFFFF"/>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Sheet1!$D$2:$D$3</c:f>
              <c:numCache>
                <c:formatCode>0.0;;</c:formatCode>
                <c:ptCount val="2"/>
                <c:pt idx="0">
                  <c:v>8.9687466742403359</c:v>
                </c:pt>
                <c:pt idx="1">
                  <c:v>8.9687466742403359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E1A-4A06-BBE6-ADE0ED228608}"/>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Sheet1!$E$2:$E$3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E1A-4A06-BBE6-ADE0ED228608}"/>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E1A-4A06-BBE6-ADE0ED228608}"/>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E1A-4A06-BBE6-ADE0ED228608}"/>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E1A-4A06-BBE6-ADE0ED228608}"/>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E1A-4A06-BBE6-ADE0ED228608}"/>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E1A-4A06-BBE6-ADE0ED228608}"/>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E1A-4A06-BBE6-ADE0ED228608}"/>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E1A-4A06-BBE6-ADE0ED228608}"/>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E1A-4A06-BBE6-ADE0ED228608}"/>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tx1"/>
          </a:solidFill>
        </a:defRPr>
      </a:pPr>
      <a:endParaRPr lang="en-US"/>
    </a:p>
  </c:txPr>
  <c:externalData r:id="rId3">
    <c:autoUpdate val="0"/>
  </c:externalData>
</c:chartSpace>
</file>

<file path=ppt/charts/chart1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92D-4B64-865E-BB745145777D}"/>
              </c:ext>
            </c:extLst>
          </c:dPt>
          <c:dPt>
            <c:idx val="1"/>
            <c:invertIfNegative val="0"/>
            <c:bubble3D val="0"/>
            <c:spPr>
              <a:solidFill>
                <a:srgbClr val="6D276A"/>
              </a:solidFill>
              <a:ln>
                <a:noFill/>
              </a:ln>
              <a:effectLst/>
            </c:spPr>
            <c:extLst>
              <c:ext xmlns:c16="http://schemas.microsoft.com/office/drawing/2014/chart" uri="{C3380CC4-5D6E-409C-BE32-E72D297353CC}">
                <c16:uniqueId val="{00000003-592D-4B64-865E-BB745145777D}"/>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Papworth Hospital (107)</c:v>
                </c:pt>
              </c:strCache>
            </c:strRef>
          </c:cat>
          <c:val>
            <c:numRef>
              <c:f>Sheet1!$D$2:$D$3</c:f>
              <c:numCache>
                <c:formatCode>0.0;;</c:formatCode>
                <c:ptCount val="2"/>
                <c:pt idx="0">
                  <c:v>9.3423192021572241</c:v>
                </c:pt>
                <c:pt idx="1">
                  <c:v>9.3423192021572241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92D-4B64-865E-BB745145777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Papworth Hospital (107)</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92D-4B64-865E-BB745145777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Papworth Hospital (107)</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92D-4B64-865E-BB745145777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Papworth Hospital (107)</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92D-4B64-865E-BB745145777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Papworth Hospital (107)</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592D-4B64-865E-BB745145777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Papworth Hospital (107)</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592D-4B64-865E-BB745145777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(107)</c:v>
                </c:pt>
                <c:pt idx="1">
                  <c:v>Royal Papworth Hospital (107)</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592D-4B64-865E-BB745145777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592D-4B64-865E-BB745145777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592D-4B64-865E-BB745145777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592D-4B64-865E-BB745145777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0">
          <a:solidFill>
            <a:schemeClr val="accent1">
              <a:lumMod val="60000"/>
              <a:lumOff val="40000"/>
            </a:schemeClr>
          </a:solidFill>
        </a:defRPr>
      </a:pPr>
      <a:endParaRPr lang="en-US"/>
    </a:p>
  </c:txPr>
  <c:externalData r:id="rId3">
    <c:autoUpdate val="0"/>
  </c:externalData>
</c:chartSpace>
</file>

<file path=ppt/charts/chart1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C55-4AA4-B6C0-2C13D232E469}"/>
              </c:ext>
            </c:extLst>
          </c:dPt>
          <c:dPt>
            <c:idx val="1"/>
            <c:invertIfNegative val="0"/>
            <c:bubble3D val="0"/>
            <c:spPr>
              <a:solidFill>
                <a:srgbClr val="6D276A"/>
              </a:solidFill>
              <a:ln>
                <a:noFill/>
              </a:ln>
              <a:effectLst/>
            </c:spPr>
            <c:extLst>
              <c:ext xmlns:c16="http://schemas.microsoft.com/office/drawing/2014/chart" uri="{C3380CC4-5D6E-409C-BE32-E72D297353CC}">
                <c16:uniqueId val="{00000003-9C55-4AA4-B6C0-2C13D232E469}"/>
              </c:ext>
            </c:extLst>
          </c:dPt>
          <c:dLbls>
            <c:spPr>
              <a:noFill/>
              <a:ln>
                <a:noFill/>
              </a:ln>
              <a:effectLst/>
            </c:spPr>
            <c:txPr>
              <a:bodyPr rot="0" spcFirstLastPara="1" vertOverflow="ellipsis" vert="horz" wrap="square" anchor="ctr" anchorCtr="1"/>
              <a:lstStyle/>
              <a:p>
                <a:pPr>
                  <a:defRPr sz="1197" b="1"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Royal Papworth Hospital (91)</c:v>
                </c:pt>
              </c:strCache>
            </c:strRef>
          </c:cat>
          <c:val>
            <c:numRef>
              <c:f>Sheet1!$D$2:$D$3</c:f>
              <c:numCache>
                <c:formatCode>0.0;;</c:formatCode>
                <c:ptCount val="2"/>
                <c:pt idx="0">
                  <c:v>9.0233286673388644</c:v>
                </c:pt>
                <c:pt idx="1">
                  <c:v>9.0233286673388644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55-4AA4-B6C0-2C13D232E469}"/>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Royal Papworth Hospital (91)</c:v>
                </c:pt>
              </c:strCache>
            </c:strRef>
          </c:cat>
          <c:val>
            <c:numRef>
              <c:f>Sheet1!$E$2:$E$3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55-4AA4-B6C0-2C13D232E469}"/>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Royal Papworth Hospital (91)</c:v>
                </c:pt>
              </c:strCache>
            </c:strRef>
          </c:cat>
          <c:val>
            <c:numRef>
              <c:f>Sheet1!$F$2:$F$3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55-4AA4-B6C0-2C13D232E469}"/>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Royal Papworth Hospital (91)</c:v>
                </c:pt>
              </c:strCache>
            </c:strRef>
          </c:cat>
          <c:val>
            <c:numRef>
              <c:f>Sheet1!$G$2:$G$3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55-4AA4-B6C0-2C13D232E469}"/>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Royal Papworth Hospital (91)</c:v>
                </c:pt>
              </c:strCache>
            </c:strRef>
          </c:cat>
          <c:val>
            <c:numRef>
              <c:f>Sheet1!$H$2:$H$3</c:f>
              <c:numCache>
                <c:formatCode>General</c:formatCode>
                <c:ptCount val="2"/>
                <c:pt idx="0" formatCode="0.0;;">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8-9C55-4AA4-B6C0-2C13D232E469}"/>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Royal Papworth Hospital (91)</c:v>
                </c:pt>
              </c:strCache>
            </c:strRef>
          </c:cat>
          <c:val>
            <c:numRef>
              <c:f>Sheet1!$I$2:$I$3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9-9C55-4AA4-B6C0-2C13D232E469}"/>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(91)</c:v>
                </c:pt>
                <c:pt idx="1">
                  <c:v>Royal Papworth Hospital (91)</c:v>
                </c:pt>
              </c:strCache>
            </c:strRef>
          </c:cat>
          <c:val>
            <c:numRef>
              <c:f>Sheet1!$J$2:$J$3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A-9C55-4AA4-B6C0-2C13D232E469}"/>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General</c:formatCode>
                <c:ptCount val="2"/>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B-9C55-4AA4-B6C0-2C13D232E469}"/>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C-9C55-4AA4-B6C0-2C13D232E469}"/>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D-9C55-4AA4-B6C0-2C13D232E469}"/>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1" i="0" u="none" strike="noStrike" kern="1200" baseline="0">
                <a:solidFill>
                  <a:schemeClr val="accent1">
                    <a:lumMod val="60000"/>
                    <a:lumOff val="40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b="1">
          <a:solidFill>
            <a:schemeClr val="accent1">
              <a:lumMod val="60000"/>
              <a:lumOff val="40000"/>
            </a:schemeClr>
          </a:solidFill>
        </a:defRPr>
      </a:pPr>
      <a:endParaRPr lang="en-US"/>
    </a:p>
  </c:txPr>
  <c:externalData r:id="rId3">
    <c:autoUpdate val="0"/>
  </c:externalData>
</c:chartSpace>
</file>

<file path=ppt/charts/chart1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4498-4336-818C-51C9CD2CC2C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4498-4336-818C-51C9CD2CC2C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4498-4336-818C-51C9CD2CC2C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4498-4336-818C-51C9CD2CC2C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4498-4336-818C-51C9CD2CC2C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Sheet1!$I$2:$I$3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4498-4336-818C-51C9CD2CC2C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(42)</c:v>
                </c:pt>
                <c:pt idx="1">
                  <c:v>Royal Papworth Hospital (42)</c:v>
                </c:pt>
              </c:strCache>
            </c:strRef>
          </c:cat>
          <c:val>
            <c:numRef>
              <c:f>Sheet1!$J$2:$J$3</c:f>
              <c:numCache>
                <c:formatCode>0.0;;</c:formatCode>
                <c:ptCount val="2"/>
                <c:pt idx="0">
                  <c:v>8.6594640209996481</c:v>
                </c:pt>
                <c:pt idx="1">
                  <c:v>8.6594640209996481</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4498-4336-818C-51C9CD2CC2C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1.3405359790003519</c:v>
                </c:pt>
                <c:pt idx="1">
                  <c:v>1.3405359790003519</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4498-4336-818C-51C9CD2CC2C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498-4336-818C-51C9CD2CC2C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498-4336-818C-51C9CD2CC2C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3.5512903873992379</c:v>
                </c:pt>
              </c:numCache>
            </c:numRef>
          </c:val>
          <c:extLst>
            <c:ext xmlns:c16="http://schemas.microsoft.com/office/drawing/2014/chart" uri="{C3380CC4-5D6E-409C-BE32-E72D297353CC}">
              <c16:uniqueId val="{00000000-C52F-4F22-A6B4-AC91501F96F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52F-4F22-A6B4-AC91501F96F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0.75505256895801054</c:v>
                </c:pt>
              </c:numCache>
            </c:numRef>
          </c:val>
          <c:extLst>
            <c:ext xmlns:c16="http://schemas.microsoft.com/office/drawing/2014/chart" uri="{C3380CC4-5D6E-409C-BE32-E72D297353CC}">
              <c16:uniqueId val="{00000002-C52F-4F22-A6B4-AC91501F96F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0.21399767277889481</c:v>
                </c:pt>
              </c:numCache>
            </c:numRef>
          </c:val>
          <c:extLst>
            <c:ext xmlns:c16="http://schemas.microsoft.com/office/drawing/2014/chart" uri="{C3380CC4-5D6E-409C-BE32-E72D297353CC}">
              <c16:uniqueId val="{00000003-C52F-4F22-A6B4-AC91501F96F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2.2341052253649885</c:v>
                </c:pt>
              </c:numCache>
            </c:numRef>
          </c:val>
          <c:extLst>
            <c:ext xmlns:c16="http://schemas.microsoft.com/office/drawing/2014/chart" uri="{C3380CC4-5D6E-409C-BE32-E72D297353CC}">
              <c16:uniqueId val="{00000004-C52F-4F22-A6B4-AC91501F96F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0.2139976727788957</c:v>
                </c:pt>
              </c:numCache>
            </c:numRef>
          </c:val>
          <c:extLst>
            <c:ext xmlns:c16="http://schemas.microsoft.com/office/drawing/2014/chart" uri="{C3380CC4-5D6E-409C-BE32-E72D297353CC}">
              <c16:uniqueId val="{00000005-C52F-4F22-A6B4-AC91501F96F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0.7675875597819557</c:v>
                </c:pt>
              </c:numCache>
            </c:numRef>
          </c:val>
          <c:extLst>
            <c:ext xmlns:c16="http://schemas.microsoft.com/office/drawing/2014/chart" uri="{C3380CC4-5D6E-409C-BE32-E72D297353CC}">
              <c16:uniqueId val="{00000006-C52F-4F22-A6B4-AC91501F96F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0.2746558353419033</c:v>
                </c:pt>
              </c:numCache>
            </c:numRef>
          </c:val>
          <c:extLst>
            <c:ext xmlns:c16="http://schemas.microsoft.com/office/drawing/2014/chart" uri="{C3380CC4-5D6E-409C-BE32-E72D297353CC}">
              <c16:uniqueId val="{00000007-C52F-4F22-A6B4-AC91501F96F1}"/>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6.2721332076486771</c:v>
                </c:pt>
              </c:numCache>
            </c:numRef>
          </c:xVal>
          <c:yVal>
            <c:numLit>
              <c:formatCode>General</c:formatCode>
              <c:ptCount val="1"/>
              <c:pt idx="0">
                <c:v>1</c:v>
              </c:pt>
            </c:numLit>
          </c:yVal>
          <c:smooth val="0"/>
          <c:extLst>
            <c:ext xmlns:c16="http://schemas.microsoft.com/office/drawing/2014/chart" uri="{C3380CC4-5D6E-409C-BE32-E72D297353CC}">
              <c16:uniqueId val="{00000008-C52F-4F22-A6B4-AC91501F96F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52F-4F22-A6B4-AC91501F96F1}"/>
              </c:ext>
            </c:extLst>
          </c:dPt>
          <c:xVal>
            <c:numRef>
              <c:f>Sheet1!$B$12</c:f>
              <c:numCache>
                <c:formatCode>0.0</c:formatCode>
                <c:ptCount val="1"/>
                <c:pt idx="0">
                  <c:v>5.6373932418186374</c:v>
                </c:pt>
              </c:numCache>
            </c:numRef>
          </c:xVal>
          <c:yVal>
            <c:numLit>
              <c:formatCode>General</c:formatCode>
              <c:ptCount val="1"/>
              <c:pt idx="0">
                <c:v>1</c:v>
              </c:pt>
            </c:numLit>
          </c:yVal>
          <c:smooth val="0"/>
          <c:extLst>
            <c:ext xmlns:c16="http://schemas.microsoft.com/office/drawing/2014/chart" uri="{C3380CC4-5D6E-409C-BE32-E72D297353CC}">
              <c16:uniqueId val="{0000000A-C52F-4F22-A6B4-AC91501F96F1}"/>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52F-4F22-A6B4-AC91501F96F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Q7. Thinking about the location(s) selected at Q6 / at the previous question, how long did you wait, in total, before you were admitted onto a ward?</c:v>
                  </c:pt>
                </c15:dlblRangeCache>
              </c15:datalabelsRange>
            </c:ext>
            <c:ext xmlns:c16="http://schemas.microsoft.com/office/drawing/2014/chart" uri="{C3380CC4-5D6E-409C-BE32-E72D297353CC}">
              <c16:uniqueId val="{0000000C-C52F-4F22-A6B4-AC91501F96F1}"/>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Royal Papworth Hospital (47)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A6C-4138-96C2-4A25AF91546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Royal Papworth Hospital (47)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A6C-4138-96C2-4A25AF91546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Royal Papworth Hospital (47)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A6C-4138-96C2-4A25AF91546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Royal Papworth Hospital (47)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A6C-4138-96C2-4A25AF91546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Royal Papworth Hospital (47)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A6C-4138-96C2-4A25AF91546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Royal Papworth Hospital (47)</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A6C-4138-96C2-4A25AF91546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c:v>
                </c:pt>
                <c:pt idx="1">
                  <c:v>Royal Papworth Hospital (47)</c:v>
                </c:pt>
              </c:strCache>
            </c:strRef>
          </c:cat>
          <c:val>
            <c:numRef>
              <c:f>Sheet1!$J$2:$J$3</c:f>
              <c:numCache>
                <c:formatCode>0.0;;</c:formatCode>
                <c:ptCount val="2"/>
                <c:pt idx="0">
                  <c:v>9.1936587194101218</c:v>
                </c:pt>
                <c:pt idx="1">
                  <c:v>9.1936587194101218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A6C-4138-96C2-4A25AF91546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0.8063412805898782</c:v>
                </c:pt>
                <c:pt idx="1">
                  <c:v>0.8063412805898782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A6C-4138-96C2-4A25AF91546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A6C-4138-96C2-4A25AF91546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A6C-4138-96C2-4A25AF91546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(761)</c:v>
                </c:pt>
                <c:pt idx="1">
                  <c:v>Royal Papworth Hospital (761)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9BF-4FF6-B384-3F933E29CCA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(761)</c:v>
                </c:pt>
                <c:pt idx="1">
                  <c:v>Royal Papworth Hospital (761)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9BF-4FF6-B384-3F933E29CCA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(761)</c:v>
                </c:pt>
                <c:pt idx="1">
                  <c:v>Royal Papworth Hospital (761)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9BF-4FF6-B384-3F933E29CCA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(761)</c:v>
                </c:pt>
                <c:pt idx="1">
                  <c:v>Royal Papworth Hospital (761)</c:v>
                </c:pt>
              </c:strCache>
            </c:strRef>
          </c:cat>
          <c:val>
            <c:numRef>
              <c:f>Sheet1!$G$2:$G$3</c:f>
              <c:numCache>
                <c:formatCode>0.0;;</c:formatCode>
                <c:ptCount val="2"/>
                <c:pt idx="0">
                  <c:v>7.1076500437303052</c:v>
                </c:pt>
                <c:pt idx="1">
                  <c:v>7.1076500437303052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9BF-4FF6-B384-3F933E29CCA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(761)</c:v>
                </c:pt>
                <c:pt idx="1">
                  <c:v>Royal Papworth Hospital (761)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9BF-4FF6-B384-3F933E29CCA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(761)</c:v>
                </c:pt>
                <c:pt idx="1">
                  <c:v>Royal Papworth Hospital (761)</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9BF-4FF6-B384-3F933E29CCA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(761)</c:v>
                </c:pt>
                <c:pt idx="1">
                  <c:v>Royal Papworth Hospital (761)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9BF-4FF6-B384-3F933E29CCA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2.8923499562696948</c:v>
                </c:pt>
                <c:pt idx="1">
                  <c:v>2.8923499562696948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9BF-4FF6-B384-3F933E29CCA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9BF-4FF6-B384-3F933E29CCA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9BF-4FF6-B384-3F933E29CCA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Papworth Hospital (535)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CB7-4715-9EF3-1E6BED363FD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Papworth Hospital (535)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CB7-4715-9EF3-1E6BED363FD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Papworth Hospital (535)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BCB7-4715-9EF3-1E6BED363FD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Papworth Hospital (535)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BCB7-4715-9EF3-1E6BED363FD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Papworth Hospital (535)</c:v>
                </c:pt>
              </c:strCache>
            </c:strRef>
          </c:cat>
          <c:val>
            <c:numRef>
              <c:f>Sheet1!$H$2:$H$3</c:f>
              <c:numCache>
                <c:formatCode>0.0;;</c:formatCode>
                <c:ptCount val="2"/>
                <c:pt idx="0">
                  <c:v>0</c:v>
                </c:pt>
                <c:pt idx="1">
                  <c:v>6.2743527920992088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BCB7-4715-9EF3-1E6BED363FD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Papworth Hospital (535)</c:v>
                </c:pt>
              </c:strCache>
            </c:strRef>
          </c:cat>
          <c:val>
            <c:numRef>
              <c:f>Sheet1!$I$2:$I$3</c:f>
              <c:numCache>
                <c:formatCode>0.0;;</c:formatCode>
                <c:ptCount val="2"/>
                <c:pt idx="0">
                  <c:v>6.2743527920992088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BCB7-4715-9EF3-1E6BED363FD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(535)</c:v>
                </c:pt>
                <c:pt idx="1">
                  <c:v>Royal Papworth Hospital (535)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BCB7-4715-9EF3-1E6BED363FD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3.7256472079007912</c:v>
                </c:pt>
                <c:pt idx="1">
                  <c:v>3.7256472079007912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BCB7-4715-9EF3-1E6BED363FD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BCB7-4715-9EF3-1E6BED363FD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BCB7-4715-9EF3-1E6BED363FD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Papworth Hospital (259)</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0D3-4BFD-B681-97AE57E25F5C}"/>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Papworth Hospital (259)</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0D3-4BFD-B681-97AE57E25F5C}"/>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Papworth Hospital (259)</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40D3-4BFD-B681-97AE57E25F5C}"/>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Papworth Hospital (259)</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40D3-4BFD-B681-97AE57E25F5C}"/>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Papworth Hospital (259)</c:v>
                </c:pt>
              </c:strCache>
            </c:strRef>
          </c:cat>
          <c:val>
            <c:numRef>
              <c:f>Sheet1!$H$2:$H$3</c:f>
              <c:numCache>
                <c:formatCode>0.0;;</c:formatCode>
                <c:ptCount val="2"/>
                <c:pt idx="0">
                  <c:v>8.9016006648805366</c:v>
                </c:pt>
                <c:pt idx="1">
                  <c:v>8.9016006648805366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40D3-4BFD-B681-97AE57E25F5C}"/>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Papworth Hospital (259)</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40D3-4BFD-B681-97AE57E25F5C}"/>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(259)</c:v>
                </c:pt>
                <c:pt idx="1">
                  <c:v>Royal Papworth Hospital (259)</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40D3-4BFD-B681-97AE57E25F5C}"/>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1.0983993351194634</c:v>
                </c:pt>
                <c:pt idx="1">
                  <c:v>1.0983993351194634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40D3-4BFD-B681-97AE57E25F5C}"/>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40D3-4BFD-B681-97AE57E25F5C}"/>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40D3-4BFD-B681-97AE57E25F5C}"/>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Royal Papworth Hospital (786)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3D9-40D2-AF5F-832E240C1F1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Royal Papworth Hospital (786)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3D9-40D2-AF5F-832E240C1F1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Royal Papworth Hospital (786)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3D9-40D2-AF5F-832E240C1F1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Royal Papworth Hospital (786)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3D9-40D2-AF5F-832E240C1F1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Royal Papworth Hospital (786)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3D9-40D2-AF5F-832E240C1F1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Royal Papworth Hospital (786)</c:v>
                </c:pt>
              </c:strCache>
            </c:strRef>
          </c:cat>
          <c:val>
            <c:numRef>
              <c:f>Sheet1!$I$2:$I$3</c:f>
              <c:numCache>
                <c:formatCode>0.0;;</c:formatCode>
                <c:ptCount val="2"/>
                <c:pt idx="0">
                  <c:v>7.6798913075417081</c:v>
                </c:pt>
                <c:pt idx="1">
                  <c:v>7.6798913075417081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3D9-40D2-AF5F-832E240C1F1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(786)</c:v>
                </c:pt>
                <c:pt idx="1">
                  <c:v>Royal Papworth Hospital (786)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3D9-40D2-AF5F-832E240C1F1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2.3201086924582919</c:v>
                </c:pt>
                <c:pt idx="1">
                  <c:v>2.3201086924582919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3D9-40D2-AF5F-832E240C1F1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D9-40D2-AF5F-832E240C1F1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D9-40D2-AF5F-832E240C1F1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(757)</c:v>
                </c:pt>
                <c:pt idx="1">
                  <c:v>Royal Papworth Hospital (757)</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023-450B-BD47-F0B681F7B485}"/>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(757)</c:v>
                </c:pt>
                <c:pt idx="1">
                  <c:v>Royal Papworth Hospital (757)</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023-450B-BD47-F0B681F7B485}"/>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(757)</c:v>
                </c:pt>
                <c:pt idx="1">
                  <c:v>Royal Papworth Hospital (757)</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023-450B-BD47-F0B681F7B485}"/>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(757)</c:v>
                </c:pt>
                <c:pt idx="1">
                  <c:v>Royal Papworth Hospital (757)</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023-450B-BD47-F0B681F7B485}"/>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(757)</c:v>
                </c:pt>
                <c:pt idx="1">
                  <c:v>Royal Papworth Hospital (757)</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023-450B-BD47-F0B681F7B485}"/>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(757)</c:v>
                </c:pt>
                <c:pt idx="1">
                  <c:v>Royal Papworth Hospital (757)</c:v>
                </c:pt>
              </c:strCache>
            </c:strRef>
          </c:cat>
          <c:val>
            <c:numRef>
              <c:f>Sheet1!$I$2:$I$3</c:f>
              <c:numCache>
                <c:formatCode>0.0;;</c:formatCode>
                <c:ptCount val="2"/>
                <c:pt idx="0">
                  <c:v>8.7903876346530101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023-450B-BD47-F0B681F7B485}"/>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(757)</c:v>
                </c:pt>
                <c:pt idx="1">
                  <c:v>Royal Papworth Hospital (757)</c:v>
                </c:pt>
              </c:strCache>
            </c:strRef>
          </c:cat>
          <c:val>
            <c:numRef>
              <c:f>Sheet1!$J$2:$J$3</c:f>
              <c:numCache>
                <c:formatCode>0.0;;</c:formatCode>
                <c:ptCount val="2"/>
                <c:pt idx="0">
                  <c:v>0</c:v>
                </c:pt>
                <c:pt idx="1">
                  <c:v>8.7903876346530101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023-450B-BD47-F0B681F7B485}"/>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1.2096123653469899</c:v>
                </c:pt>
                <c:pt idx="1">
                  <c:v>1.2096123653469899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023-450B-BD47-F0B681F7B485}"/>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023-450B-BD47-F0B681F7B485}"/>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023-450B-BD47-F0B681F7B485}"/>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(674)</c:v>
                </c:pt>
                <c:pt idx="1">
                  <c:v>Royal Papworth Hospital (674)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9C1B-4C38-8667-08FAF353033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(674)</c:v>
                </c:pt>
                <c:pt idx="1">
                  <c:v>Royal Papworth Hospital (674)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9C1B-4C38-8667-08FAF353033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(674)</c:v>
                </c:pt>
                <c:pt idx="1">
                  <c:v>Royal Papworth Hospital (674)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9C1B-4C38-8667-08FAF353033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(674)</c:v>
                </c:pt>
                <c:pt idx="1">
                  <c:v>Royal Papworth Hospital (674)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9C1B-4C38-8667-08FAF353033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(674)</c:v>
                </c:pt>
                <c:pt idx="1">
                  <c:v>Royal Papworth Hospital (674)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9C1B-4C38-8667-08FAF353033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(674)</c:v>
                </c:pt>
                <c:pt idx="1">
                  <c:v>Royal Papworth Hospital (674)</c:v>
                </c:pt>
              </c:strCache>
            </c:strRef>
          </c:cat>
          <c:val>
            <c:numRef>
              <c:f>Sheet1!$I$2:$I$3</c:f>
              <c:numCache>
                <c:formatCode>0.0;;</c:formatCode>
                <c:ptCount val="2"/>
                <c:pt idx="0">
                  <c:v>9.2377390792989953</c:v>
                </c:pt>
                <c:pt idx="1">
                  <c:v>9.2377390792989953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9C1B-4C38-8667-08FAF353033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(674)</c:v>
                </c:pt>
                <c:pt idx="1">
                  <c:v>Royal Papworth Hospital (674)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9C1B-4C38-8667-08FAF353033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0.76226092070100471</c:v>
                </c:pt>
                <c:pt idx="1">
                  <c:v>0.76226092070100471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9C1B-4C38-8667-08FAF353033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9C1B-4C38-8667-08FAF353033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9C1B-4C38-8667-08FAF353033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Royal Papworth Hospital (614)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0EF2-448D-9F2E-67C0DDEC433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Royal Papworth Hospital (614)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0EF2-448D-9F2E-67C0DDEC433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Royal Papworth Hospital (614)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0EF2-448D-9F2E-67C0DDEC433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Royal Papworth Hospital (614)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0EF2-448D-9F2E-67C0DDEC433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Royal Papworth Hospital (614)</c:v>
                </c:pt>
              </c:strCache>
            </c:strRef>
          </c:cat>
          <c:val>
            <c:numRef>
              <c:f>Sheet1!$H$2:$H$3</c:f>
              <c:numCache>
                <c:formatCode>0.0;;</c:formatCode>
                <c:ptCount val="2"/>
                <c:pt idx="0">
                  <c:v>5.1048871822545943</c:v>
                </c:pt>
                <c:pt idx="1">
                  <c:v>5.1048871822545943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0EF2-448D-9F2E-67C0DDEC433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Royal Papworth Hospital (614)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0EF2-448D-9F2E-67C0DDEC433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(614)</c:v>
                </c:pt>
                <c:pt idx="1">
                  <c:v>Royal Papworth Hospital (614)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0EF2-448D-9F2E-67C0DDEC433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4.8951128177454057</c:v>
                </c:pt>
                <c:pt idx="1">
                  <c:v>4.8951128177454057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0EF2-448D-9F2E-67C0DDEC433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0EF2-448D-9F2E-67C0DDEC433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0EF2-448D-9F2E-67C0DDEC433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FDA-461B-AA4A-C2C355E8E7F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FDA-461B-AA4A-C2C355E8E7F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5FDA-461B-AA4A-C2C355E8E7F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Sheet1!$G$2:$G$3</c:f>
              <c:numCache>
                <c:formatCode>0.0;;</c:formatCode>
                <c:ptCount val="2"/>
                <c:pt idx="0">
                  <c:v>0</c:v>
                </c:pt>
                <c:pt idx="1">
                  <c:v>7.282842108128504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5FDA-461B-AA4A-C2C355E8E7F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5FDA-461B-AA4A-C2C355E8E7F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Sheet1!$I$2:$I$3</c:f>
              <c:numCache>
                <c:formatCode>0.0;;</c:formatCode>
                <c:ptCount val="2"/>
                <c:pt idx="0">
                  <c:v>7.282842108128504</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5FDA-461B-AA4A-C2C355E8E7F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(721)</c:v>
                </c:pt>
                <c:pt idx="1">
                  <c:v>Royal Papworth Hospital (721)</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5FDA-461B-AA4A-C2C355E8E7F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2.717157891871496</c:v>
                </c:pt>
                <c:pt idx="1">
                  <c:v>2.717157891871496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5FDA-461B-AA4A-C2C355E8E7F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5FDA-461B-AA4A-C2C355E8E7F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5FDA-461B-AA4A-C2C355E8E7F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(741)</c:v>
                </c:pt>
                <c:pt idx="1">
                  <c:v>Royal Papworth Hospital (741)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CDF9-45E8-9D52-F20F9BCD04B0}"/>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(741)</c:v>
                </c:pt>
                <c:pt idx="1">
                  <c:v>Royal Papworth Hospital (741)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CDF9-45E8-9D52-F20F9BCD04B0}"/>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(741)</c:v>
                </c:pt>
                <c:pt idx="1">
                  <c:v>Royal Papworth Hospital (741)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CDF9-45E8-9D52-F20F9BCD04B0}"/>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(741)</c:v>
                </c:pt>
                <c:pt idx="1">
                  <c:v>Royal Papworth Hospital (741)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CDF9-45E8-9D52-F20F9BCD04B0}"/>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(741)</c:v>
                </c:pt>
                <c:pt idx="1">
                  <c:v>Royal Papworth Hospital (741)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CDF9-45E8-9D52-F20F9BCD04B0}"/>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(741)</c:v>
                </c:pt>
                <c:pt idx="1">
                  <c:v>Royal Papworth Hospital (741)</c:v>
                </c:pt>
              </c:strCache>
            </c:strRef>
          </c:cat>
          <c:val>
            <c:numRef>
              <c:f>Sheet1!$I$2:$I$3</c:f>
              <c:numCache>
                <c:formatCode>0.0;;</c:formatCode>
                <c:ptCount val="2"/>
                <c:pt idx="0">
                  <c:v>8.8092127078718399</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CDF9-45E8-9D52-F20F9BCD04B0}"/>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(741)</c:v>
                </c:pt>
                <c:pt idx="1">
                  <c:v>Royal Papworth Hospital (741)</c:v>
                </c:pt>
              </c:strCache>
            </c:strRef>
          </c:cat>
          <c:val>
            <c:numRef>
              <c:f>Sheet1!$J$2:$J$3</c:f>
              <c:numCache>
                <c:formatCode>0.0;;</c:formatCode>
                <c:ptCount val="2"/>
                <c:pt idx="0">
                  <c:v>0</c:v>
                </c:pt>
                <c:pt idx="1">
                  <c:v>8.8092127078718399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CDF9-45E8-9D52-F20F9BCD04B0}"/>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1.1907872921281601</c:v>
                </c:pt>
                <c:pt idx="1">
                  <c:v>1.1907872921281601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CDF9-45E8-9D52-F20F9BCD04B0}"/>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DF9-45E8-9D52-F20F9BCD04B0}"/>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DF9-45E8-9D52-F20F9BCD04B0}"/>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4.8491695514285524</c:v>
                </c:pt>
              </c:numCache>
            </c:numRef>
          </c:val>
          <c:extLst>
            <c:ext xmlns:c16="http://schemas.microsoft.com/office/drawing/2014/chart" uri="{C3380CC4-5D6E-409C-BE32-E72D297353CC}">
              <c16:uniqueId val="{00000000-F047-46F4-84FC-94209EAB2BA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0.20846484753896632</c:v>
                </c:pt>
              </c:numCache>
            </c:numRef>
          </c:val>
          <c:extLst>
            <c:ext xmlns:c16="http://schemas.microsoft.com/office/drawing/2014/chart" uri="{C3380CC4-5D6E-409C-BE32-E72D297353CC}">
              <c16:uniqueId val="{00000001-F047-46F4-84FC-94209EAB2BA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0.57194925735464341</c:v>
                </c:pt>
              </c:numCache>
            </c:numRef>
          </c:val>
          <c:extLst>
            <c:ext xmlns:c16="http://schemas.microsoft.com/office/drawing/2014/chart" uri="{C3380CC4-5D6E-409C-BE32-E72D297353CC}">
              <c16:uniqueId val="{00000002-F047-46F4-84FC-94209EAB2BA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0.15945517675700671</c:v>
                </c:pt>
              </c:numCache>
            </c:numRef>
          </c:val>
          <c:extLst>
            <c:ext xmlns:c16="http://schemas.microsoft.com/office/drawing/2014/chart" uri="{C3380CC4-5D6E-409C-BE32-E72D297353CC}">
              <c16:uniqueId val="{00000003-F047-46F4-84FC-94209EAB2BA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1.6646893350676653</c:v>
                </c:pt>
              </c:numCache>
            </c:numRef>
          </c:val>
          <c:extLst>
            <c:ext xmlns:c16="http://schemas.microsoft.com/office/drawing/2014/chart" uri="{C3380CC4-5D6E-409C-BE32-E72D297353CC}">
              <c16:uniqueId val="{00000004-F047-46F4-84FC-94209EAB2BA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0.15945517675700671</c:v>
                </c:pt>
              </c:numCache>
            </c:numRef>
          </c:val>
          <c:extLst>
            <c:ext xmlns:c16="http://schemas.microsoft.com/office/drawing/2014/chart" uri="{C3380CC4-5D6E-409C-BE32-E72D297353CC}">
              <c16:uniqueId val="{00000005-F047-46F4-84FC-94209EAB2BA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0.57194925735464341</c:v>
                </c:pt>
              </c:numCache>
            </c:numRef>
          </c:val>
          <c:extLst>
            <c:ext xmlns:c16="http://schemas.microsoft.com/office/drawing/2014/chart" uri="{C3380CC4-5D6E-409C-BE32-E72D297353CC}">
              <c16:uniqueId val="{00000006-F047-46F4-84FC-94209EAB2BA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1.1880780513642026</c:v>
                </c:pt>
              </c:numCache>
            </c:numRef>
          </c:val>
          <c:extLst>
            <c:ext xmlns:c16="http://schemas.microsoft.com/office/drawing/2014/chart" uri="{C3380CC4-5D6E-409C-BE32-E72D297353CC}">
              <c16:uniqueId val="{00000007-F047-46F4-84FC-94209EAB2BA9}"/>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8.9942016389958592</c:v>
                </c:pt>
              </c:numCache>
            </c:numRef>
          </c:xVal>
          <c:yVal>
            <c:numLit>
              <c:formatCode>General</c:formatCode>
              <c:ptCount val="1"/>
              <c:pt idx="0">
                <c:v>1</c:v>
              </c:pt>
            </c:numLit>
          </c:yVal>
          <c:smooth val="0"/>
          <c:extLst>
            <c:ext xmlns:c16="http://schemas.microsoft.com/office/drawing/2014/chart" uri="{C3380CC4-5D6E-409C-BE32-E72D297353CC}">
              <c16:uniqueId val="{00000008-F047-46F4-84FC-94209EAB2BA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047-46F4-84FC-94209EAB2BA9}"/>
              </c:ext>
            </c:extLst>
          </c:dPt>
          <c:xVal>
            <c:numRef>
              <c:f>Sheet1!$B$12</c:f>
              <c:numCache>
                <c:formatCode>0.0</c:formatCode>
                <c:ptCount val="1"/>
                <c:pt idx="0">
                  <c:v>6.6213835006130024</c:v>
                </c:pt>
              </c:numCache>
            </c:numRef>
          </c:xVal>
          <c:yVal>
            <c:numLit>
              <c:formatCode>General</c:formatCode>
              <c:ptCount val="1"/>
              <c:pt idx="0">
                <c:v>1</c:v>
              </c:pt>
            </c:numLit>
          </c:yVal>
          <c:smooth val="0"/>
          <c:extLst>
            <c:ext xmlns:c16="http://schemas.microsoft.com/office/drawing/2014/chart" uri="{C3380CC4-5D6E-409C-BE32-E72D297353CC}">
              <c16:uniqueId val="{0000000A-F047-46F4-84FC-94209EAB2BA9}"/>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047-46F4-84FC-94209EAB2BA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Q5. How long do you feel you had to wait to get to a bed on a ward after you arrived at the hospital?</c:v>
                  </c:pt>
                </c15:dlblRangeCache>
              </c15:datalabelsRange>
            </c:ext>
            <c:ext xmlns:c16="http://schemas.microsoft.com/office/drawing/2014/chart" uri="{C3380CC4-5D6E-409C-BE32-E72D297353CC}">
              <c16:uniqueId val="{0000000C-F047-46F4-84FC-94209EAB2BA9}"/>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Papworth Hospital (404)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1A05-457F-AF2B-406A7442035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Papworth Hospital (404)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1A05-457F-AF2B-406A7442035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Papworth Hospital (404)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1A05-457F-AF2B-406A7442035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Papworth Hospital (404)</c:v>
                </c:pt>
              </c:strCache>
            </c:strRef>
          </c:cat>
          <c:val>
            <c:numRef>
              <c:f>Sheet1!$G$2:$G$3</c:f>
              <c:numCache>
                <c:formatCode>0.0;;</c:formatCode>
                <c:ptCount val="2"/>
                <c:pt idx="0">
                  <c:v>0</c:v>
                </c:pt>
                <c:pt idx="1">
                  <c:v>8.532083808031631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1A05-457F-AF2B-406A7442035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Papworth Hospital (404)</c:v>
                </c:pt>
              </c:strCache>
            </c:strRef>
          </c:cat>
          <c:val>
            <c:numRef>
              <c:f>Sheet1!$H$2:$H$3</c:f>
              <c:numCache>
                <c:formatCode>0.0;;</c:formatCode>
                <c:ptCount val="2"/>
                <c:pt idx="0">
                  <c:v>8.532083808031631</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1A05-457F-AF2B-406A7442035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Papworth Hospital (404)</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1A05-457F-AF2B-406A7442035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(404)</c:v>
                </c:pt>
                <c:pt idx="1">
                  <c:v>Royal Papworth Hospital (404)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1A05-457F-AF2B-406A7442035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1.467916191968369</c:v>
                </c:pt>
                <c:pt idx="1">
                  <c:v>1.467916191968369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1A05-457F-AF2B-406A7442035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1A05-457F-AF2B-406A7442035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1A05-457F-AF2B-406A7442035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Papworth Hospital (474)</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59F-443E-8351-68DB3D6E9AE3}"/>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Papworth Hospital (474)</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59F-443E-8351-68DB3D6E9AE3}"/>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Papworth Hospital (474)</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59F-443E-8351-68DB3D6E9AE3}"/>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Papworth Hospital (474)</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59F-443E-8351-68DB3D6E9AE3}"/>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Papworth Hospital (474)</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59F-443E-8351-68DB3D6E9AE3}"/>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Papworth Hospital (474)</c:v>
                </c:pt>
              </c:strCache>
            </c:strRef>
          </c:cat>
          <c:val>
            <c:numRef>
              <c:f>Sheet1!$I$2:$I$3</c:f>
              <c:numCache>
                <c:formatCode>0.0;;</c:formatCode>
                <c:ptCount val="2"/>
                <c:pt idx="0">
                  <c:v>7.2338824154481376</c:v>
                </c:pt>
                <c:pt idx="1">
                  <c:v>7.2338824154481376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59F-443E-8351-68DB3D6E9AE3}"/>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(474)</c:v>
                </c:pt>
                <c:pt idx="1">
                  <c:v>Royal Papworth Hospital (474)</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59F-443E-8351-68DB3D6E9AE3}"/>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2.7661175845518624</c:v>
                </c:pt>
                <c:pt idx="1">
                  <c:v>2.7661175845518624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59F-443E-8351-68DB3D6E9AE3}"/>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59F-443E-8351-68DB3D6E9AE3}"/>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59F-443E-8351-68DB3D6E9AE3}"/>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59E-4719-B28D-E51CDA6E8B94}"/>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59E-4719-B28D-E51CDA6E8B94}"/>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859E-4719-B28D-E51CDA6E8B94}"/>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859E-4719-B28D-E51CDA6E8B94}"/>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Sheet1!$H$2:$H$3</c:f>
              <c:numCache>
                <c:formatCode>0.0;;</c:formatCode>
                <c:ptCount val="2"/>
                <c:pt idx="0">
                  <c:v>0</c:v>
                </c:pt>
                <c:pt idx="1">
                  <c:v>9.5039148645937708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859E-4719-B28D-E51CDA6E8B94}"/>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Sheet1!$I$2:$I$3</c:f>
              <c:numCache>
                <c:formatCode>0.0;;</c:formatCode>
                <c:ptCount val="2"/>
                <c:pt idx="0">
                  <c:v>9.5039148645937708</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859E-4719-B28D-E51CDA6E8B94}"/>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859E-4719-B28D-E51CDA6E8B94}"/>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0.49608513540622923</c:v>
                </c:pt>
                <c:pt idx="1">
                  <c:v>0.49608513540622923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859E-4719-B28D-E51CDA6E8B94}"/>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859E-4719-B28D-E51CDA6E8B94}"/>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859E-4719-B28D-E51CDA6E8B94}"/>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(780)</c:v>
                </c:pt>
                <c:pt idx="1">
                  <c:v>Royal Papworth Hospital (780)</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D21-443E-84D1-076D4606C4B6}"/>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(780)</c:v>
                </c:pt>
                <c:pt idx="1">
                  <c:v>Royal Papworth Hospital (780)</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D21-443E-84D1-076D4606C4B6}"/>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(780)</c:v>
                </c:pt>
                <c:pt idx="1">
                  <c:v>Royal Papworth Hospital (780)</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FD21-443E-84D1-076D4606C4B6}"/>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(780)</c:v>
                </c:pt>
                <c:pt idx="1">
                  <c:v>Royal Papworth Hospital (780)</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FD21-443E-84D1-076D4606C4B6}"/>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(780)</c:v>
                </c:pt>
                <c:pt idx="1">
                  <c:v>Royal Papworth Hospital (780)</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FD21-443E-84D1-076D4606C4B6}"/>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(780)</c:v>
                </c:pt>
                <c:pt idx="1">
                  <c:v>Royal Papworth Hospital (780)</c:v>
                </c:pt>
              </c:strCache>
            </c:strRef>
          </c:cat>
          <c:val>
            <c:numRef>
              <c:f>Sheet1!$I$2:$I$3</c:f>
              <c:numCache>
                <c:formatCode>0.0;;</c:formatCode>
                <c:ptCount val="2"/>
                <c:pt idx="0">
                  <c:v>0</c:v>
                </c:pt>
                <c:pt idx="1">
                  <c:v>9.5624890963764635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FD21-443E-84D1-076D4606C4B6}"/>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(780)</c:v>
                </c:pt>
                <c:pt idx="1">
                  <c:v>Royal Papworth Hospital (780)</c:v>
                </c:pt>
              </c:strCache>
            </c:strRef>
          </c:cat>
          <c:val>
            <c:numRef>
              <c:f>Sheet1!$J$2:$J$3</c:f>
              <c:numCache>
                <c:formatCode>0.0;;</c:formatCode>
                <c:ptCount val="2"/>
                <c:pt idx="0">
                  <c:v>9.5624890963764635</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FD21-443E-84D1-076D4606C4B6}"/>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0.43751090362353651</c:v>
                </c:pt>
                <c:pt idx="1">
                  <c:v>0.43751090362353651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FD21-443E-84D1-076D4606C4B6}"/>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FD21-443E-84D1-076D4606C4B6}"/>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FD21-443E-84D1-076D4606C4B6}"/>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5D8-4A87-A6D4-723E239F675D}"/>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5D8-4A87-A6D4-723E239F675D}"/>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D5D8-4A87-A6D4-723E239F675D}"/>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D5D8-4A87-A6D4-723E239F675D}"/>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D5D8-4A87-A6D4-723E239F675D}"/>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Sheet1!$I$2:$I$3</c:f>
              <c:numCache>
                <c:formatCode>0.0;;</c:formatCode>
                <c:ptCount val="2"/>
                <c:pt idx="0">
                  <c:v>0</c:v>
                </c:pt>
                <c:pt idx="1">
                  <c:v>9.0882574265937102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D5D8-4A87-A6D4-723E239F675D}"/>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(783)</c:v>
                </c:pt>
                <c:pt idx="1">
                  <c:v>Royal Papworth Hospital (783)</c:v>
                </c:pt>
              </c:strCache>
            </c:strRef>
          </c:cat>
          <c:val>
            <c:numRef>
              <c:f>Sheet1!$J$2:$J$3</c:f>
              <c:numCache>
                <c:formatCode>0.0;;</c:formatCode>
                <c:ptCount val="2"/>
                <c:pt idx="0">
                  <c:v>9.0882574265937102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D5D8-4A87-A6D4-723E239F675D}"/>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0.91174257340628984</c:v>
                </c:pt>
                <c:pt idx="1">
                  <c:v>0.91174257340628984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D5D8-4A87-A6D4-723E239F675D}"/>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D5D8-4A87-A6D4-723E239F675D}"/>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D5D8-4A87-A6D4-723E239F675D}"/>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Sheet1!$C$2:$C$6</c:f>
              <c:numCache>
                <c:formatCode>General</c:formatCode>
                <c:ptCount val="5"/>
                <c:pt idx="0">
                  <c:v>9.2287516366658657</c:v>
                </c:pt>
                <c:pt idx="1">
                  <c:v>9.1750640168297792</c:v>
                </c:pt>
                <c:pt idx="2">
                  <c:v>8.9645172334378227</c:v>
                </c:pt>
                <c:pt idx="3">
                  <c:v>8.9293239158651811</c:v>
                </c:pt>
                <c:pt idx="4">
                  <c:v>8.9942016389958592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Q5. How long do you feel you had to wait to get to a bed on a ward after you arrived at the hospital?</c:v>
                  </c:pt>
                </c:lvl>
              </c:multiLvlStrCache>
            </c:multiLvlStrRef>
          </c:cat>
          <c:val>
            <c:numRef>
              <c:f>Sheet1!$D$2:$D$6</c:f>
              <c:numCache>
                <c:formatCode>General</c:formatCode>
                <c:ptCount val="5"/>
                <c:pt idx="0">
                  <c:v>7.4572730734024164</c:v>
                </c:pt>
                <c:pt idx="1">
                  <c:v>6.8274949891708872</c:v>
                </c:pt>
                <c:pt idx="2">
                  <c:v>6.5734925286039374</c:v>
                </c:pt>
                <c:pt idx="3">
                  <c:v>6.6538712361636367</c:v>
                </c:pt>
                <c:pt idx="4">
                  <c:v>6.6213835006130024</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Sheet1!$C$2:$C$3</c:f>
              <c:numCache>
                <c:formatCode>General</c:formatCode>
                <c:ptCount val="2"/>
                <c:pt idx="0">
                  <c:v>9.5490983896607116</c:v>
                </c:pt>
                <c:pt idx="1">
                  <c:v>9.2835888881365118</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Q8_1. Were you ever prevented from sleeping at night by noise from other patients?</c:v>
                  </c:pt>
                </c:lvl>
              </c:multiLvlStrCache>
            </c:multiLvlStrRef>
          </c:cat>
          <c:val>
            <c:numRef>
              <c:f>Sheet1!$D$2:$D$3</c:f>
              <c:numCache>
                <c:formatCode>General</c:formatCode>
                <c:ptCount val="2"/>
                <c:pt idx="0">
                  <c:v>6.5220203368560563</c:v>
                </c:pt>
                <c:pt idx="1">
                  <c:v>6.5325733279171949</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Sheet1!$C$2:$C$3</c:f>
              <c:numCache>
                <c:formatCode>General</c:formatCode>
                <c:ptCount val="2"/>
                <c:pt idx="0">
                  <c:v>9.3343907422110899</c:v>
                </c:pt>
                <c:pt idx="1">
                  <c:v>9.1083321891331597</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Q8_2. Were you ever prevented from sleeping at night by noise from staff?</c:v>
                  </c:pt>
                </c:lvl>
              </c:multiLvlStrCache>
            </c:multiLvlStrRef>
          </c:cat>
          <c:val>
            <c:numRef>
              <c:f>Sheet1!$D$2:$D$3</c:f>
              <c:numCache>
                <c:formatCode>General</c:formatCode>
                <c:ptCount val="2"/>
                <c:pt idx="0">
                  <c:v>8.3527922165966917</c:v>
                </c:pt>
                <c:pt idx="1">
                  <c:v>8.3481296111449694</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Sheet1!$C$2:$C$3</c:f>
              <c:numCache>
                <c:formatCode>General</c:formatCode>
                <c:ptCount val="2"/>
                <c:pt idx="0">
                  <c:v>9.300697303482659</c:v>
                </c:pt>
                <c:pt idx="1">
                  <c:v>9.2853767988804599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Q8_4. Were you ever prevented from sleeping at night by hospital lighting?</c:v>
                  </c:pt>
                </c:lvl>
              </c:multiLvlStrCache>
            </c:multiLvlStrRef>
          </c:cat>
          <c:val>
            <c:numRef>
              <c:f>Sheet1!$D$2:$D$3</c:f>
              <c:numCache>
                <c:formatCode>General</c:formatCode>
                <c:ptCount val="2"/>
                <c:pt idx="0">
                  <c:v>8.3646440893199099</c:v>
                </c:pt>
                <c:pt idx="1">
                  <c:v>8.3573565174024438</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Sheet1!$C$2:$C$3</c:f>
              <c:numCache>
                <c:formatCode>General</c:formatCode>
                <c:ptCount val="2"/>
                <c:pt idx="0">
                  <c:v>9.2948912420635228</c:v>
                </c:pt>
                <c:pt idx="1">
                  <c:v>9.3044545421654714</c:v>
                </c:pt>
              </c:numCache>
            </c:numRef>
          </c:val>
          <c:smooth val="0"/>
          <c:extLst>
            <c:ext xmlns:c16="http://schemas.microsoft.com/office/drawing/2014/chart" uri="{C3380CC4-5D6E-409C-BE32-E72D297353CC}">
              <c16:uniqueId val="{00000000-2220-4082-80D4-0BFF54A39B0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Q8_6. Were you ever prevented from sleeping at night by the room temperature?</c:v>
                  </c:pt>
                </c:lvl>
              </c:multiLvlStrCache>
            </c:multiLvlStrRef>
          </c:cat>
          <c:val>
            <c:numRef>
              <c:f>Sheet1!$D$2:$D$3</c:f>
              <c:numCache>
                <c:formatCode>General</c:formatCode>
                <c:ptCount val="2"/>
                <c:pt idx="0">
                  <c:v>9.0545230174929277</c:v>
                </c:pt>
                <c:pt idx="1">
                  <c:v>9.0860703319617109</c:v>
                </c:pt>
              </c:numCache>
            </c:numRef>
          </c:val>
          <c:smooth val="0"/>
          <c:extLst>
            <c:ext xmlns:c16="http://schemas.microsoft.com/office/drawing/2014/chart" uri="{C3380CC4-5D6E-409C-BE32-E72D297353CC}">
              <c16:uniqueId val="{00000001-2220-4082-80D4-0BFF54A39B0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6.2655769188341832</c:v>
                </c:pt>
              </c:numCache>
            </c:numRef>
          </c:val>
          <c:extLst>
            <c:ext xmlns:c16="http://schemas.microsoft.com/office/drawing/2014/chart" uri="{C3380CC4-5D6E-409C-BE32-E72D297353CC}">
              <c16:uniqueId val="{00000000-359A-4397-B2AE-DF755747CB5F}"/>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0.36811284652922094</c:v>
                </c:pt>
              </c:numCache>
            </c:numRef>
          </c:val>
          <c:extLst>
            <c:ext xmlns:c16="http://schemas.microsoft.com/office/drawing/2014/chart" uri="{C3380CC4-5D6E-409C-BE32-E72D297353CC}">
              <c16:uniqueId val="{00000001-359A-4397-B2AE-DF755747CB5F}"/>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0.36703981439997602</c:v>
                </c:pt>
              </c:numCache>
            </c:numRef>
          </c:val>
          <c:extLst>
            <c:ext xmlns:c16="http://schemas.microsoft.com/office/drawing/2014/chart" uri="{C3380CC4-5D6E-409C-BE32-E72D297353CC}">
              <c16:uniqueId val="{00000002-359A-4397-B2AE-DF755747CB5F}"/>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0.10232795607201339</c:v>
                </c:pt>
              </c:numCache>
            </c:numRef>
          </c:val>
          <c:extLst>
            <c:ext xmlns:c16="http://schemas.microsoft.com/office/drawing/2014/chart" uri="{C3380CC4-5D6E-409C-BE32-E72D297353CC}">
              <c16:uniqueId val="{00000003-359A-4397-B2AE-DF755747CB5F}"/>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1.0682892874148688</c:v>
                </c:pt>
              </c:numCache>
            </c:numRef>
          </c:val>
          <c:extLst>
            <c:ext xmlns:c16="http://schemas.microsoft.com/office/drawing/2014/chart" uri="{C3380CC4-5D6E-409C-BE32-E72D297353CC}">
              <c16:uniqueId val="{00000004-359A-4397-B2AE-DF755747CB5F}"/>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0.10232795607201339</c:v>
                </c:pt>
              </c:numCache>
            </c:numRef>
          </c:val>
          <c:extLst>
            <c:ext xmlns:c16="http://schemas.microsoft.com/office/drawing/2014/chart" uri="{C3380CC4-5D6E-409C-BE32-E72D297353CC}">
              <c16:uniqueId val="{00000005-359A-4397-B2AE-DF755747CB5F}"/>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0.3670398143999769</c:v>
                </c:pt>
              </c:numCache>
            </c:numRef>
          </c:val>
          <c:extLst>
            <c:ext xmlns:c16="http://schemas.microsoft.com/office/drawing/2014/chart" uri="{C3380CC4-5D6E-409C-BE32-E72D297353CC}">
              <c16:uniqueId val="{00000006-359A-4397-B2AE-DF755747CB5F}"/>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0.58156922146778633</c:v>
                </c:pt>
              </c:numCache>
            </c:numRef>
          </c:val>
          <c:extLst>
            <c:ext xmlns:c16="http://schemas.microsoft.com/office/drawing/2014/chart" uri="{C3380CC4-5D6E-409C-BE32-E72D297353CC}">
              <c16:uniqueId val="{00000007-359A-4397-B2AE-DF755747CB5F}"/>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8.2435300842490946</c:v>
                </c:pt>
              </c:numCache>
            </c:numRef>
          </c:xVal>
          <c:yVal>
            <c:numLit>
              <c:formatCode>General</c:formatCode>
              <c:ptCount val="1"/>
              <c:pt idx="0">
                <c:v>1</c:v>
              </c:pt>
            </c:numLit>
          </c:yVal>
          <c:smooth val="0"/>
          <c:extLst>
            <c:ext xmlns:c16="http://schemas.microsoft.com/office/drawing/2014/chart" uri="{C3380CC4-5D6E-409C-BE32-E72D297353CC}">
              <c16:uniqueId val="{00000008-359A-4397-B2AE-DF755747CB5F}"/>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9A-4397-B2AE-DF755747CB5F}"/>
              </c:ext>
            </c:extLst>
          </c:dPt>
          <c:xVal>
            <c:numRef>
              <c:f>Sheet1!$B$12</c:f>
              <c:numCache>
                <c:formatCode>0.0</c:formatCode>
                <c:ptCount val="1"/>
                <c:pt idx="0">
                  <c:v>7.637202179542828</c:v>
                </c:pt>
              </c:numCache>
            </c:numRef>
          </c:xVal>
          <c:yVal>
            <c:numLit>
              <c:formatCode>General</c:formatCode>
              <c:ptCount val="1"/>
              <c:pt idx="0">
                <c:v>1</c:v>
              </c:pt>
            </c:numLit>
          </c:yVal>
          <c:smooth val="0"/>
          <c:extLst>
            <c:ext xmlns:c16="http://schemas.microsoft.com/office/drawing/2014/chart" uri="{C3380CC4-5D6E-409C-BE32-E72D297353CC}">
              <c16:uniqueId val="{0000000A-359A-4397-B2AE-DF755747CB5F}"/>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9A-4397-B2AE-DF755747CB5F}"/>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 How would you rate the  quality of information you were given, while you were on the waiting list to be admitted to hospital?</c:v>
                  </c:pt>
                </c15:dlblRangeCache>
              </c15:datalabelsRange>
            </c:ext>
            <c:ext xmlns:c16="http://schemas.microsoft.com/office/drawing/2014/chart" uri="{C3380CC4-5D6E-409C-BE32-E72D297353CC}">
              <c16:uniqueId val="{0000000C-359A-4397-B2AE-DF755747CB5F}"/>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Sheet1!$C$2:$C$3</c:f>
              <c:numCache>
                <c:formatCode>General</c:formatCode>
                <c:ptCount val="2"/>
                <c:pt idx="0">
                  <c:v>6.5274299552856796</c:v>
                </c:pt>
                <c:pt idx="1">
                  <c:v>6.1616582239483844</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Q8_8. Were you ever prevented from sleeping at night by any of the following? I was not prevented from sleeping at night</c:v>
                  </c:pt>
                </c:lvl>
              </c:multiLvlStrCache>
            </c:multiLvlStrRef>
          </c:cat>
          <c:val>
            <c:numRef>
              <c:f>Sheet1!$D$2:$D$3</c:f>
              <c:numCache>
                <c:formatCode>General</c:formatCode>
                <c:ptCount val="2"/>
                <c:pt idx="0">
                  <c:v>3.761485727133008</c:v>
                </c:pt>
                <c:pt idx="1">
                  <c:v>3.79949150847817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Sheet1!$C$2:$C$6</c:f>
              <c:numCache>
                <c:formatCode>General</c:formatCode>
                <c:ptCount val="5"/>
                <c:pt idx="1">
                  <c:v>8.3142858573550029</c:v>
                </c:pt>
                <c:pt idx="2">
                  <c:v>7.6622420900196371</c:v>
                </c:pt>
                <c:pt idx="3">
                  <c:v>8.8420609068534883</c:v>
                </c:pt>
                <c:pt idx="4">
                  <c:v>8.6516703332153089</c:v>
                </c:pt>
              </c:numCache>
            </c:numRef>
          </c:val>
          <c:smooth val="0"/>
          <c:extLst>
            <c:ext xmlns:c16="http://schemas.microsoft.com/office/drawing/2014/chart" uri="{C3380CC4-5D6E-409C-BE32-E72D297353CC}">
              <c16:uniqueId val="{00000000-AC70-4CCA-AB2A-4B78D5196434}"/>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Q10. Did the hospital staff explain the reasons for changing wards during the night in a way you could understand?</c:v>
                  </c:pt>
                </c:lvl>
              </c:multiLvlStrCache>
            </c:multiLvlStrRef>
          </c:cat>
          <c:val>
            <c:numRef>
              <c:f>Sheet1!$D$2:$D$6</c:f>
              <c:numCache>
                <c:formatCode>General</c:formatCode>
                <c:ptCount val="5"/>
                <c:pt idx="0">
                  <c:v>7.0616891426160491</c:v>
                </c:pt>
                <c:pt idx="1">
                  <c:v>6.746088305278632</c:v>
                </c:pt>
                <c:pt idx="2">
                  <c:v>6.7078792259431239</c:v>
                </c:pt>
                <c:pt idx="3">
                  <c:v>6.6509781540285813</c:v>
                </c:pt>
                <c:pt idx="4">
                  <c:v>6.5850200196343787</c:v>
                </c:pt>
              </c:numCache>
            </c:numRef>
          </c:val>
          <c:smooth val="0"/>
          <c:extLst>
            <c:ext xmlns:c16="http://schemas.microsoft.com/office/drawing/2014/chart" uri="{C3380CC4-5D6E-409C-BE32-E72D297353CC}">
              <c16:uniqueId val="{00000001-AC70-4CCA-AB2A-4B78D5196434}"/>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1968815513626835"/>
          <c:w val="0.86087345988249719"/>
          <c:h val="0.6518346436058700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Sheet1!$C$2:$C$6</c:f>
              <c:numCache>
                <c:formatCode>General</c:formatCode>
                <c:ptCount val="5"/>
                <c:pt idx="0">
                  <c:v>9.8414201786370974</c:v>
                </c:pt>
                <c:pt idx="1">
                  <c:v>9.7961202100909723</c:v>
                </c:pt>
                <c:pt idx="2">
                  <c:v>9.7293377698038483</c:v>
                </c:pt>
                <c:pt idx="3">
                  <c:v>9.7326205073611032</c:v>
                </c:pt>
                <c:pt idx="4">
                  <c:v>9.7294121566314153</c:v>
                </c:pt>
              </c:numCache>
            </c:numRef>
          </c:val>
          <c:smooth val="0"/>
          <c:extLst>
            <c:ext xmlns:c16="http://schemas.microsoft.com/office/drawing/2014/chart" uri="{C3380CC4-5D6E-409C-BE32-E72D297353CC}">
              <c16:uniqueId val="{00000000-DEF8-46AE-93AB-3C01B80D2EFD}"/>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Q11. How clean was the hospital room or ward that you were in?</c:v>
                  </c:pt>
                </c:lvl>
              </c:multiLvlStrCache>
            </c:multiLvlStrRef>
          </c:cat>
          <c:val>
            <c:numRef>
              <c:f>Sheet1!$D$2:$D$6</c:f>
              <c:numCache>
                <c:formatCode>General</c:formatCode>
                <c:ptCount val="5"/>
                <c:pt idx="0">
                  <c:v>9.2079627385529044</c:v>
                </c:pt>
                <c:pt idx="1">
                  <c:v>9.0839161902279599</c:v>
                </c:pt>
                <c:pt idx="2">
                  <c:v>8.9699866401422153</c:v>
                </c:pt>
                <c:pt idx="3">
                  <c:v>8.961290345076625</c:v>
                </c:pt>
                <c:pt idx="4">
                  <c:v>8.9376783155810227</c:v>
                </c:pt>
              </c:numCache>
            </c:numRef>
          </c:val>
          <c:smooth val="0"/>
          <c:extLst>
            <c:ext xmlns:c16="http://schemas.microsoft.com/office/drawing/2014/chart" uri="{C3380CC4-5D6E-409C-BE32-E72D297353CC}">
              <c16:uniqueId val="{00000001-DEF8-46AE-93AB-3C01B80D2EFD}"/>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Sheet1!$C$2:$C$6</c:f>
              <c:numCache>
                <c:formatCode>General</c:formatCode>
                <c:ptCount val="5"/>
                <c:pt idx="0">
                  <c:v>8.9540697147347341</c:v>
                </c:pt>
                <c:pt idx="1">
                  <c:v>9.0271679057350962</c:v>
                </c:pt>
                <c:pt idx="2">
                  <c:v>8.9890411700247661</c:v>
                </c:pt>
                <c:pt idx="3">
                  <c:v>8.9883490209539705</c:v>
                </c:pt>
                <c:pt idx="4">
                  <c:v>9.1274892828332064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Q12. Did you get enough help from staff to wash or keep yourself clean?</c:v>
                  </c:pt>
                </c:lvl>
              </c:multiLvlStrCache>
            </c:multiLvlStrRef>
          </c:cat>
          <c:val>
            <c:numRef>
              <c:f>Sheet1!$D$2:$D$6</c:f>
              <c:numCache>
                <c:formatCode>General</c:formatCode>
                <c:ptCount val="5"/>
                <c:pt idx="0">
                  <c:v>8.4777580337821021</c:v>
                </c:pt>
                <c:pt idx="1">
                  <c:v>8.1207435807596298</c:v>
                </c:pt>
                <c:pt idx="2">
                  <c:v>8.131014732481745</c:v>
                </c:pt>
                <c:pt idx="3">
                  <c:v>8.1483093880043107</c:v>
                </c:pt>
                <c:pt idx="4">
                  <c:v>8.0947399821825279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Sheet1!$C$2:$C$6</c:f>
              <c:numCache>
                <c:formatCode>General</c:formatCode>
                <c:ptCount val="5"/>
                <c:pt idx="0">
                  <c:v>8.864063969635394</c:v>
                </c:pt>
                <c:pt idx="1">
                  <c:v>9.1331093126649634</c:v>
                </c:pt>
                <c:pt idx="2">
                  <c:v>8.9056773953294961</c:v>
                </c:pt>
                <c:pt idx="3">
                  <c:v>8.5926085102886134</c:v>
                </c:pt>
                <c:pt idx="4">
                  <c:v>8.8140970640791867</c:v>
                </c:pt>
              </c:numCache>
            </c:numRef>
          </c:val>
          <c:smooth val="0"/>
          <c:extLst>
            <c:ext xmlns:c16="http://schemas.microsoft.com/office/drawing/2014/chart" uri="{C3380CC4-5D6E-409C-BE32-E72D297353CC}">
              <c16:uniqueId val="{00000000-AA8A-412B-BD49-BB550DBE7E95}"/>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Q13. If you brought medication with you to hospital, were you able to take it when you needed to?</c:v>
                  </c:pt>
                </c:lvl>
              </c:multiLvlStrCache>
            </c:multiLvlStrRef>
          </c:cat>
          <c:val>
            <c:numRef>
              <c:f>Sheet1!$D$2:$D$6</c:f>
              <c:numCache>
                <c:formatCode>General</c:formatCode>
                <c:ptCount val="5"/>
                <c:pt idx="0">
                  <c:v>8.2750507550689463</c:v>
                </c:pt>
                <c:pt idx="1">
                  <c:v>8.1215053897840264</c:v>
                </c:pt>
                <c:pt idx="2">
                  <c:v>7.9672149510966026</c:v>
                </c:pt>
                <c:pt idx="3">
                  <c:v>7.9609752263092961</c:v>
                </c:pt>
                <c:pt idx="4">
                  <c:v>7.962676384641771</c:v>
                </c:pt>
              </c:numCache>
            </c:numRef>
          </c:val>
          <c:smooth val="0"/>
          <c:extLst>
            <c:ext xmlns:c16="http://schemas.microsoft.com/office/drawing/2014/chart" uri="{C3380CC4-5D6E-409C-BE32-E72D297353CC}">
              <c16:uniqueId val="{00000001-AA8A-412B-BD49-BB550DBE7E95}"/>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Sheet1!$C$2:$C$6</c:f>
              <c:numCache>
                <c:formatCode>General</c:formatCode>
                <c:ptCount val="5"/>
                <c:pt idx="0">
                  <c:v>9.927678214140423</c:v>
                </c:pt>
                <c:pt idx="1">
                  <c:v>9.734158418441023</c:v>
                </c:pt>
                <c:pt idx="2">
                  <c:v>9.7113403420120683</c:v>
                </c:pt>
                <c:pt idx="3">
                  <c:v>9.752699700509174</c:v>
                </c:pt>
                <c:pt idx="4">
                  <c:v>9.7708933711869808</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Q16. During your time in hospital, did you get enough to drink?</c:v>
                  </c:pt>
                </c:lvl>
              </c:multiLvlStrCache>
            </c:multiLvlStrRef>
          </c:cat>
          <c:val>
            <c:numRef>
              <c:f>Sheet1!$D$2:$D$6</c:f>
              <c:numCache>
                <c:formatCode>General</c:formatCode>
                <c:ptCount val="5"/>
                <c:pt idx="0">
                  <c:v>9.4767080167841389</c:v>
                </c:pt>
                <c:pt idx="1">
                  <c:v>9.3891867004907681</c:v>
                </c:pt>
                <c:pt idx="2">
                  <c:v>9.4137057717052137</c:v>
                </c:pt>
                <c:pt idx="3">
                  <c:v>9.4091350535958593</c:v>
                </c:pt>
                <c:pt idx="4">
                  <c:v>9.4033428184744263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Sheet1!$C$2:$C$6</c:f>
              <c:numCache>
                <c:formatCode>General</c:formatCode>
                <c:ptCount val="5"/>
                <c:pt idx="0">
                  <c:v>9.2849369378704267</c:v>
                </c:pt>
                <c:pt idx="1">
                  <c:v>9.252195122731754</c:v>
                </c:pt>
                <c:pt idx="2">
                  <c:v>9.1577255888871338</c:v>
                </c:pt>
                <c:pt idx="3">
                  <c:v>9.2454510516664037</c:v>
                </c:pt>
                <c:pt idx="4">
                  <c:v>9.2021604743770276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Q17. When you asked doctors questions, did you get answers you could understand?</c:v>
                  </c:pt>
                </c:lvl>
              </c:multiLvlStrCache>
            </c:multiLvlStrRef>
          </c:cat>
          <c:val>
            <c:numRef>
              <c:f>Sheet1!$D$2:$D$6</c:f>
              <c:numCache>
                <c:formatCode>General</c:formatCode>
                <c:ptCount val="5"/>
                <c:pt idx="0">
                  <c:v>8.7756224967728915</c:v>
                </c:pt>
                <c:pt idx="1">
                  <c:v>8.6530079790710808</c:v>
                </c:pt>
                <c:pt idx="2">
                  <c:v>8.6383160082047521</c:v>
                </c:pt>
                <c:pt idx="3">
                  <c:v>8.6289362290331191</c:v>
                </c:pt>
                <c:pt idx="4">
                  <c:v>8.6768139706798433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Sheet1!$C$2:$C$6</c:f>
              <c:numCache>
                <c:formatCode>General</c:formatCode>
                <c:ptCount val="5"/>
                <c:pt idx="0">
                  <c:v>9.6558766856738085</c:v>
                </c:pt>
                <c:pt idx="1">
                  <c:v>9.7292968896994321</c:v>
                </c:pt>
                <c:pt idx="2">
                  <c:v>9.7380959493845776</c:v>
                </c:pt>
                <c:pt idx="3">
                  <c:v>9.7646800370491178</c:v>
                </c:pt>
                <c:pt idx="4">
                  <c:v>9.600177155235631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Q18. Did you have confidence and trust in the doctors treating you?</c:v>
                  </c:pt>
                </c:lvl>
              </c:multiLvlStrCache>
            </c:multiLvlStrRef>
          </c:cat>
          <c:val>
            <c:numRef>
              <c:f>Sheet1!$D$2:$D$6</c:f>
              <c:numCache>
                <c:formatCode>General</c:formatCode>
                <c:ptCount val="5"/>
                <c:pt idx="0">
                  <c:v>9.2134228839061461</c:v>
                </c:pt>
                <c:pt idx="1">
                  <c:v>9.090088854968883</c:v>
                </c:pt>
                <c:pt idx="2">
                  <c:v>9.0896840922070758</c:v>
                </c:pt>
                <c:pt idx="3">
                  <c:v>9.0445847462484945</c:v>
                </c:pt>
                <c:pt idx="4">
                  <c:v>9.0393150577890147</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Sheet1!$C$2:$C$6</c:f>
              <c:numCache>
                <c:formatCode>General</c:formatCode>
                <c:ptCount val="5"/>
                <c:pt idx="0">
                  <c:v>9.0039841798466558</c:v>
                </c:pt>
                <c:pt idx="1">
                  <c:v>9.0534879710822942</c:v>
                </c:pt>
                <c:pt idx="2">
                  <c:v>9.1443718838629646</c:v>
                </c:pt>
                <c:pt idx="3">
                  <c:v>9.2527211824161739</c:v>
                </c:pt>
                <c:pt idx="4">
                  <c:v>9.1091726037464387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Q19. When doctors spoke about your care in front of you, were you included in the conversation?</c:v>
                  </c:pt>
                </c:lvl>
              </c:multiLvlStrCache>
            </c:multiLvlStrRef>
          </c:cat>
          <c:val>
            <c:numRef>
              <c:f>Sheet1!$D$2:$D$6</c:f>
              <c:numCache>
                <c:formatCode>General</c:formatCode>
                <c:ptCount val="5"/>
                <c:pt idx="0">
                  <c:v>8.6097129052160177</c:v>
                </c:pt>
                <c:pt idx="1">
                  <c:v>8.5418691779085485</c:v>
                </c:pt>
                <c:pt idx="2">
                  <c:v>8.5750820699436439</c:v>
                </c:pt>
                <c:pt idx="3">
                  <c:v>8.641430583880739</c:v>
                </c:pt>
                <c:pt idx="4">
                  <c:v>8.7275497767524755</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Sheet1!$C$2:$C$6</c:f>
              <c:numCache>
                <c:formatCode>General</c:formatCode>
                <c:ptCount val="5"/>
                <c:pt idx="0">
                  <c:v>9.2774570177391347</c:v>
                </c:pt>
                <c:pt idx="1">
                  <c:v>9.3708062098752443</c:v>
                </c:pt>
                <c:pt idx="2">
                  <c:v>9.1168990566906967</c:v>
                </c:pt>
                <c:pt idx="3">
                  <c:v>9.2307449872101461</c:v>
                </c:pt>
                <c:pt idx="4">
                  <c:v>9.2065473439357159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Q20. When you asked nurses questions, did you get answers you could understand? </c:v>
                  </c:pt>
                </c:lvl>
              </c:multiLvlStrCache>
            </c:multiLvlStrRef>
          </c:cat>
          <c:val>
            <c:numRef>
              <c:f>Sheet1!$D$2:$D$6</c:f>
              <c:numCache>
                <c:formatCode>General</c:formatCode>
                <c:ptCount val="5"/>
                <c:pt idx="0">
                  <c:v>8.8677211085935159</c:v>
                </c:pt>
                <c:pt idx="1">
                  <c:v>8.7150298698027076</c:v>
                </c:pt>
                <c:pt idx="2">
                  <c:v>8.6617677518380347</c:v>
                </c:pt>
                <c:pt idx="3">
                  <c:v>8.6244850916513442</c:v>
                </c:pt>
                <c:pt idx="4">
                  <c:v>8.638434075859962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4.9940679346855834</c:v>
                </c:pt>
              </c:numCache>
            </c:numRef>
          </c:val>
          <c:extLst>
            <c:ext xmlns:c16="http://schemas.microsoft.com/office/drawing/2014/chart" uri="{C3380CC4-5D6E-409C-BE32-E72D297353CC}">
              <c16:uniqueId val="{00000000-579F-4FEE-8128-853381FB05C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0.46844134802990389</c:v>
                </c:pt>
              </c:numCache>
            </c:numRef>
          </c:val>
          <c:extLst>
            <c:ext xmlns:c16="http://schemas.microsoft.com/office/drawing/2014/chart" uri="{C3380CC4-5D6E-409C-BE32-E72D297353CC}">
              <c16:uniqueId val="{00000001-579F-4FEE-8128-853381FB05C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0.52314858602981928</c:v>
                </c:pt>
              </c:numCache>
            </c:numRef>
          </c:val>
          <c:extLst>
            <c:ext xmlns:c16="http://schemas.microsoft.com/office/drawing/2014/chart" uri="{C3380CC4-5D6E-409C-BE32-E72D297353CC}">
              <c16:uniqueId val="{00000002-579F-4FEE-8128-853381FB05C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0.14584991445113182</c:v>
                </c:pt>
              </c:numCache>
            </c:numRef>
          </c:val>
          <c:extLst>
            <c:ext xmlns:c16="http://schemas.microsoft.com/office/drawing/2014/chart" uri="{C3380CC4-5D6E-409C-BE32-E72D297353CC}">
              <c16:uniqueId val="{00000003-579F-4FEE-8128-853381FB05C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1.5226523343128822</c:v>
                </c:pt>
              </c:numCache>
            </c:numRef>
          </c:val>
          <c:extLst>
            <c:ext xmlns:c16="http://schemas.microsoft.com/office/drawing/2014/chart" uri="{C3380CC4-5D6E-409C-BE32-E72D297353CC}">
              <c16:uniqueId val="{00000004-579F-4FEE-8128-853381FB05C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0.14584991445113182</c:v>
                </c:pt>
              </c:numCache>
            </c:numRef>
          </c:val>
          <c:extLst>
            <c:ext xmlns:c16="http://schemas.microsoft.com/office/drawing/2014/chart" uri="{C3380CC4-5D6E-409C-BE32-E72D297353CC}">
              <c16:uniqueId val="{00000005-579F-4FEE-8128-853381FB05C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0.52314858602981928</c:v>
                </c:pt>
              </c:numCache>
            </c:numRef>
          </c:val>
          <c:extLst>
            <c:ext xmlns:c16="http://schemas.microsoft.com/office/drawing/2014/chart" uri="{C3380CC4-5D6E-409C-BE32-E72D297353CC}">
              <c16:uniqueId val="{00000006-579F-4FEE-8128-853381FB05C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0.65537801072834334</c:v>
                </c:pt>
              </c:numCache>
            </c:numRef>
          </c:val>
          <c:extLst>
            <c:ext xmlns:c16="http://schemas.microsoft.com/office/drawing/2014/chart" uri="{C3380CC4-5D6E-409C-BE32-E72D297353CC}">
              <c16:uniqueId val="{00000007-579F-4FEE-8128-853381FB05CC}"/>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8.1882313907892197</c:v>
                </c:pt>
              </c:numCache>
            </c:numRef>
          </c:xVal>
          <c:yVal>
            <c:numLit>
              <c:formatCode>General</c:formatCode>
              <c:ptCount val="1"/>
              <c:pt idx="0">
                <c:v>1</c:v>
              </c:pt>
            </c:numLit>
          </c:yVal>
          <c:smooth val="0"/>
          <c:extLst>
            <c:ext xmlns:c16="http://schemas.microsoft.com/office/drawing/2014/chart" uri="{C3380CC4-5D6E-409C-BE32-E72D297353CC}">
              <c16:uniqueId val="{00000008-579F-4FEE-8128-853381FB05CC}"/>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79F-4FEE-8128-853381FB05CC}"/>
              </c:ext>
            </c:extLst>
          </c:dPt>
          <c:xVal>
            <c:numRef>
              <c:f>Sheet1!$B$12</c:f>
              <c:numCache>
                <c:formatCode>0.0</c:formatCode>
                <c:ptCount val="1"/>
                <c:pt idx="0">
                  <c:v>6.8928339503528786</c:v>
                </c:pt>
              </c:numCache>
            </c:numRef>
          </c:xVal>
          <c:yVal>
            <c:numLit>
              <c:formatCode>General</c:formatCode>
              <c:ptCount val="1"/>
              <c:pt idx="0">
                <c:v>1</c:v>
              </c:pt>
            </c:numLit>
          </c:yVal>
          <c:smooth val="0"/>
          <c:extLst>
            <c:ext xmlns:c16="http://schemas.microsoft.com/office/drawing/2014/chart" uri="{C3380CC4-5D6E-409C-BE32-E72D297353CC}">
              <c16:uniqueId val="{0000000A-579F-4FEE-8128-853381FB05CC}"/>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79F-4FEE-8128-853381FB05C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 How did you feel about the length of time you were on the waiting list before your admission to hospital?</c:v>
                  </c:pt>
                </c15:dlblRangeCache>
              </c15:datalabelsRange>
            </c:ext>
            <c:ext xmlns:c16="http://schemas.microsoft.com/office/drawing/2014/chart" uri="{C3380CC4-5D6E-409C-BE32-E72D297353CC}">
              <c16:uniqueId val="{0000000C-579F-4FEE-8128-853381FB05CC}"/>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1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Sheet1!$C$2:$C$6</c:f>
              <c:numCache>
                <c:formatCode>General</c:formatCode>
                <c:ptCount val="5"/>
                <c:pt idx="0">
                  <c:v>9.5538417389352919</c:v>
                </c:pt>
                <c:pt idx="1">
                  <c:v>9.6110580185021668</c:v>
                </c:pt>
                <c:pt idx="2">
                  <c:v>9.4314379092170952</c:v>
                </c:pt>
                <c:pt idx="3">
                  <c:v>9.4867485332117223</c:v>
                </c:pt>
                <c:pt idx="4">
                  <c:v>9.4224683533583757</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Q21. Did you have confidence and trust in the nurses treating you?</c:v>
                  </c:pt>
                </c:lvl>
              </c:multiLvlStrCache>
            </c:multiLvlStrRef>
          </c:cat>
          <c:val>
            <c:numRef>
              <c:f>Sheet1!$D$2:$D$6</c:f>
              <c:numCache>
                <c:formatCode>General</c:formatCode>
                <c:ptCount val="5"/>
                <c:pt idx="0">
                  <c:v>9.1230020318506941</c:v>
                </c:pt>
                <c:pt idx="1">
                  <c:v>8.9576326804869542</c:v>
                </c:pt>
                <c:pt idx="2">
                  <c:v>8.947825493165448</c:v>
                </c:pt>
                <c:pt idx="3">
                  <c:v>8.8889776195519374</c:v>
                </c:pt>
                <c:pt idx="4">
                  <c:v>8.9116328906011013</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Sheet1!$C$2:$C$6</c:f>
              <c:numCache>
                <c:formatCode>General</c:formatCode>
                <c:ptCount val="5"/>
                <c:pt idx="0">
                  <c:v>9.2714084557336225</c:v>
                </c:pt>
                <c:pt idx="1">
                  <c:v>9.2418263831198129</c:v>
                </c:pt>
                <c:pt idx="2">
                  <c:v>9.2086414838246213</c:v>
                </c:pt>
                <c:pt idx="3">
                  <c:v>9.1156809583939555</c:v>
                </c:pt>
                <c:pt idx="4">
                  <c:v>9.1373995134529231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Q22. When nurses spoke about your care in front of you, were you included in the conversation?</c:v>
                  </c:pt>
                </c:lvl>
              </c:multiLvlStrCache>
            </c:multiLvlStrRef>
          </c:cat>
          <c:val>
            <c:numRef>
              <c:f>Sheet1!$D$2:$D$6</c:f>
              <c:numCache>
                <c:formatCode>General</c:formatCode>
                <c:ptCount val="5"/>
                <c:pt idx="0">
                  <c:v>8.7236833998788992</c:v>
                </c:pt>
                <c:pt idx="1">
                  <c:v>8.5978495852873333</c:v>
                </c:pt>
                <c:pt idx="2">
                  <c:v>8.6208180192327255</c:v>
                </c:pt>
                <c:pt idx="3">
                  <c:v>8.6477852952246934</c:v>
                </c:pt>
                <c:pt idx="4">
                  <c:v>8.7279303199679497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Sheet1!$C$2:$C$6</c:f>
              <c:numCache>
                <c:formatCode>General</c:formatCode>
                <c:ptCount val="5"/>
                <c:pt idx="0">
                  <c:v>9.0356379711655865</c:v>
                </c:pt>
                <c:pt idx="1">
                  <c:v>8.7660452877041841</c:v>
                </c:pt>
                <c:pt idx="2">
                  <c:v>8.4556143376866757</c:v>
                </c:pt>
                <c:pt idx="3">
                  <c:v>8.924879081102068</c:v>
                </c:pt>
                <c:pt idx="4">
                  <c:v>9.0311069634580274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Q23. In your opinion, were there enough nurses on duty to care for you in hospital?</c:v>
                  </c:pt>
                </c:lvl>
              </c:multiLvlStrCache>
            </c:multiLvlStrRef>
          </c:cat>
          <c:val>
            <c:numRef>
              <c:f>Sheet1!$D$2:$D$6</c:f>
              <c:numCache>
                <c:formatCode>General</c:formatCode>
                <c:ptCount val="5"/>
                <c:pt idx="0">
                  <c:v>7.8721896791978434</c:v>
                </c:pt>
                <c:pt idx="1">
                  <c:v>7.3370010904440974</c:v>
                </c:pt>
                <c:pt idx="2">
                  <c:v>7.1310689724051866</c:v>
                </c:pt>
                <c:pt idx="3">
                  <c:v>7.4260021254247217</c:v>
                </c:pt>
                <c:pt idx="4">
                  <c:v>7.5540678216351358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Sheet1!$C$2:$C$6</c:f>
              <c:numCache>
                <c:formatCode>General</c:formatCode>
                <c:ptCount val="5"/>
                <c:pt idx="0">
                  <c:v>8.234529775580933</c:v>
                </c:pt>
                <c:pt idx="1">
                  <c:v>8.5774174453824479</c:v>
                </c:pt>
                <c:pt idx="2">
                  <c:v>8.3626254390264751</c:v>
                </c:pt>
                <c:pt idx="3">
                  <c:v>8.4569590950332678</c:v>
                </c:pt>
                <c:pt idx="4">
                  <c:v>8.2760483529075781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Q24. Thinking about your care and treatment, were you told something by a member of staff that was different to what you had been told by another member of staff?</c:v>
                  </c:pt>
                </c:lvl>
              </c:multiLvlStrCache>
            </c:multiLvlStrRef>
          </c:cat>
          <c:val>
            <c:numRef>
              <c:f>Sheet1!$D$2:$D$6</c:f>
              <c:numCache>
                <c:formatCode>General</c:formatCode>
                <c:ptCount val="5"/>
                <c:pt idx="0">
                  <c:v>8.0305477228951201</c:v>
                </c:pt>
                <c:pt idx="1">
                  <c:v>7.8743776432768398</c:v>
                </c:pt>
                <c:pt idx="2">
                  <c:v>7.7804356403657247</c:v>
                </c:pt>
                <c:pt idx="3">
                  <c:v>7.7249257855793916</c:v>
                </c:pt>
                <c:pt idx="4">
                  <c:v>7.7300042801247946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Sheet1!$C$2:$C$6</c:f>
              <c:numCache>
                <c:formatCode>General</c:formatCode>
                <c:ptCount val="5"/>
                <c:pt idx="0">
                  <c:v>7.9962768351334992</c:v>
                </c:pt>
                <c:pt idx="1">
                  <c:v>7.7352415568783153</c:v>
                </c:pt>
                <c:pt idx="2">
                  <c:v>7.76776538602439</c:v>
                </c:pt>
                <c:pt idx="3">
                  <c:v>7.8711633144696336</c:v>
                </c:pt>
                <c:pt idx="4">
                  <c:v>7.8100724388347889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Q25. To what extent did staff looking after you involve you in decisions about your care and treatment?</c:v>
                  </c:pt>
                </c:lvl>
              </c:multiLvlStrCache>
            </c:multiLvlStrRef>
          </c:cat>
          <c:val>
            <c:numRef>
              <c:f>Sheet1!$D$2:$D$6</c:f>
              <c:numCache>
                <c:formatCode>General</c:formatCode>
                <c:ptCount val="5"/>
                <c:pt idx="0">
                  <c:v>7.2442437815628322</c:v>
                </c:pt>
                <c:pt idx="1">
                  <c:v>7.0593327232719414</c:v>
                </c:pt>
                <c:pt idx="2">
                  <c:v>6.9775825838458649</c:v>
                </c:pt>
                <c:pt idx="3">
                  <c:v>7.0593788221985694</c:v>
                </c:pt>
                <c:pt idx="4">
                  <c:v>7.1831577821189896</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Sheet1!$C$2:$C$6</c:f>
              <c:numCache>
                <c:formatCode>General</c:formatCode>
                <c:ptCount val="5"/>
                <c:pt idx="0">
                  <c:v>9.3780563073797847</c:v>
                </c:pt>
                <c:pt idx="1">
                  <c:v>9.4655293178095423</c:v>
                </c:pt>
                <c:pt idx="2">
                  <c:v>9.3372694869953818</c:v>
                </c:pt>
                <c:pt idx="3">
                  <c:v>9.5111627858664338</c:v>
                </c:pt>
                <c:pt idx="4">
                  <c:v>9.3384353618876297</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Q26. How much information about your condition or treatment was given to you?</c:v>
                  </c:pt>
                </c:lvl>
              </c:multiLvlStrCache>
            </c:multiLvlStrRef>
          </c:cat>
          <c:val>
            <c:numRef>
              <c:f>Sheet1!$D$2:$D$6</c:f>
              <c:numCache>
                <c:formatCode>General</c:formatCode>
                <c:ptCount val="5"/>
                <c:pt idx="0">
                  <c:v>8.9289346284692446</c:v>
                </c:pt>
                <c:pt idx="1">
                  <c:v>8.8170575552148911</c:v>
                </c:pt>
                <c:pt idx="2">
                  <c:v>8.7881056995094031</c:v>
                </c:pt>
                <c:pt idx="3">
                  <c:v>8.8337631148363975</c:v>
                </c:pt>
                <c:pt idx="4">
                  <c:v>8.8558985971288067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Sheet1!$C$2:$C$6</c:f>
              <c:numCache>
                <c:formatCode>General</c:formatCode>
                <c:ptCount val="5"/>
                <c:pt idx="0">
                  <c:v>8.9161485297845076</c:v>
                </c:pt>
                <c:pt idx="1">
                  <c:v>8.9307171037944446</c:v>
                </c:pt>
                <c:pt idx="2">
                  <c:v>8.6865381636570227</c:v>
                </c:pt>
                <c:pt idx="3">
                  <c:v>8.5823737097831998</c:v>
                </c:pt>
                <c:pt idx="4">
                  <c:v>8.5930256411750126</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Q27. Did you feel able to talk to members of hospital staff about your worries and fears?</c:v>
                  </c:pt>
                </c:lvl>
              </c:multiLvlStrCache>
            </c:multiLvlStrRef>
          </c:cat>
          <c:val>
            <c:numRef>
              <c:f>Sheet1!$D$2:$D$6</c:f>
              <c:numCache>
                <c:formatCode>General</c:formatCode>
                <c:ptCount val="5"/>
                <c:pt idx="0">
                  <c:v>7.8101992795557749</c:v>
                </c:pt>
                <c:pt idx="1">
                  <c:v>7.6285685208090488</c:v>
                </c:pt>
                <c:pt idx="2">
                  <c:v>7.6153828327793924</c:v>
                </c:pt>
                <c:pt idx="3">
                  <c:v>7.6506992559674893</c:v>
                </c:pt>
                <c:pt idx="4">
                  <c:v>7.7149965260744189</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Sheet1!$C$2:$C$6</c:f>
              <c:numCache>
                <c:formatCode>General</c:formatCode>
                <c:ptCount val="5"/>
                <c:pt idx="0">
                  <c:v>9.8864806886089358</c:v>
                </c:pt>
                <c:pt idx="1">
                  <c:v>9.8618298702913609</c:v>
                </c:pt>
                <c:pt idx="2">
                  <c:v>9.8328729857503081</c:v>
                </c:pt>
                <c:pt idx="3">
                  <c:v>9.8718235639005893</c:v>
                </c:pt>
                <c:pt idx="4">
                  <c:v>9.7736939277627961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Q28. Were you given enough privacy when being examined or treated?</c:v>
                  </c:pt>
                </c:lvl>
              </c:multiLvlStrCache>
            </c:multiLvlStrRef>
          </c:cat>
          <c:val>
            <c:numRef>
              <c:f>Sheet1!$D$2:$D$6</c:f>
              <c:numCache>
                <c:formatCode>General</c:formatCode>
                <c:ptCount val="5"/>
                <c:pt idx="0">
                  <c:v>9.4892435076713788</c:v>
                </c:pt>
                <c:pt idx="1">
                  <c:v>9.4102776685233565</c:v>
                </c:pt>
                <c:pt idx="2">
                  <c:v>9.5040545387536604</c:v>
                </c:pt>
                <c:pt idx="3">
                  <c:v>9.4837476501021456</c:v>
                </c:pt>
                <c:pt idx="4">
                  <c:v>9.448559337634082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Sheet1!$C$2:$C$6</c:f>
              <c:numCache>
                <c:formatCode>General</c:formatCode>
                <c:ptCount val="5"/>
                <c:pt idx="0">
                  <c:v>9.5335843712838653</c:v>
                </c:pt>
                <c:pt idx="1">
                  <c:v>9.5399727733811091</c:v>
                </c:pt>
                <c:pt idx="2">
                  <c:v>9.4564535882764122</c:v>
                </c:pt>
                <c:pt idx="3">
                  <c:v>9.5305216163933917</c:v>
                </c:pt>
                <c:pt idx="4">
                  <c:v>9.6055075209330329</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Q29. Do you think the hospital staff did everything they could to help control your pain?</c:v>
                  </c:pt>
                </c:lvl>
              </c:multiLvlStrCache>
            </c:multiLvlStrRef>
          </c:cat>
          <c:val>
            <c:numRef>
              <c:f>Sheet1!$D$2:$D$6</c:f>
              <c:numCache>
                <c:formatCode>General</c:formatCode>
                <c:ptCount val="5"/>
                <c:pt idx="0">
                  <c:v>8.9764199436022434</c:v>
                </c:pt>
                <c:pt idx="1">
                  <c:v>8.8444835397989152</c:v>
                </c:pt>
                <c:pt idx="2">
                  <c:v>8.844166637270467</c:v>
                </c:pt>
                <c:pt idx="3">
                  <c:v>8.8040940946800941</c:v>
                </c:pt>
                <c:pt idx="4">
                  <c:v>8.8272606992339782</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Sheet1!$C$2:$C$6</c:f>
              <c:numCache>
                <c:formatCode>General</c:formatCode>
                <c:ptCount val="5"/>
                <c:pt idx="0">
                  <c:v>9.3625198747325431</c:v>
                </c:pt>
                <c:pt idx="1">
                  <c:v>9.1202398790584223</c:v>
                </c:pt>
                <c:pt idx="2">
                  <c:v>8.8726804386497129</c:v>
                </c:pt>
                <c:pt idx="3">
                  <c:v>9.2546325363140092</c:v>
                </c:pt>
                <c:pt idx="4">
                  <c:v>9.1532992568401195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Q30. Were you able to get a member of staff to help you when you needed attention?</c:v>
                  </c:pt>
                </c:lvl>
              </c:multiLvlStrCache>
            </c:multiLvlStrRef>
          </c:cat>
          <c:val>
            <c:numRef>
              <c:f>Sheet1!$D$2:$D$6</c:f>
              <c:numCache>
                <c:formatCode>General</c:formatCode>
                <c:ptCount val="5"/>
                <c:pt idx="0">
                  <c:v>8.344912188191465</c:v>
                </c:pt>
                <c:pt idx="1">
                  <c:v>8.1427411322948426</c:v>
                </c:pt>
                <c:pt idx="2">
                  <c:v>8.0945319601609516</c:v>
                </c:pt>
                <c:pt idx="3">
                  <c:v>8.1790518719400307</c:v>
                </c:pt>
                <c:pt idx="4">
                  <c:v>8.2493818926396916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Sheet1!$B$2:$B$6</c:f>
              <c:numCache>
                <c:formatCode>0.0</c:formatCode>
                <c:ptCount val="5"/>
                <c:pt idx="0">
                  <c:v>6.7066892897533412</c:v>
                </c:pt>
                <c:pt idx="1">
                  <c:v>6.8537726213720536</c:v>
                </c:pt>
                <c:pt idx="2">
                  <c:v>7.0184764172064309</c:v>
                </c:pt>
                <c:pt idx="3">
                  <c:v>7.0894613146908307</c:v>
                </c:pt>
                <c:pt idx="4">
                  <c:v>7.1099686121338612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Mid and South Essex NHS Foundation Trust</c:v>
                </c:pt>
                <c:pt idx="2">
                  <c:v>Norfolk and Norwich University Hospitals NHS Foundation Trust</c:v>
                </c:pt>
                <c:pt idx="3">
                  <c:v>The Queen Elizabeth Hospital, King's Lynn,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Sheet1!$C$2:$C$6</c:f>
              <c:numCache>
                <c:formatCode>General</c:formatCode>
                <c:ptCount val="5"/>
                <c:pt idx="0">
                  <c:v>7.7655937893541056</c:v>
                </c:pt>
                <c:pt idx="1">
                  <c:v>7.753337562659703</c:v>
                </c:pt>
                <c:pt idx="2">
                  <c:v>7.8666092059551334</c:v>
                </c:pt>
                <c:pt idx="3">
                  <c:v>7.4849820607482931</c:v>
                </c:pt>
                <c:pt idx="4">
                  <c:v>7.1076500437303052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Q35. To what extent did staff involve you in decisions about leaving the hospital?</c:v>
                  </c:pt>
                </c:lvl>
              </c:multiLvlStrCache>
            </c:multiLvlStrRef>
          </c:cat>
          <c:val>
            <c:numRef>
              <c:f>Sheet1!$D$2:$D$6</c:f>
              <c:numCache>
                <c:formatCode>General</c:formatCode>
                <c:ptCount val="5"/>
                <c:pt idx="0">
                  <c:v>7.1479804932256883</c:v>
                </c:pt>
                <c:pt idx="1">
                  <c:v>6.942881082282427</c:v>
                </c:pt>
                <c:pt idx="2">
                  <c:v>6.9341912777922614</c:v>
                </c:pt>
                <c:pt idx="3">
                  <c:v>6.6128626117817699</c:v>
                </c:pt>
                <c:pt idx="4">
                  <c:v>6.6682953803268443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Sheet1!$C$2:$C$4</c:f>
              <c:numCache>
                <c:formatCode>General</c:formatCode>
                <c:ptCount val="3"/>
                <c:pt idx="0">
                  <c:v>6.6967379039753254</c:v>
                </c:pt>
                <c:pt idx="1">
                  <c:v>6.3715206002479414</c:v>
                </c:pt>
                <c:pt idx="2">
                  <c:v>6.2743527920992088</c:v>
                </c:pt>
              </c:numCache>
            </c:numRef>
          </c:val>
          <c:smooth val="0"/>
          <c:extLst>
            <c:ext xmlns:c16="http://schemas.microsoft.com/office/drawing/2014/chart" uri="{C3380CC4-5D6E-409C-BE32-E72D297353CC}">
              <c16:uniqueId val="{00000000-93EF-4D6D-93FC-5577911378E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Sheet1!$A$2:$B$4</c:f>
              <c:multiLvlStrCache>
                <c:ptCount val="3"/>
                <c:lvl>
                  <c:pt idx="0">
                    <c:v>2022</c:v>
                  </c:pt>
                  <c:pt idx="1">
                    <c:v>2023</c:v>
                  </c:pt>
                  <c:pt idx="2">
                    <c:v>2024</c:v>
                  </c:pt>
                </c:lvl>
                <c:lvl>
                  <c:pt idx="0">
                    <c:v>Q36. To what extent did hospital staff involve your family or carers in discussions about you leaving the hospital?</c:v>
                  </c:pt>
                </c:lvl>
              </c:multiLvlStrCache>
            </c:multiLvlStrRef>
          </c:cat>
          <c:val>
            <c:numRef>
              <c:f>Sheet1!$D$2:$D$4</c:f>
              <c:numCache>
                <c:formatCode>General</c:formatCode>
                <c:ptCount val="3"/>
                <c:pt idx="0">
                  <c:v>5.5800550207650872</c:v>
                </c:pt>
                <c:pt idx="1">
                  <c:v>5.4516761792155757</c:v>
                </c:pt>
                <c:pt idx="2">
                  <c:v>5.6369996917650518</c:v>
                </c:pt>
              </c:numCache>
            </c:numRef>
          </c:val>
          <c:smooth val="0"/>
          <c:extLst>
            <c:ext xmlns:c16="http://schemas.microsoft.com/office/drawing/2014/chart" uri="{C3380CC4-5D6E-409C-BE32-E72D297353CC}">
              <c16:uniqueId val="{00000001-93EF-4D6D-93FC-5577911378E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Sheet1!$C$2:$C$6</c:f>
              <c:numCache>
                <c:formatCode>General</c:formatCode>
                <c:ptCount val="5"/>
                <c:pt idx="0">
                  <c:v>8.5878818919536304</c:v>
                </c:pt>
                <c:pt idx="1">
                  <c:v>9.2005571814383753</c:v>
                </c:pt>
                <c:pt idx="2">
                  <c:v>8.8871314458690431</c:v>
                </c:pt>
                <c:pt idx="3">
                  <c:v>8.4516189073747459</c:v>
                </c:pt>
                <c:pt idx="4">
                  <c:v>8.9016006648805366</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Q37. Did hospital staff discuss with you whether you would need any additional equipment in your home, or any changes to your home, after leaving the hospital?</c:v>
                  </c:pt>
                </c:lvl>
              </c:multiLvlStrCache>
            </c:multiLvlStrRef>
          </c:cat>
          <c:val>
            <c:numRef>
              <c:f>Sheet1!$D$2:$D$6</c:f>
              <c:numCache>
                <c:formatCode>General</c:formatCode>
                <c:ptCount val="5"/>
                <c:pt idx="0">
                  <c:v>8.4903218205696476</c:v>
                </c:pt>
                <c:pt idx="1">
                  <c:v>8.3250889690432217</c:v>
                </c:pt>
                <c:pt idx="2">
                  <c:v>8.3168357802729354</c:v>
                </c:pt>
                <c:pt idx="3">
                  <c:v>8.2116201358151368</c:v>
                </c:pt>
                <c:pt idx="4">
                  <c:v>8.2169881909637006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Sheet1!$C$2:$C$6</c:f>
              <c:numCache>
                <c:formatCode>General</c:formatCode>
                <c:ptCount val="5"/>
                <c:pt idx="0">
                  <c:v>7.9276817219367839</c:v>
                </c:pt>
                <c:pt idx="1">
                  <c:v>7.9043954437955168</c:v>
                </c:pt>
                <c:pt idx="2">
                  <c:v>7.7029241958073049</c:v>
                </c:pt>
                <c:pt idx="3">
                  <c:v>7.8275668871848039</c:v>
                </c:pt>
                <c:pt idx="4">
                  <c:v>7.6798913075417081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Q38. Were you given enough notice about when you were going to leave hospital?</c:v>
                  </c:pt>
                </c:lvl>
              </c:multiLvlStrCache>
            </c:multiLvlStrRef>
          </c:cat>
          <c:val>
            <c:numRef>
              <c:f>Sheet1!$D$2:$D$6</c:f>
              <c:numCache>
                <c:formatCode>General</c:formatCode>
                <c:ptCount val="5"/>
                <c:pt idx="0">
                  <c:v>7.2422648882896654</c:v>
                </c:pt>
                <c:pt idx="1">
                  <c:v>7.0116238497350976</c:v>
                </c:pt>
                <c:pt idx="2">
                  <c:v>6.8392238568444794</c:v>
                </c:pt>
                <c:pt idx="3">
                  <c:v>6.8070263253495886</c:v>
                </c:pt>
                <c:pt idx="4">
                  <c:v>6.9118557805074374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Sheet1!$C$2:$C$6</c:f>
              <c:numCache>
                <c:formatCode>General</c:formatCode>
                <c:ptCount val="5"/>
                <c:pt idx="0">
                  <c:v>8.1127423868122719</c:v>
                </c:pt>
                <c:pt idx="1">
                  <c:v>9.3819857788452961</c:v>
                </c:pt>
                <c:pt idx="2">
                  <c:v>9.1657183405926368</c:v>
                </c:pt>
                <c:pt idx="3">
                  <c:v>8.9646325170619416</c:v>
                </c:pt>
                <c:pt idx="4">
                  <c:v>8.7903876346530101</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Q39. Before you left the hospital, were you given any information about what you should or should not do after leaving the hospital?</c:v>
                  </c:pt>
                </c:lvl>
              </c:multiLvlStrCache>
            </c:multiLvlStrRef>
          </c:cat>
          <c:val>
            <c:numRef>
              <c:f>Sheet1!$D$2:$D$6</c:f>
              <c:numCache>
                <c:formatCode>General</c:formatCode>
                <c:ptCount val="5"/>
                <c:pt idx="0">
                  <c:v>7.2632527325076088</c:v>
                </c:pt>
                <c:pt idx="1">
                  <c:v>8.0266553117761337</c:v>
                </c:pt>
                <c:pt idx="2">
                  <c:v>7.9291216419967254</c:v>
                </c:pt>
                <c:pt idx="3">
                  <c:v>7.7642556386434203</c:v>
                </c:pt>
                <c:pt idx="4">
                  <c:v>7.9251794440750336</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Sheet1!$C$2:$C$5</c:f>
              <c:numCache>
                <c:formatCode>General</c:formatCode>
                <c:ptCount val="4"/>
                <c:pt idx="0">
                  <c:v>9.1914757319115612</c:v>
                </c:pt>
                <c:pt idx="1">
                  <c:v>9.1314563811917395</c:v>
                </c:pt>
                <c:pt idx="2">
                  <c:v>9.0546941967922301</c:v>
                </c:pt>
                <c:pt idx="3">
                  <c:v>9.2377390792989953</c:v>
                </c:pt>
              </c:numCache>
            </c:numRef>
          </c:val>
          <c:smooth val="0"/>
          <c:extLst>
            <c:ext xmlns:c16="http://schemas.microsoft.com/office/drawing/2014/chart" uri="{C3380CC4-5D6E-409C-BE32-E72D297353CC}">
              <c16:uniqueId val="{00000000-E08E-451D-A864-EDEA0E88D3C2}"/>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Sheet1!$A$2:$B$5</c:f>
              <c:multiLvlStrCache>
                <c:ptCount val="4"/>
                <c:lvl>
                  <c:pt idx="0">
                    <c:v>2021</c:v>
                  </c:pt>
                  <c:pt idx="1">
                    <c:v>2022</c:v>
                  </c:pt>
                  <c:pt idx="2">
                    <c:v>2023</c:v>
                  </c:pt>
                  <c:pt idx="3">
                    <c:v>2024</c:v>
                  </c:pt>
                </c:lvl>
                <c:lvl>
                  <c:pt idx="0">
                    <c:v>Q40. To what extent did you understand the information you were given about what you should or should not do after leaving the hospital?</c:v>
                  </c:pt>
                </c:lvl>
              </c:multiLvlStrCache>
            </c:multiLvlStrRef>
          </c:cat>
          <c:val>
            <c:numRef>
              <c:f>Sheet1!$D$2:$D$5</c:f>
              <c:numCache>
                <c:formatCode>General</c:formatCode>
                <c:ptCount val="4"/>
                <c:pt idx="0">
                  <c:v>8.9890074471642851</c:v>
                </c:pt>
                <c:pt idx="1">
                  <c:v>8.8783663575284582</c:v>
                </c:pt>
                <c:pt idx="2">
                  <c:v>8.9456209147433139</c:v>
                </c:pt>
                <c:pt idx="3">
                  <c:v>8.9641215045005698</c:v>
                </c:pt>
              </c:numCache>
            </c:numRef>
          </c:val>
          <c:smooth val="0"/>
          <c:extLst>
            <c:ext xmlns:c16="http://schemas.microsoft.com/office/drawing/2014/chart" uri="{C3380CC4-5D6E-409C-BE32-E72D297353CC}">
              <c16:uniqueId val="{00000001-E08E-451D-A864-EDEA0E88D3C2}"/>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9.9824710156248171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Sheet1!$C$2:$C$6</c:f>
              <c:numCache>
                <c:formatCode>General</c:formatCode>
                <c:ptCount val="5"/>
                <c:pt idx="0">
                  <c:v>5.3845964643453046</c:v>
                </c:pt>
                <c:pt idx="1">
                  <c:v>5.3476619006458366</c:v>
                </c:pt>
                <c:pt idx="2">
                  <c:v>5.4395915435175706</c:v>
                </c:pt>
                <c:pt idx="3">
                  <c:v>5.1292164620454779</c:v>
                </c:pt>
                <c:pt idx="4">
                  <c:v>5.1048871822545943</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Q41. Thinking about any medicine you were to take at home, were you given any of the following?</c:v>
                  </c:pt>
                </c:lvl>
              </c:multiLvlStrCache>
            </c:multiLvlStrRef>
          </c:cat>
          <c:val>
            <c:numRef>
              <c:f>Sheet1!$D$2:$D$6</c:f>
              <c:numCache>
                <c:formatCode>General</c:formatCode>
                <c:ptCount val="5"/>
                <c:pt idx="0">
                  <c:v>4.8700460563383174</c:v>
                </c:pt>
                <c:pt idx="1">
                  <c:v>4.5597795577169622</c:v>
                </c:pt>
                <c:pt idx="2">
                  <c:v>4.3932934388396756</c:v>
                </c:pt>
                <c:pt idx="3">
                  <c:v>4.3113209104700587</c:v>
                </c:pt>
                <c:pt idx="4">
                  <c:v>4.513074126480582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Sheet1!$C$2:$C$6</c:f>
              <c:numCache>
                <c:formatCode>General</c:formatCode>
                <c:ptCount val="5"/>
                <c:pt idx="0">
                  <c:v>7.4855387657440753</c:v>
                </c:pt>
                <c:pt idx="1">
                  <c:v>7.2177781032991977</c:v>
                </c:pt>
                <c:pt idx="2">
                  <c:v>7.3594332417916446</c:v>
                </c:pt>
                <c:pt idx="3">
                  <c:v>7.3119144198515933</c:v>
                </c:pt>
                <c:pt idx="4">
                  <c:v>7.282842108128504</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Q42. Before you left the hospital, did you know what would happen next with your care?</c:v>
                  </c:pt>
                </c:lvl>
              </c:multiLvlStrCache>
            </c:multiLvlStrRef>
          </c:cat>
          <c:val>
            <c:numRef>
              <c:f>Sheet1!$D$2:$D$6</c:f>
              <c:numCache>
                <c:formatCode>General</c:formatCode>
                <c:ptCount val="5"/>
                <c:pt idx="0">
                  <c:v>6.6829189264579716</c:v>
                </c:pt>
                <c:pt idx="1">
                  <c:v>6.5786633371968692</c:v>
                </c:pt>
                <c:pt idx="2">
                  <c:v>6.6009352104210048</c:v>
                </c:pt>
                <c:pt idx="3">
                  <c:v>6.5503498353950684</c:v>
                </c:pt>
                <c:pt idx="4">
                  <c:v>6.6712874816900154</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Sheet1!$C$2:$C$6</c:f>
              <c:numCache>
                <c:formatCode>General</c:formatCode>
                <c:ptCount val="5"/>
                <c:pt idx="0">
                  <c:v>9.0748395904684536</c:v>
                </c:pt>
                <c:pt idx="1">
                  <c:v>8.9534645152636614</c:v>
                </c:pt>
                <c:pt idx="2">
                  <c:v>8.9253092050115193</c:v>
                </c:pt>
                <c:pt idx="3">
                  <c:v>9.0161486404744782</c:v>
                </c:pt>
                <c:pt idx="4">
                  <c:v>8.8092127078718399</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Q43. Did hospital staff tell you who to contact if you were worried about your condition or treatment after you left hospital?</c:v>
                  </c:pt>
                </c:lvl>
              </c:multiLvlStrCache>
            </c:multiLvlStrRef>
          </c:cat>
          <c:val>
            <c:numRef>
              <c:f>Sheet1!$D$2:$D$6</c:f>
              <c:numCache>
                <c:formatCode>General</c:formatCode>
                <c:ptCount val="5"/>
                <c:pt idx="0">
                  <c:v>7.8428578557551623</c:v>
                </c:pt>
                <c:pt idx="1">
                  <c:v>7.5714551798064313</c:v>
                </c:pt>
                <c:pt idx="2">
                  <c:v>7.468903342799158</c:v>
                </c:pt>
                <c:pt idx="3">
                  <c:v>7.4868122021162424</c:v>
                </c:pt>
                <c:pt idx="4">
                  <c:v>7.6033156939065893</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Sheet1!$C$2:$C$6</c:f>
              <c:numCache>
                <c:formatCode>General</c:formatCode>
                <c:ptCount val="5"/>
                <c:pt idx="0">
                  <c:v>8.5603024875416498</c:v>
                </c:pt>
                <c:pt idx="1">
                  <c:v>8.7352264130312758</c:v>
                </c:pt>
                <c:pt idx="2">
                  <c:v>9.0156475106009584</c:v>
                </c:pt>
                <c:pt idx="3">
                  <c:v>8.7031580354549885</c:v>
                </c:pt>
                <c:pt idx="4">
                  <c:v>8.532083808031631</c:v>
                </c:pt>
              </c:numCache>
            </c:numRef>
          </c:val>
          <c:smooth val="0"/>
          <c:extLst>
            <c:ext xmlns:c16="http://schemas.microsoft.com/office/drawing/2014/chart" uri="{C3380CC4-5D6E-409C-BE32-E72D297353CC}">
              <c16:uniqueId val="{00000000-B994-4B2A-8C07-1D56A8314BDB}"/>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Q44. Did hospital staff discuss with you whether you may need any further health or social care services after leaving the hospital? </c:v>
                  </c:pt>
                </c:lvl>
              </c:multiLvlStrCache>
            </c:multiLvlStrRef>
          </c:cat>
          <c:val>
            <c:numRef>
              <c:f>Sheet1!$D$2:$D$6</c:f>
              <c:numCache>
                <c:formatCode>General</c:formatCode>
                <c:ptCount val="5"/>
                <c:pt idx="0">
                  <c:v>8.265810726494152</c:v>
                </c:pt>
                <c:pt idx="1">
                  <c:v>7.9990736853464703</c:v>
                </c:pt>
                <c:pt idx="2">
                  <c:v>8.0400560535950181</c:v>
                </c:pt>
                <c:pt idx="3">
                  <c:v>7.8453265295444092</c:v>
                </c:pt>
                <c:pt idx="4">
                  <c:v>8.0505971283607618</c:v>
                </c:pt>
              </c:numCache>
            </c:numRef>
          </c:val>
          <c:smooth val="0"/>
          <c:extLst>
            <c:ext xmlns:c16="http://schemas.microsoft.com/office/drawing/2014/chart" uri="{C3380CC4-5D6E-409C-BE32-E72D297353CC}">
              <c16:uniqueId val="{00000001-B994-4B2A-8C07-1D56A8314BDB}"/>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Sheet1!$B$2:$B$6</c:f>
              <c:numCache>
                <c:formatCode>0.0</c:formatCode>
                <c:ptCount val="5"/>
                <c:pt idx="0">
                  <c:v>8.7892133045872445</c:v>
                </c:pt>
                <c:pt idx="1">
                  <c:v>7.4321298237310716</c:v>
                </c:pt>
                <c:pt idx="2">
                  <c:v>7.4137062886853133</c:v>
                </c:pt>
                <c:pt idx="3">
                  <c:v>7.2469451932078686</c:v>
                </c:pt>
                <c:pt idx="4">
                  <c:v>7.2231097874423478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North West Anglia NHS Foundation Trust</c:v>
                </c:pt>
                <c:pt idx="3">
                  <c:v>East Suffolk and North Essex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Sheet1!$C$2:$C$3</c:f>
              <c:numCache>
                <c:formatCode>General</c:formatCode>
                <c:ptCount val="2"/>
                <c:pt idx="0">
                  <c:v>9.8052299498112223</c:v>
                </c:pt>
                <c:pt idx="1">
                  <c:v>9.5039148645937708</c:v>
                </c:pt>
              </c:numCache>
            </c:numRef>
          </c:val>
          <c:smooth val="0"/>
          <c:extLst>
            <c:ext xmlns:c16="http://schemas.microsoft.com/office/drawing/2014/chart" uri="{C3380CC4-5D6E-409C-BE32-E72D297353CC}">
              <c16:uniqueId val="{00000000-F9F0-4233-9B62-06BC39265FF6}"/>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Sheet1!$A$2:$B$3</c:f>
              <c:multiLvlStrCache>
                <c:ptCount val="2"/>
                <c:lvl>
                  <c:pt idx="0">
                    <c:v>2023</c:v>
                  </c:pt>
                  <c:pt idx="1">
                    <c:v>2024</c:v>
                  </c:pt>
                </c:lvl>
                <c:lvl>
                  <c:pt idx="0">
                    <c:v>Q46. Overall, did you feel you were treated with kindness and compassion while you were in the hospital?</c:v>
                  </c:pt>
                </c:lvl>
              </c:multiLvlStrCache>
            </c:multiLvlStrRef>
          </c:cat>
          <c:val>
            <c:numRef>
              <c:f>Sheet1!$D$2:$D$3</c:f>
              <c:numCache>
                <c:formatCode>General</c:formatCode>
                <c:ptCount val="2"/>
                <c:pt idx="0">
                  <c:v>9.0272015037337479</c:v>
                </c:pt>
                <c:pt idx="1">
                  <c:v>9.0149522484070381</c:v>
                </c:pt>
              </c:numCache>
            </c:numRef>
          </c:val>
          <c:smooth val="0"/>
          <c:extLst>
            <c:ext xmlns:c16="http://schemas.microsoft.com/office/drawing/2014/chart" uri="{C3380CC4-5D6E-409C-BE32-E72D297353CC}">
              <c16:uniqueId val="{00000001-F9F0-4233-9B62-06BC39265FF6}"/>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Sheet1!$C$2:$C$6</c:f>
              <c:numCache>
                <c:formatCode>General</c:formatCode>
                <c:ptCount val="5"/>
                <c:pt idx="0">
                  <c:v>9.7006818410671976</c:v>
                </c:pt>
                <c:pt idx="1">
                  <c:v>9.6365666009904754</c:v>
                </c:pt>
                <c:pt idx="2">
                  <c:v>9.6462721168713728</c:v>
                </c:pt>
                <c:pt idx="3">
                  <c:v>9.7429296349786814</c:v>
                </c:pt>
                <c:pt idx="4">
                  <c:v>9.5624890963764635</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Q47. Overall, did you feel you were treated with respect and dignity while you were in the hospital?</c:v>
                  </c:pt>
                </c:lvl>
              </c:multiLvlStrCache>
            </c:multiLvlStrRef>
          </c:cat>
          <c:val>
            <c:numRef>
              <c:f>Sheet1!$D$2:$D$6</c:f>
              <c:numCache>
                <c:formatCode>General</c:formatCode>
                <c:ptCount val="5"/>
                <c:pt idx="0">
                  <c:v>9.2256383254418903</c:v>
                </c:pt>
                <c:pt idx="1">
                  <c:v>9.0777524279554545</c:v>
                </c:pt>
                <c:pt idx="2">
                  <c:v>9.0962509931679527</c:v>
                </c:pt>
                <c:pt idx="3">
                  <c:v>9.1330406024815485</c:v>
                </c:pt>
                <c:pt idx="4">
                  <c:v>9.1184201214769232</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3638697392492011"/>
          <c:y val="0.12301626122450707"/>
          <c:w val="0.86087345988249719"/>
          <c:h val="0.64850642204939757"/>
        </c:manualLayout>
      </c:layout>
      <c:lineChart>
        <c:grouping val="standard"/>
        <c:varyColors val="0"/>
        <c:ser>
          <c:idx val="0"/>
          <c:order val="0"/>
          <c:tx>
            <c:strRef>
              <c:f>Sheet1!$C$1</c:f>
              <c:strCache>
                <c:ptCount val="1"/>
                <c:pt idx="0">
                  <c:v>Trust Mean</c:v>
                </c:pt>
              </c:strCache>
            </c:strRef>
          </c:tx>
          <c:spPr>
            <a:ln w="38100" cap="rnd">
              <a:solidFill>
                <a:srgbClr val="005EB8"/>
              </a:solidFill>
              <a:round/>
            </a:ln>
            <a:effectLst/>
          </c:spPr>
          <c:marker>
            <c:symbol val="circle"/>
            <c:size val="22"/>
            <c:spPr>
              <a:solidFill>
                <a:schemeClr val="bg1"/>
              </a:solidFill>
              <a:ln w="9525">
                <a:solidFill>
                  <a:srgbClr val="005EB8"/>
                </a:solidFill>
              </a:ln>
              <a:effectLst/>
            </c:spPr>
          </c:marker>
          <c:dLbls>
            <c:numFmt formatCode="#,##0.0" sourceLinked="0"/>
            <c:spPr>
              <a:solidFill>
                <a:schemeClr val="bg1">
                  <a:alpha val="50196"/>
                </a:schemeClr>
              </a:solidFill>
              <a:ln>
                <a:noFill/>
              </a:ln>
              <a:effectLst/>
            </c:spPr>
            <c:txPr>
              <a:bodyPr rot="0" spcFirstLastPara="1" vertOverflow="ellipsis" vert="horz" wrap="square" lIns="0" tIns="0" rIns="0" bIns="0" anchor="ctr" anchorCtr="1">
                <a:spAutoFit/>
              </a:bodyPr>
              <a:lstStyle/>
              <a:p>
                <a:pPr>
                  <a:defRPr sz="10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ctr"/>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Sheet1!$C$2:$C$6</c:f>
              <c:numCache>
                <c:formatCode>General</c:formatCode>
                <c:ptCount val="5"/>
                <c:pt idx="0">
                  <c:v>9.1696790011117173</c:v>
                </c:pt>
                <c:pt idx="1">
                  <c:v>9.1869530397675661</c:v>
                </c:pt>
                <c:pt idx="2">
                  <c:v>9.1026316186662761</c:v>
                </c:pt>
                <c:pt idx="3">
                  <c:v>9.243361654705458</c:v>
                </c:pt>
                <c:pt idx="4">
                  <c:v>9.0882574265937102</c:v>
                </c:pt>
              </c:numCache>
            </c:numRef>
          </c:val>
          <c:smooth val="0"/>
          <c:extLst>
            <c:ext xmlns:c16="http://schemas.microsoft.com/office/drawing/2014/chart" uri="{C3380CC4-5D6E-409C-BE32-E72D297353CC}">
              <c16:uniqueId val="{00000000-7739-4A3F-B5A9-80B52ED8B57C}"/>
            </c:ext>
          </c:extLst>
        </c:ser>
        <c:ser>
          <c:idx val="1"/>
          <c:order val="1"/>
          <c:tx>
            <c:strRef>
              <c:f>Sheet1!$D$1</c:f>
              <c:strCache>
                <c:ptCount val="1"/>
                <c:pt idx="0">
                  <c:v>National Average</c:v>
                </c:pt>
              </c:strCache>
            </c:strRef>
          </c:tx>
          <c:spPr>
            <a:ln w="38100" cap="rnd">
              <a:solidFill>
                <a:srgbClr val="5FBD83"/>
              </a:solidFill>
              <a:round/>
            </a:ln>
            <a:effectLst/>
          </c:spPr>
          <c:marker>
            <c:symbol val="square"/>
            <c:size val="5"/>
            <c:spPr>
              <a:solidFill>
                <a:srgbClr val="00B050"/>
              </a:solidFill>
              <a:ln>
                <a:solidFill>
                  <a:srgbClr val="00B050"/>
                </a:solidFill>
              </a:ln>
            </c:spPr>
          </c:marker>
          <c:cat>
            <c:multiLvlStrRef>
              <c:f>Sheet1!$A$2:$B$6</c:f>
              <c:multiLvlStrCache>
                <c:ptCount val="5"/>
                <c:lvl>
                  <c:pt idx="0">
                    <c:v>2020</c:v>
                  </c:pt>
                  <c:pt idx="1">
                    <c:v>2021</c:v>
                  </c:pt>
                  <c:pt idx="2">
                    <c:v>2022</c:v>
                  </c:pt>
                  <c:pt idx="3">
                    <c:v>2023</c:v>
                  </c:pt>
                  <c:pt idx="4">
                    <c:v>2024</c:v>
                  </c:pt>
                </c:lvl>
                <c:lvl>
                  <c:pt idx="0">
                    <c:v>Q48. Overall, how was your experience while you were in the hospital? </c:v>
                  </c:pt>
                </c:lvl>
              </c:multiLvlStrCache>
            </c:multiLvlStrRef>
          </c:cat>
          <c:val>
            <c:numRef>
              <c:f>Sheet1!$D$2:$D$6</c:f>
              <c:numCache>
                <c:formatCode>General</c:formatCode>
                <c:ptCount val="5"/>
                <c:pt idx="0">
                  <c:v>8.3527125999071874</c:v>
                </c:pt>
                <c:pt idx="1">
                  <c:v>8.1476439003273367</c:v>
                </c:pt>
                <c:pt idx="2">
                  <c:v>8.1029975501389142</c:v>
                </c:pt>
                <c:pt idx="3">
                  <c:v>8.1362949069833466</c:v>
                </c:pt>
                <c:pt idx="4">
                  <c:v>8.1842649967041687</c:v>
                </c:pt>
              </c:numCache>
            </c:numRef>
          </c:val>
          <c:smooth val="0"/>
          <c:extLst>
            <c:ext xmlns:c16="http://schemas.microsoft.com/office/drawing/2014/chart" uri="{C3380CC4-5D6E-409C-BE32-E72D297353CC}">
              <c16:uniqueId val="{00000001-7739-4A3F-B5A9-80B52ED8B57C}"/>
            </c:ext>
          </c:extLst>
        </c:ser>
        <c:dLbls>
          <c:showLegendKey val="0"/>
          <c:showVal val="0"/>
          <c:showCatName val="0"/>
          <c:showSerName val="0"/>
          <c:showPercent val="0"/>
          <c:showBubbleSize val="0"/>
        </c:dLbls>
        <c:marker val="1"/>
        <c:smooth val="0"/>
        <c:axId val="910009504"/>
        <c:axId val="910026368"/>
      </c:lineChart>
      <c:catAx>
        <c:axId val="910009504"/>
        <c:scaling>
          <c:orientation val="minMax"/>
        </c:scaling>
        <c:delete val="0"/>
        <c:axPos val="b"/>
        <c:numFmt formatCode="General" sourceLinked="1"/>
        <c:majorTickMark val="out"/>
        <c:minorTickMark val="none"/>
        <c:tickLblPos val="nextTo"/>
        <c:spPr>
          <a:noFill/>
          <a:ln w="9525" cap="flat" cmpd="sng" algn="ctr">
            <a:solidFill>
              <a:schemeClr val="bg1">
                <a:lumMod val="75000"/>
              </a:schemeClr>
            </a:solidFill>
            <a:round/>
          </a:ln>
          <a:effectLst/>
        </c:spPr>
        <c:txPr>
          <a:bodyPr rot="-6000000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26368"/>
        <c:crosses val="autoZero"/>
        <c:auto val="1"/>
        <c:lblAlgn val="ctr"/>
        <c:lblOffset val="100"/>
        <c:noMultiLvlLbl val="0"/>
      </c:catAx>
      <c:valAx>
        <c:axId val="910026368"/>
        <c:scaling>
          <c:orientation val="minMax"/>
          <c:max val="10"/>
          <c:min val="0"/>
        </c:scaling>
        <c:delete val="0"/>
        <c:axPos val="l"/>
        <c:majorGridlines>
          <c:spPr>
            <a:ln w="6350" cap="flat" cmpd="sng" algn="ctr">
              <a:solidFill>
                <a:schemeClr val="bg1">
                  <a:lumMod val="85000"/>
                </a:schemeClr>
              </a:solidFill>
              <a:round/>
            </a:ln>
            <a:effectLst/>
          </c:spPr>
        </c:majorGridlines>
        <c:title>
          <c:tx>
            <c:rich>
              <a:bodyPr rot="0" spcFirstLastPara="1" vertOverflow="ellipsis" vert="horz" wrap="square" anchor="ctr" anchorCtr="1"/>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Mean </a:t>
                </a:r>
              </a:p>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r>
                  <a:rPr lang="en-GB" sz="1200" b="1">
                    <a:solidFill>
                      <a:schemeClr val="tx1"/>
                    </a:solidFill>
                    <a:latin typeface="Arial" panose="020B0604020202020204" pitchFamily="34" charset="0"/>
                    <a:cs typeface="Arial" panose="020B0604020202020204" pitchFamily="34" charset="0"/>
                  </a:rPr>
                  <a:t>Score</a:t>
                </a:r>
              </a:p>
            </c:rich>
          </c:tx>
          <c:layout>
            <c:manualLayout>
              <c:xMode val="edge"/>
              <c:yMode val="edge"/>
              <c:x val="1.2571519236784429E-4"/>
              <c:y val="0.40510179035274485"/>
            </c:manualLayout>
          </c:layout>
          <c:overlay val="0"/>
          <c:spPr>
            <a:noFill/>
            <a:ln>
              <a:noFill/>
            </a:ln>
            <a:effectLst/>
          </c:spPr>
        </c:title>
        <c:numFmt formatCode="0" sourceLinked="0"/>
        <c:majorTickMark val="none"/>
        <c:minorTickMark val="none"/>
        <c:tickLblPos val="nextTo"/>
        <c:spPr>
          <a:noFill/>
          <a:ln>
            <a:solidFill>
              <a:schemeClr val="bg1">
                <a:lumMod val="50000"/>
              </a:schemeClr>
            </a:solid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crossAx val="910009504"/>
        <c:crosses val="autoZero"/>
        <c:crossBetween val="between"/>
        <c:majorUnit val="1"/>
      </c:valAx>
      <c:spPr>
        <a:noFill/>
        <a:ln w="3175">
          <a:solidFill>
            <a:schemeClr val="bg1">
              <a:lumMod val="75000"/>
            </a:schemeClr>
          </a:solidFill>
        </a:ln>
        <a:effectLst/>
      </c:spPr>
    </c:plotArea>
    <c:legend>
      <c:legendPos val="t"/>
      <c:layout>
        <c:manualLayout>
          <c:xMode val="edge"/>
          <c:yMode val="edge"/>
          <c:x val="0.28296901229194932"/>
          <c:y val="3.3578997632548466E-3"/>
          <c:w val="0.48747581656798239"/>
          <c:h val="6.4726558554633037E-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defRPr sz="1200" b="0" i="0" u="none" strike="noStrike" kern="1200" baseline="0">
              <a:solidFill>
                <a:schemeClr val="tx1"/>
              </a:solidFill>
              <a:latin typeface="Arial" panose="020B0604020202020204" pitchFamily="34" charset="0"/>
              <a:ea typeface="Segoe UI" panose="020B0502040204020203" pitchFamily="34" charset="0"/>
              <a:cs typeface="Arial" panose="020B0604020202020204" pitchFamily="34" charset="0"/>
            </a:defRPr>
          </a:pPr>
          <a:endParaRPr lang="en-US"/>
        </a:p>
      </c:txPr>
    </c:legend>
    <c:plotVisOnly val="1"/>
    <c:dispBlanksAs val="gap"/>
    <c:showDLblsOverMax val="0"/>
  </c:chart>
  <c:spPr>
    <a:noFill/>
    <a:ln>
      <a:noFill/>
    </a:ln>
    <a:effectLst/>
  </c:spPr>
  <c:txPr>
    <a:bodyPr/>
    <a:lstStyle/>
    <a:p>
      <a:pPr>
        <a:defRPr/>
      </a:pPr>
      <a:endParaRPr lang="en-US"/>
    </a:p>
  </c:txPr>
  <c:externalData r:id="rId1">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strCache>
            </c:strRef>
          </c:cat>
          <c:val>
            <c:numRef>
              <c:f>Sheet1!$D$2:$D$125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0-C842-4E08-8AB0-F5B2719C38D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strCache>
            </c:strRef>
          </c:cat>
          <c:val>
            <c:numRef>
              <c:f>Sheet1!$E$2:$E$125</c:f>
              <c:numCache>
                <c:formatCode>General</c:formatCode>
                <c:ptCount val="124"/>
                <c:pt idx="0">
                  <c:v>6.7066892897533412</c:v>
                </c:pt>
                <c:pt idx="1">
                  <c:v>6.7829882939395656</c:v>
                </c:pt>
                <c:pt idx="2">
                  <c:v>6.8160474862502838</c:v>
                </c:pt>
                <c:pt idx="3">
                  <c:v>6.8526239278549728</c:v>
                </c:pt>
                <c:pt idx="4">
                  <c:v>6.8537726213720536</c:v>
                </c:pt>
                <c:pt idx="5">
                  <c:v>6.8603823718408146</c:v>
                </c:pt>
                <c:pt idx="6">
                  <c:v>6.8983308770531604</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1-C842-4E08-8AB0-F5B2719C38D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strCache>
            </c:strRef>
          </c:cat>
          <c:val>
            <c:numRef>
              <c:f>Sheet1!$F$2:$F$125</c:f>
              <c:numCache>
                <c:formatCode>General</c:formatCode>
                <c:ptCount val="124"/>
                <c:pt idx="0">
                  <c:v>#N/A</c:v>
                </c:pt>
                <c:pt idx="1">
                  <c:v>#N/A</c:v>
                </c:pt>
                <c:pt idx="2">
                  <c:v>#N/A</c:v>
                </c:pt>
                <c:pt idx="3">
                  <c:v>#N/A</c:v>
                </c:pt>
                <c:pt idx="4">
                  <c:v>#N/A</c:v>
                </c:pt>
                <c:pt idx="5">
                  <c:v>#N/A</c:v>
                </c:pt>
                <c:pt idx="6">
                  <c:v>#N/A</c:v>
                </c:pt>
                <c:pt idx="7">
                  <c:v>6.9230757593159291</c:v>
                </c:pt>
                <c:pt idx="8">
                  <c:v>6.9267934192810801</c:v>
                </c:pt>
                <c:pt idx="9">
                  <c:v>6.9483525608255468</c:v>
                </c:pt>
                <c:pt idx="10">
                  <c:v>6.9605904743688196</c:v>
                </c:pt>
                <c:pt idx="11">
                  <c:v>6.975818050041382</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2-C842-4E08-8AB0-F5B2719C38DD}"/>
            </c:ext>
          </c:extLst>
        </c:ser>
        <c:ser>
          <c:idx val="3"/>
          <c:order val="3"/>
          <c:tx>
            <c:strRef>
              <c:f>Sheet1!$G$1</c:f>
              <c:strCache>
                <c:ptCount val="1"/>
                <c:pt idx="0">
                  <c:v>About the same</c:v>
                </c:pt>
              </c:strCache>
            </c:strRef>
          </c:tx>
          <c:spPr>
            <a:solidFill>
              <a:srgbClr val="D9D9D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strCache>
            </c:strRef>
          </c:cat>
          <c:val>
            <c:numRef>
              <c:f>Sheet1!$G$2:$G$125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6.9889433284628604</c:v>
                </c:pt>
                <c:pt idx="13">
                  <c:v>6.9941863032753844</c:v>
                </c:pt>
                <c:pt idx="14">
                  <c:v>7.0112487093179601</c:v>
                </c:pt>
                <c:pt idx="15">
                  <c:v>7.013622918866055</c:v>
                </c:pt>
                <c:pt idx="16">
                  <c:v>7.0184764172064309</c:v>
                </c:pt>
                <c:pt idx="17">
                  <c:v>7.0186023390018279</c:v>
                </c:pt>
                <c:pt idx="18">
                  <c:v>7.0300610943727211</c:v>
                </c:pt>
                <c:pt idx="19">
                  <c:v>7.0379274559638594</c:v>
                </c:pt>
                <c:pt idx="20">
                  <c:v>7.0639090905873037</c:v>
                </c:pt>
                <c:pt idx="21">
                  <c:v>7.0690177732280226</c:v>
                </c:pt>
                <c:pt idx="22">
                  <c:v>7.0766519101358156</c:v>
                </c:pt>
                <c:pt idx="23">
                  <c:v>7.0776188173032883</c:v>
                </c:pt>
                <c:pt idx="24">
                  <c:v>7.0894613146908307</c:v>
                </c:pt>
                <c:pt idx="25">
                  <c:v>7.0941815486112274</c:v>
                </c:pt>
                <c:pt idx="26">
                  <c:v>7.1099686121338612</c:v>
                </c:pt>
                <c:pt idx="27">
                  <c:v>7.11164541775429</c:v>
                </c:pt>
                <c:pt idx="28">
                  <c:v>7.1127836340404764</c:v>
                </c:pt>
                <c:pt idx="29">
                  <c:v>7.1197277933661374</c:v>
                </c:pt>
                <c:pt idx="30">
                  <c:v>7.1410637177355927</c:v>
                </c:pt>
                <c:pt idx="31">
                  <c:v>7.1476644998766714</c:v>
                </c:pt>
                <c:pt idx="32">
                  <c:v>7.1479140837361372</c:v>
                </c:pt>
                <c:pt idx="33">
                  <c:v>7.1543983132555349</c:v>
                </c:pt>
                <c:pt idx="34">
                  <c:v>7.1564715509907728</c:v>
                </c:pt>
                <c:pt idx="35">
                  <c:v>7.1582845047729746</c:v>
                </c:pt>
                <c:pt idx="36">
                  <c:v>7.1720681168954146</c:v>
                </c:pt>
                <c:pt idx="37">
                  <c:v>7.1722968842099819</c:v>
                </c:pt>
                <c:pt idx="38">
                  <c:v>7.1733788277079702</c:v>
                </c:pt>
                <c:pt idx="39">
                  <c:v>7.1742967335610901</c:v>
                </c:pt>
                <c:pt idx="40">
                  <c:v>7.1792819238420194</c:v>
                </c:pt>
                <c:pt idx="41">
                  <c:v>7.1835252658063604</c:v>
                </c:pt>
                <c:pt idx="42">
                  <c:v>7.192595145790567</c:v>
                </c:pt>
                <c:pt idx="43">
                  <c:v>7.202386979580063</c:v>
                </c:pt>
                <c:pt idx="44">
                  <c:v>7.2035145508009366</c:v>
                </c:pt>
                <c:pt idx="45">
                  <c:v>7.2231097874423478</c:v>
                </c:pt>
                <c:pt idx="46">
                  <c:v>7.2272957568558391</c:v>
                </c:pt>
                <c:pt idx="47">
                  <c:v>7.2337327685470338</c:v>
                </c:pt>
                <c:pt idx="48">
                  <c:v>7.2389488664596522</c:v>
                </c:pt>
                <c:pt idx="49">
                  <c:v>7.2404361022184691</c:v>
                </c:pt>
                <c:pt idx="50">
                  <c:v>7.2440142040946176</c:v>
                </c:pt>
                <c:pt idx="51">
                  <c:v>7.2469451932078686</c:v>
                </c:pt>
                <c:pt idx="52">
                  <c:v>7.2641898935394096</c:v>
                </c:pt>
                <c:pt idx="53">
                  <c:v>7.2670873142866856</c:v>
                </c:pt>
                <c:pt idx="54">
                  <c:v>7.279078195242767</c:v>
                </c:pt>
                <c:pt idx="55">
                  <c:v>7.2856556983491814</c:v>
                </c:pt>
                <c:pt idx="56">
                  <c:v>7.2969754154987658</c:v>
                </c:pt>
                <c:pt idx="57">
                  <c:v>7.3145532219658538</c:v>
                </c:pt>
                <c:pt idx="58">
                  <c:v>7.3158688548916349</c:v>
                </c:pt>
                <c:pt idx="59">
                  <c:v>7.3196142161351974</c:v>
                </c:pt>
                <c:pt idx="60">
                  <c:v>7.3226329265425889</c:v>
                </c:pt>
                <c:pt idx="61">
                  <c:v>7.3251430217771416</c:v>
                </c:pt>
                <c:pt idx="62">
                  <c:v>7.3276653377098482</c:v>
                </c:pt>
                <c:pt idx="63">
                  <c:v>7.3302670482771104</c:v>
                </c:pt>
                <c:pt idx="64">
                  <c:v>7.3408811402367631</c:v>
                </c:pt>
                <c:pt idx="65">
                  <c:v>7.3424913678372548</c:v>
                </c:pt>
                <c:pt idx="66">
                  <c:v>7.3526103953139499</c:v>
                </c:pt>
                <c:pt idx="67">
                  <c:v>7.3603079730488128</c:v>
                </c:pt>
                <c:pt idx="68">
                  <c:v>7.3606632148168174</c:v>
                </c:pt>
                <c:pt idx="69">
                  <c:v>7.362115986455307</c:v>
                </c:pt>
                <c:pt idx="70">
                  <c:v>7.3707792032768058</c:v>
                </c:pt>
                <c:pt idx="71">
                  <c:v>7.3812500521899702</c:v>
                </c:pt>
                <c:pt idx="72">
                  <c:v>7.3911458645719579</c:v>
                </c:pt>
                <c:pt idx="73">
                  <c:v>7.3975077587492768</c:v>
                </c:pt>
                <c:pt idx="74">
                  <c:v>7.3994024989890104</c:v>
                </c:pt>
                <c:pt idx="75">
                  <c:v>7.4022062459161777</c:v>
                </c:pt>
                <c:pt idx="76">
                  <c:v>7.4123625030755251</c:v>
                </c:pt>
                <c:pt idx="77">
                  <c:v>7.4123763336011379</c:v>
                </c:pt>
                <c:pt idx="78">
                  <c:v>7.4137062886853133</c:v>
                </c:pt>
                <c:pt idx="79">
                  <c:v>7.4162915828339484</c:v>
                </c:pt>
                <c:pt idx="80">
                  <c:v>7.4169888783626119</c:v>
                </c:pt>
                <c:pt idx="81">
                  <c:v>7.4308126487545021</c:v>
                </c:pt>
                <c:pt idx="82">
                  <c:v>7.4321298237310716</c:v>
                </c:pt>
                <c:pt idx="83">
                  <c:v>7.4408060020255258</c:v>
                </c:pt>
                <c:pt idx="84">
                  <c:v>7.4442719032697271</c:v>
                </c:pt>
                <c:pt idx="85">
                  <c:v>7.4454738536028771</c:v>
                </c:pt>
                <c:pt idx="86">
                  <c:v>7.4480788260107724</c:v>
                </c:pt>
                <c:pt idx="87">
                  <c:v>7.4495345303946179</c:v>
                </c:pt>
                <c:pt idx="88">
                  <c:v>7.4518212678275377</c:v>
                </c:pt>
                <c:pt idx="89">
                  <c:v>7.4635955347108558</c:v>
                </c:pt>
                <c:pt idx="90">
                  <c:v>7.4768427735306107</c:v>
                </c:pt>
                <c:pt idx="91">
                  <c:v>7.4835072534091669</c:v>
                </c:pt>
                <c:pt idx="92">
                  <c:v>7.4868036402345544</c:v>
                </c:pt>
                <c:pt idx="93">
                  <c:v>7.4899144456592426</c:v>
                </c:pt>
                <c:pt idx="94">
                  <c:v>7.4912886153512188</c:v>
                </c:pt>
                <c:pt idx="95">
                  <c:v>7.4976858540607996</c:v>
                </c:pt>
                <c:pt idx="96">
                  <c:v>7.5007686279798973</c:v>
                </c:pt>
                <c:pt idx="97">
                  <c:v>7.5085101396868277</c:v>
                </c:pt>
                <c:pt idx="98">
                  <c:v>7.5123018766530452</c:v>
                </c:pt>
                <c:pt idx="99">
                  <c:v>7.51714116531081</c:v>
                </c:pt>
                <c:pt idx="100">
                  <c:v>7.5174271706775881</c:v>
                </c:pt>
                <c:pt idx="101">
                  <c:v>7.5417301056701209</c:v>
                </c:pt>
                <c:pt idx="102">
                  <c:v>7.5470538922473001</c:v>
                </c:pt>
                <c:pt idx="103">
                  <c:v>7.5506943157367541</c:v>
                </c:pt>
                <c:pt idx="104">
                  <c:v>7.554928214934292</c:v>
                </c:pt>
                <c:pt idx="105">
                  <c:v>7.5911814809690012</c:v>
                </c:pt>
                <c:pt idx="106">
                  <c:v>7.5971130095206529</c:v>
                </c:pt>
                <c:pt idx="107">
                  <c:v>7.6008566237805857</c:v>
                </c:pt>
                <c:pt idx="108">
                  <c:v>7.6165825729703656</c:v>
                </c:pt>
                <c:pt idx="109">
                  <c:v>7.6207316140147254</c:v>
                </c:pt>
                <c:pt idx="110">
                  <c:v>7.6342367824776032</c:v>
                </c:pt>
                <c:pt idx="111">
                  <c:v>7.636110052961385</c:v>
                </c:pt>
                <c:pt idx="112">
                  <c:v>7.6542422133483159</c:v>
                </c:pt>
                <c:pt idx="113">
                  <c:v>#N/A</c:v>
                </c:pt>
                <c:pt idx="114">
                  <c:v>#N/A</c:v>
                </c:pt>
                <c:pt idx="115">
                  <c:v>#N/A</c:v>
                </c:pt>
                <c:pt idx="116">
                  <c:v>#N/A</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3-C842-4E08-8AB0-F5B2719C38D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strCache>
            </c:strRef>
          </c:cat>
          <c:val>
            <c:numRef>
              <c:f>Sheet1!$H$2:$H$125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7.6979563482237774</c:v>
                </c:pt>
                <c:pt idx="114">
                  <c:v>7.7164608395264214</c:v>
                </c:pt>
                <c:pt idx="115">
                  <c:v>7.7223219219083488</c:v>
                </c:pt>
                <c:pt idx="116">
                  <c:v>7.7265001873172503</c:v>
                </c:pt>
                <c:pt idx="117">
                  <c:v>#N/A</c:v>
                </c:pt>
                <c:pt idx="118">
                  <c:v>#N/A</c:v>
                </c:pt>
                <c:pt idx="119">
                  <c:v>#N/A</c:v>
                </c:pt>
                <c:pt idx="120">
                  <c:v>#N/A</c:v>
                </c:pt>
                <c:pt idx="121">
                  <c:v>#N/A</c:v>
                </c:pt>
                <c:pt idx="122">
                  <c:v>#N/A</c:v>
                </c:pt>
                <c:pt idx="123">
                  <c:v>#N/A</c:v>
                </c:pt>
              </c:numCache>
            </c:numRef>
          </c:val>
          <c:extLst>
            <c:ext xmlns:c16="http://schemas.microsoft.com/office/drawing/2014/chart" uri="{C3380CC4-5D6E-409C-BE32-E72D297353CC}">
              <c16:uniqueId val="{00000004-C842-4E08-8AB0-F5B2719C38D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strCache>
            </c:strRef>
          </c:cat>
          <c:val>
            <c:numRef>
              <c:f>Sheet1!$I$2:$I$125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7.8359316425174423</c:v>
                </c:pt>
                <c:pt idx="118">
                  <c:v>7.9571031767624509</c:v>
                </c:pt>
                <c:pt idx="119">
                  <c:v>8.0388545502628528</c:v>
                </c:pt>
                <c:pt idx="120">
                  <c:v>#N/A</c:v>
                </c:pt>
                <c:pt idx="121">
                  <c:v>#N/A</c:v>
                </c:pt>
                <c:pt idx="122">
                  <c:v>#N/A</c:v>
                </c:pt>
                <c:pt idx="123">
                  <c:v>#N/A</c:v>
                </c:pt>
              </c:numCache>
            </c:numRef>
          </c:val>
          <c:extLst>
            <c:ext xmlns:c16="http://schemas.microsoft.com/office/drawing/2014/chart" uri="{C3380CC4-5D6E-409C-BE32-E72D297353CC}">
              <c16:uniqueId val="{00000005-C842-4E08-8AB0-F5B2719C38D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strCache>
            </c:strRef>
          </c:cat>
          <c:val>
            <c:numRef>
              <c:f>Sheet1!$J$2:$J$125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7.9701550304101412</c:v>
                </c:pt>
                <c:pt idx="121">
                  <c:v>8.3753543273865549</c:v>
                </c:pt>
                <c:pt idx="122">
                  <c:v>8.4664650458073112</c:v>
                </c:pt>
                <c:pt idx="123">
                  <c:v>8.7892133045872445</c:v>
                </c:pt>
              </c:numCache>
            </c:numRef>
          </c:val>
          <c:extLst>
            <c:ext xmlns:c16="http://schemas.microsoft.com/office/drawing/2014/chart" uri="{C3380CC4-5D6E-409C-BE32-E72D297353CC}">
              <c16:uniqueId val="{00000006-C842-4E08-8AB0-F5B2719C38D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Sheet1!$A$2:$A$125</c:f>
              <c:strCache>
                <c:ptCount val="124"/>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strCache>
            </c:strRef>
          </c:cat>
          <c:val>
            <c:numRef>
              <c:f>Sheet1!$K$2:$K$125</c:f>
              <c:numCache>
                <c:formatCode>General</c:formatCode>
                <c:ptCount val="124"/>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8.7892133045872445</c:v>
                </c:pt>
              </c:numCache>
            </c:numRef>
          </c:val>
          <c:extLst>
            <c:ext xmlns:c16="http://schemas.microsoft.com/office/drawing/2014/chart" uri="{C3380CC4-5D6E-409C-BE32-E72D297353CC}">
              <c16:uniqueId val="{00000007-C842-4E08-8AB0-F5B2719C38D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6199458358029988"/>
          <c:h val="0.1803266112979185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3.0828016110055208E-2"/>
          <c:y val="0.12507029478458051"/>
          <c:w val="0.86604556973481761"/>
          <c:h val="0.85347213086241924"/>
        </c:manualLayout>
      </c:layout>
      <c:doughnutChart>
        <c:varyColors val="1"/>
        <c:ser>
          <c:idx val="0"/>
          <c:order val="0"/>
          <c:spPr>
            <a:ln>
              <a:noFill/>
            </a:ln>
          </c:spPr>
          <c:dPt>
            <c:idx val="0"/>
            <c:bubble3D val="0"/>
            <c:spPr>
              <a:solidFill>
                <a:srgbClr val="6D276A"/>
              </a:solidFill>
              <a:ln w="19050">
                <a:noFill/>
              </a:ln>
              <a:effectLst/>
            </c:spPr>
            <c:extLst>
              <c:ext xmlns:c16="http://schemas.microsoft.com/office/drawing/2014/chart" uri="{C3380CC4-5D6E-409C-BE32-E72D297353CC}">
                <c16:uniqueId val="{00000001-E3D0-450B-B667-9302F20E05EC}"/>
              </c:ext>
            </c:extLst>
          </c:dPt>
          <c:dPt>
            <c:idx val="1"/>
            <c:bubble3D val="0"/>
            <c:spPr>
              <a:solidFill>
                <a:srgbClr val="F2F2F2"/>
              </a:solidFill>
              <a:ln>
                <a:noFill/>
              </a:ln>
            </c:spPr>
            <c:extLst>
              <c:ext xmlns:c16="http://schemas.microsoft.com/office/drawing/2014/chart" uri="{C3380CC4-5D6E-409C-BE32-E72D297353CC}">
                <c16:uniqueId val="{00000003-E3D0-450B-B667-9302F20E05EC}"/>
              </c:ext>
            </c:extLst>
          </c:dPt>
          <c:cat>
            <c:strRef>
              <c:f>'for chart'!$A$1:$A$2</c:f>
              <c:strCache>
                <c:ptCount val="2"/>
                <c:pt idx="0">
                  <c:v>Yes</c:v>
                </c:pt>
                <c:pt idx="1">
                  <c:v>No</c:v>
                </c:pt>
              </c:strCache>
            </c:strRef>
          </c:cat>
          <c:val>
            <c:numRef>
              <c:f>'for chart'!$B$1:$B$2</c:f>
              <c:numCache>
                <c:formatCode>0%</c:formatCode>
                <c:ptCount val="2"/>
                <c:pt idx="0">
                  <c:v>0.83641160949868076</c:v>
                </c:pt>
                <c:pt idx="1">
                  <c:v>0.16358839050131929</c:v>
                </c:pt>
              </c:numCache>
            </c:numRef>
          </c:val>
          <c:extLst>
            <c:ext xmlns:c16="http://schemas.microsoft.com/office/drawing/2014/chart" uri="{C3380CC4-5D6E-409C-BE32-E72D297353CC}">
              <c16:uniqueId val="{00000004-E3D0-450B-B667-9302F20E05EC}"/>
            </c:ext>
          </c:extLst>
        </c:ser>
        <c:dLbls>
          <c:showLegendKey val="0"/>
          <c:showVal val="0"/>
          <c:showCatName val="0"/>
          <c:showSerName val="0"/>
          <c:showPercent val="0"/>
          <c:showBubbleSize val="0"/>
          <c:showLeaderLines val="0"/>
        </c:dLbls>
        <c:firstSliceAng val="179"/>
        <c:holeSize val="64"/>
      </c:doughnut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200"/>
      </a:pPr>
      <a:endParaRPr lang="en-US"/>
    </a:p>
  </c:txPr>
  <c:externalData r:id="rId1">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2.7812718300940338</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0.34261489839167414</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0.10861937540291189</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1.1339708091791008</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0.10861937540291233</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0.38960648603270354</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1.2969554494450479</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6.1616582239483844</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3.79949150847817</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Q8_8. Were you ever prevented from sleeping at night by any of the following?  I was not prevented from sleeping</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8.1962913544944467</c:v>
                </c:pt>
              </c:numCache>
            </c:numRef>
          </c:val>
          <c:extLst>
            <c:ext xmlns:c16="http://schemas.microsoft.com/office/drawing/2014/chart" uri="{C3380CC4-5D6E-409C-BE32-E72D297353CC}">
              <c16:uniqueId val="{00000000-00C6-48E2-835F-21C7AA9B4A8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0.38114423976076317</c:v>
                </c:pt>
              </c:numCache>
            </c:numRef>
          </c:val>
          <c:extLst>
            <c:ext xmlns:c16="http://schemas.microsoft.com/office/drawing/2014/chart" uri="{C3380CC4-5D6E-409C-BE32-E72D297353CC}">
              <c16:uniqueId val="{00000001-00C6-48E2-835F-21C7AA9B4A8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0.18603576506607666</c:v>
                </c:pt>
              </c:numCache>
            </c:numRef>
          </c:val>
          <c:extLst>
            <c:ext xmlns:c16="http://schemas.microsoft.com/office/drawing/2014/chart" uri="{C3380CC4-5D6E-409C-BE32-E72D297353CC}">
              <c16:uniqueId val="{00000002-00C6-48E2-835F-21C7AA9B4A8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5.1865380399195971E-2</c:v>
                </c:pt>
              </c:numCache>
            </c:numRef>
          </c:val>
          <c:extLst>
            <c:ext xmlns:c16="http://schemas.microsoft.com/office/drawing/2014/chart" uri="{C3380CC4-5D6E-409C-BE32-E72D297353CC}">
              <c16:uniqueId val="{00000003-00C6-48E2-835F-21C7AA9B4A8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0.54146718448245679</c:v>
                </c:pt>
              </c:numCache>
            </c:numRef>
          </c:val>
          <c:extLst>
            <c:ext xmlns:c16="http://schemas.microsoft.com/office/drawing/2014/chart" uri="{C3380CC4-5D6E-409C-BE32-E72D297353CC}">
              <c16:uniqueId val="{00000004-00C6-48E2-835F-21C7AA9B4A8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5.1865380399195971E-2</c:v>
                </c:pt>
              </c:numCache>
            </c:numRef>
          </c:val>
          <c:extLst>
            <c:ext xmlns:c16="http://schemas.microsoft.com/office/drawing/2014/chart" uri="{C3380CC4-5D6E-409C-BE32-E72D297353CC}">
              <c16:uniqueId val="{00000005-00C6-48E2-835F-21C7AA9B4A8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9.4089026831351674E-2</c:v>
                </c:pt>
              </c:numCache>
            </c:numRef>
          </c:val>
          <c:extLst>
            <c:ext xmlns:c16="http://schemas.microsoft.com/office/drawing/2014/chart" uri="{C3380CC4-5D6E-409C-BE32-E72D297353CC}">
              <c16:uniqueId val="{00000006-00C6-48E2-835F-21C7AA9B4A8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c:v>
                </c:pt>
              </c:numCache>
            </c:numRef>
          </c:val>
          <c:extLst>
            <c:ext xmlns:c16="http://schemas.microsoft.com/office/drawing/2014/chart" uri="{C3380CC4-5D6E-409C-BE32-E72D297353CC}">
              <c16:uniqueId val="{00000007-00C6-48E2-835F-21C7AA9B4A8D}"/>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9.3044545421654714</c:v>
                </c:pt>
              </c:numCache>
            </c:numRef>
          </c:xVal>
          <c:yVal>
            <c:numLit>
              <c:formatCode>General</c:formatCode>
              <c:ptCount val="1"/>
              <c:pt idx="0">
                <c:v>1</c:v>
              </c:pt>
            </c:numLit>
          </c:yVal>
          <c:smooth val="0"/>
          <c:extLst>
            <c:ext xmlns:c16="http://schemas.microsoft.com/office/drawing/2014/chart" uri="{C3380CC4-5D6E-409C-BE32-E72D297353CC}">
              <c16:uniqueId val="{00000008-00C6-48E2-835F-21C7AA9B4A8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C6-48E2-835F-21C7AA9B4A8D}"/>
              </c:ext>
            </c:extLst>
          </c:dPt>
          <c:xVal>
            <c:numRef>
              <c:f>Sheet1!$B$12</c:f>
              <c:numCache>
                <c:formatCode>0.0</c:formatCode>
                <c:ptCount val="1"/>
                <c:pt idx="0">
                  <c:v>9.0860703319617109</c:v>
                </c:pt>
              </c:numCache>
            </c:numRef>
          </c:xVal>
          <c:yVal>
            <c:numLit>
              <c:formatCode>General</c:formatCode>
              <c:ptCount val="1"/>
              <c:pt idx="0">
                <c:v>1</c:v>
              </c:pt>
            </c:numLit>
          </c:yVal>
          <c:smooth val="0"/>
          <c:extLst>
            <c:ext xmlns:c16="http://schemas.microsoft.com/office/drawing/2014/chart" uri="{C3380CC4-5D6E-409C-BE32-E72D297353CC}">
              <c16:uniqueId val="{0000000A-00C6-48E2-835F-21C7AA9B4A8D}"/>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C6-48E2-835F-21C7AA9B4A8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Q8_6. Were you ever prevented from sleeping at night by any of the following?  Room temperature</c:v>
                  </c:pt>
                </c15:dlblRangeCache>
              </c15:datalabelsRange>
            </c:ext>
            <c:ext xmlns:c16="http://schemas.microsoft.com/office/drawing/2014/chart" uri="{C3380CC4-5D6E-409C-BE32-E72D297353CC}">
              <c16:uniqueId val="{0000000C-00C6-48E2-835F-21C7AA9B4A8D}"/>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7.317458000301631</c:v>
                </c:pt>
              </c:numCache>
            </c:numRef>
          </c:val>
          <c:extLst>
            <c:ext xmlns:c16="http://schemas.microsoft.com/office/drawing/2014/chart" uri="{C3380CC4-5D6E-409C-BE32-E72D297353CC}">
              <c16:uniqueId val="{00000000-C47F-4E33-A9C0-218AE682E2D7}"/>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0.31582239352679586</c:v>
                </c:pt>
              </c:numCache>
            </c:numRef>
          </c:val>
          <c:extLst>
            <c:ext xmlns:c16="http://schemas.microsoft.com/office/drawing/2014/chart" uri="{C3380CC4-5D6E-409C-BE32-E72D297353CC}">
              <c16:uniqueId val="{00000001-C47F-4E33-A9C0-218AE682E2D7}"/>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0.26483455735361083</c:v>
                </c:pt>
              </c:numCache>
            </c:numRef>
          </c:val>
          <c:extLst>
            <c:ext xmlns:c16="http://schemas.microsoft.com/office/drawing/2014/chart" uri="{C3380CC4-5D6E-409C-BE32-E72D297353CC}">
              <c16:uniqueId val="{00000002-C47F-4E33-A9C0-218AE682E2D7}"/>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7.3833894547743917E-2</c:v>
                </c:pt>
              </c:numCache>
            </c:numRef>
          </c:val>
          <c:extLst>
            <c:ext xmlns:c16="http://schemas.microsoft.com/office/drawing/2014/chart" uri="{C3380CC4-5D6E-409C-BE32-E72D297353CC}">
              <c16:uniqueId val="{00000003-C47F-4E33-A9C0-218AE682E2D7}"/>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0.77081534334532353</c:v>
                </c:pt>
              </c:numCache>
            </c:numRef>
          </c:val>
          <c:extLst>
            <c:ext xmlns:c16="http://schemas.microsoft.com/office/drawing/2014/chart" uri="{C3380CC4-5D6E-409C-BE32-E72D297353CC}">
              <c16:uniqueId val="{00000004-C47F-4E33-A9C0-218AE682E2D7}"/>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7.3833894547744805E-2</c:v>
                </c:pt>
              </c:numCache>
            </c:numRef>
          </c:val>
          <c:extLst>
            <c:ext xmlns:c16="http://schemas.microsoft.com/office/drawing/2014/chart" uri="{C3380CC4-5D6E-409C-BE32-E72D297353CC}">
              <c16:uniqueId val="{00000005-C47F-4E33-A9C0-218AE682E2D7}"/>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0.26483455735361083</c:v>
                </c:pt>
              </c:numCache>
            </c:numRef>
          </c:val>
          <c:extLst>
            <c:ext xmlns:c16="http://schemas.microsoft.com/office/drawing/2014/chart" uri="{C3380CC4-5D6E-409C-BE32-E72D297353CC}">
              <c16:uniqueId val="{00000006-C47F-4E33-A9C0-218AE682E2D7}"/>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0.20394415790399911</c:v>
                </c:pt>
              </c:numCache>
            </c:numRef>
          </c:val>
          <c:extLst>
            <c:ext xmlns:c16="http://schemas.microsoft.com/office/drawing/2014/chart" uri="{C3380CC4-5D6E-409C-BE32-E72D297353CC}">
              <c16:uniqueId val="{00000007-C47F-4E33-A9C0-218AE682E2D7}"/>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9.2853767988804599</c:v>
                </c:pt>
              </c:numCache>
            </c:numRef>
          </c:xVal>
          <c:yVal>
            <c:numLit>
              <c:formatCode>General</c:formatCode>
              <c:ptCount val="1"/>
              <c:pt idx="0">
                <c:v>1</c:v>
              </c:pt>
            </c:numLit>
          </c:yVal>
          <c:smooth val="0"/>
          <c:extLst>
            <c:ext xmlns:c16="http://schemas.microsoft.com/office/drawing/2014/chart" uri="{C3380CC4-5D6E-409C-BE32-E72D297353CC}">
              <c16:uniqueId val="{00000008-C47F-4E33-A9C0-218AE682E2D7}"/>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47F-4E33-A9C0-218AE682E2D7}"/>
              </c:ext>
            </c:extLst>
          </c:dPt>
          <c:xVal>
            <c:numRef>
              <c:f>Sheet1!$B$12</c:f>
              <c:numCache>
                <c:formatCode>0.0</c:formatCode>
                <c:ptCount val="1"/>
                <c:pt idx="0">
                  <c:v>8.3573565174024438</c:v>
                </c:pt>
              </c:numCache>
            </c:numRef>
          </c:xVal>
          <c:yVal>
            <c:numLit>
              <c:formatCode>General</c:formatCode>
              <c:ptCount val="1"/>
              <c:pt idx="0">
                <c:v>1</c:v>
              </c:pt>
            </c:numLit>
          </c:yVal>
          <c:smooth val="0"/>
          <c:extLst>
            <c:ext xmlns:c16="http://schemas.microsoft.com/office/drawing/2014/chart" uri="{C3380CC4-5D6E-409C-BE32-E72D297353CC}">
              <c16:uniqueId val="{0000000A-C47F-4E33-A9C0-218AE682E2D7}"/>
            </c:ext>
          </c:extLst>
        </c:ser>
        <c:ser>
          <c:idx val="9"/>
          <c:order val="10"/>
          <c:tx>
            <c:v>label</c:v>
          </c:tx>
          <c:spPr>
            <a:ln w="25400" cap="rnd">
              <a:noFill/>
              <a:round/>
            </a:ln>
            <a:effectLst/>
          </c:spPr>
          <c:marker>
            <c:symbol val="none"/>
          </c:marker>
          <c:dLbls>
            <c:dLbl>
              <c:idx val="0"/>
              <c:tx>
                <c:rich>
                  <a:bodyPr/>
                  <a:lstStyle/>
                  <a:p>
                    <a:fld id="{71A77917-B6F5-4C68-B6F9-B7E34402C675}"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47F-4E33-A9C0-218AE682E2D7}"/>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Q8_4. Were you ever prevented from sleeping at night by any of the following?  Hospital lighting</c:v>
                  </c:pt>
                </c15:dlblRangeCache>
              </c15:datalabelsRange>
            </c:ext>
            <c:ext xmlns:c16="http://schemas.microsoft.com/office/drawing/2014/chart" uri="{C3380CC4-5D6E-409C-BE32-E72D297353CC}">
              <c16:uniqueId val="{0000000C-C47F-4E33-A9C0-218AE682E2D7}"/>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7.4909699364502709</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0.2202337580733893</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0.23295892200235624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6.4947205730829793E-2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0.67803957777624646</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6.494720573083157E-2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0.23295892200235535</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0.47715280735091703</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9.1083321891331597</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8.3481296111449694</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US"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Q8_2. Were you ever prevented from sleeping at night by any of the following?  Noise from staff</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5.4843556321313809</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0.15871975096215429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0.14300773773388364</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1.4929804141795522</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0.14300773773388364</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0.51295399156282429</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1.4743027166168794</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9.2835888881365118</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6.5325733279171949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US"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Q8_1. Were you ever prevented from sleeping at night by any of the following?  Noise from other patients</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8.2097371788781732</c:v>
                </c:pt>
              </c:numCache>
            </c:numRef>
          </c:val>
          <c:extLst>
            <c:ext xmlns:c16="http://schemas.microsoft.com/office/drawing/2014/chart" uri="{C3380CC4-5D6E-409C-BE32-E72D297353CC}">
              <c16:uniqueId val="{00000000-AB61-4C1F-BF3A-218ABF325A7A}"/>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5.7854238239276157E-2</c:v>
                </c:pt>
              </c:numCache>
            </c:numRef>
          </c:val>
          <c:extLst>
            <c:ext xmlns:c16="http://schemas.microsoft.com/office/drawing/2014/chart" uri="{C3380CC4-5D6E-409C-BE32-E72D297353CC}">
              <c16:uniqueId val="{00000001-AB61-4C1F-BF3A-218ABF325A7A}"/>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0.2450877212565814</c:v>
                </c:pt>
              </c:numCache>
            </c:numRef>
          </c:val>
          <c:extLst>
            <c:ext xmlns:c16="http://schemas.microsoft.com/office/drawing/2014/chart" uri="{C3380CC4-5D6E-409C-BE32-E72D297353CC}">
              <c16:uniqueId val="{00000002-AB61-4C1F-BF3A-218ABF325A7A}"/>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6.8328624281624784E-2</c:v>
                </c:pt>
              </c:numCache>
            </c:numRef>
          </c:val>
          <c:extLst>
            <c:ext xmlns:c16="http://schemas.microsoft.com/office/drawing/2014/chart" uri="{C3380CC4-5D6E-409C-BE32-E72D297353CC}">
              <c16:uniqueId val="{00000003-AB61-4C1F-BF3A-218ABF325A7A}"/>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0.71334110585073418</c:v>
                </c:pt>
              </c:numCache>
            </c:numRef>
          </c:val>
          <c:extLst>
            <c:ext xmlns:c16="http://schemas.microsoft.com/office/drawing/2014/chart" uri="{C3380CC4-5D6E-409C-BE32-E72D297353CC}">
              <c16:uniqueId val="{00000004-AB61-4C1F-BF3A-218ABF325A7A}"/>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6.8328624281624784E-2</c:v>
                </c:pt>
              </c:numCache>
            </c:numRef>
          </c:val>
          <c:extLst>
            <c:ext xmlns:c16="http://schemas.microsoft.com/office/drawing/2014/chart" uri="{C3380CC4-5D6E-409C-BE32-E72D297353CC}">
              <c16:uniqueId val="{00000005-AB61-4C1F-BF3A-218ABF325A7A}"/>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0.2450877212565814</c:v>
                </c:pt>
              </c:numCache>
            </c:numRef>
          </c:val>
          <c:extLst>
            <c:ext xmlns:c16="http://schemas.microsoft.com/office/drawing/2014/chart" uri="{C3380CC4-5D6E-409C-BE32-E72D297353CC}">
              <c16:uniqueId val="{00000006-AB61-4C1F-BF3A-218ABF325A7A}"/>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0.28756757486190487</c:v>
                </c:pt>
              </c:numCache>
            </c:numRef>
          </c:val>
          <c:extLst>
            <c:ext xmlns:c16="http://schemas.microsoft.com/office/drawing/2014/chart" uri="{C3380CC4-5D6E-409C-BE32-E72D297353CC}">
              <c16:uniqueId val="{00000007-AB61-4C1F-BF3A-218ABF325A7A}"/>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9.7294121566314153</c:v>
                </c:pt>
              </c:numCache>
            </c:numRef>
          </c:xVal>
          <c:yVal>
            <c:numLit>
              <c:formatCode>General</c:formatCode>
              <c:ptCount val="1"/>
              <c:pt idx="0">
                <c:v>1</c:v>
              </c:pt>
            </c:numLit>
          </c:yVal>
          <c:smooth val="0"/>
          <c:extLst>
            <c:ext xmlns:c16="http://schemas.microsoft.com/office/drawing/2014/chart" uri="{C3380CC4-5D6E-409C-BE32-E72D297353CC}">
              <c16:uniqueId val="{00000008-AB61-4C1F-BF3A-218ABF325A7A}"/>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B61-4C1F-BF3A-218ABF325A7A}"/>
              </c:ext>
            </c:extLst>
          </c:dPt>
          <c:xVal>
            <c:numRef>
              <c:f>Sheet1!$B$12</c:f>
              <c:numCache>
                <c:formatCode>0.0</c:formatCode>
                <c:ptCount val="1"/>
                <c:pt idx="0">
                  <c:v>8.9376783155810227</c:v>
                </c:pt>
              </c:numCache>
            </c:numRef>
          </c:xVal>
          <c:yVal>
            <c:numLit>
              <c:formatCode>General</c:formatCode>
              <c:ptCount val="1"/>
              <c:pt idx="0">
                <c:v>1</c:v>
              </c:pt>
            </c:numLit>
          </c:yVal>
          <c:smooth val="0"/>
          <c:extLst>
            <c:ext xmlns:c16="http://schemas.microsoft.com/office/drawing/2014/chart" uri="{C3380CC4-5D6E-409C-BE32-E72D297353CC}">
              <c16:uniqueId val="{0000000A-AB61-4C1F-BF3A-218ABF325A7A}"/>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B61-4C1F-BF3A-218ABF325A7A}"/>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Q11. How clean was the hospital room or ward that you were in?</c:v>
                  </c:pt>
                </c15:dlblRangeCache>
              </c15:datalabelsRange>
            </c:ext>
            <c:ext xmlns:c16="http://schemas.microsoft.com/office/drawing/2014/chart" uri="{C3380CC4-5D6E-409C-BE32-E72D297353CC}">
              <c16:uniqueId val="{0000000C-AB61-4C1F-BF3A-218ABF325A7A}"/>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5.1525638525439712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0.31957960115251449</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0.1789211104960815</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1.8679109108836229</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0.1789211104960815</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0.64177155207226733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0.68562137400807721</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8.6516703332153089</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6.5850200196343787</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Q10. Did the hospital staff explain the reasons for changing wards during the night in a way you could understand?</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Sheet1!$B$2:$B$6</c:f>
              <c:numCache>
                <c:formatCode>0.0</c:formatCode>
                <c:ptCount val="5"/>
                <c:pt idx="0">
                  <c:v>7.1760018735335098</c:v>
                </c:pt>
                <c:pt idx="1">
                  <c:v>7.3198275813405278</c:v>
                </c:pt>
                <c:pt idx="2">
                  <c:v>7.6274109505687928</c:v>
                </c:pt>
                <c:pt idx="3">
                  <c:v>7.6744116624242924</c:v>
                </c:pt>
                <c:pt idx="4">
                  <c:v>7.7030211295856983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2F-4686-B1C3-EB73D35B13E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West Suffolk NHS Foundation Trust</c:v>
                </c:pt>
                <c:pt idx="3">
                  <c:v>Mid and South Essex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2F-4686-B1C3-EB73D35B13E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Sheet1!$B$2:$B$6</c:f>
              <c:numCache>
                <c:formatCode>0.0</c:formatCode>
                <c:ptCount val="5"/>
                <c:pt idx="0">
                  <c:v>8.9369512026119153</c:v>
                </c:pt>
                <c:pt idx="1">
                  <c:v>8.064710826510094</c:v>
                </c:pt>
                <c:pt idx="2">
                  <c:v>8.0579972687765231</c:v>
                </c:pt>
                <c:pt idx="3">
                  <c:v>7.8861345667161364</c:v>
                </c:pt>
                <c:pt idx="4">
                  <c:v>7.8309161023173557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D0A-404F-8BB0-A4EF5BCB07B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North West Anglia NHS Foundation Trust</c:v>
                </c:pt>
                <c:pt idx="2">
                  <c:v>James Paget University Hospitals NHS Foundation Trust</c:v>
                </c:pt>
                <c:pt idx="3">
                  <c:v>Norfolk and Norwich University Hospitals NHS Foundation Trust</c:v>
                </c:pt>
                <c:pt idx="4">
                  <c:v>Bedfordshire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D0A-404F-8BB0-A4EF5BCB07B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6.8613265520093289</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F840-4BEC-B1DF-692CA2757BC3}"/>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7.1760018735335098</c:v>
                </c:pt>
                <c:pt idx="2">
                  <c:v>7.1803102985197569</c:v>
                </c:pt>
                <c:pt idx="3">
                  <c:v>7.2208152156206209</c:v>
                </c:pt>
                <c:pt idx="4">
                  <c:v>7.2699134819488993</c:v>
                </c:pt>
                <c:pt idx="5">
                  <c:v>7.3198275813405278</c:v>
                </c:pt>
                <c:pt idx="6">
                  <c:v>7.331546570248868</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F840-4BEC-B1DF-692CA2757BC3}"/>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7.3805416340994388</c:v>
                </c:pt>
                <c:pt idx="8">
                  <c:v>7.3906082049444333</c:v>
                </c:pt>
                <c:pt idx="9">
                  <c:v>7.4335685183705227</c:v>
                </c:pt>
                <c:pt idx="10">
                  <c:v>7.4529498600535673</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F840-4BEC-B1DF-692CA2757BC3}"/>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7.5132496468060754</c:v>
                </c:pt>
                <c:pt idx="12">
                  <c:v>7.5274187924363058</c:v>
                </c:pt>
                <c:pt idx="13">
                  <c:v>7.5497543773601761</c:v>
                </c:pt>
                <c:pt idx="14">
                  <c:v>7.5514960816680254</c:v>
                </c:pt>
                <c:pt idx="15">
                  <c:v>7.5550422577691636</c:v>
                </c:pt>
                <c:pt idx="16">
                  <c:v>7.560976576688871</c:v>
                </c:pt>
                <c:pt idx="17">
                  <c:v>7.5697354593261714</c:v>
                </c:pt>
                <c:pt idx="18">
                  <c:v>7.592022756355183</c:v>
                </c:pt>
                <c:pt idx="19">
                  <c:v>7.6058603084869176</c:v>
                </c:pt>
                <c:pt idx="20">
                  <c:v>7.6103949639168063</c:v>
                </c:pt>
                <c:pt idx="21">
                  <c:v>7.6227509052643443</c:v>
                </c:pt>
                <c:pt idx="22">
                  <c:v>7.6244303340475286</c:v>
                </c:pt>
                <c:pt idx="23">
                  <c:v>7.6274109505687928</c:v>
                </c:pt>
                <c:pt idx="24">
                  <c:v>7.6419169523961248</c:v>
                </c:pt>
                <c:pt idx="25">
                  <c:v>7.6454124181783154</c:v>
                </c:pt>
                <c:pt idx="26">
                  <c:v>7.6476332418777968</c:v>
                </c:pt>
                <c:pt idx="27">
                  <c:v>7.662298435783808</c:v>
                </c:pt>
                <c:pt idx="28">
                  <c:v>7.6744116624242924</c:v>
                </c:pt>
                <c:pt idx="29">
                  <c:v>7.6827497736369708</c:v>
                </c:pt>
                <c:pt idx="30">
                  <c:v>7.6913096573044601</c:v>
                </c:pt>
                <c:pt idx="31">
                  <c:v>7.6981178604121023</c:v>
                </c:pt>
                <c:pt idx="32">
                  <c:v>7.6989382984883621</c:v>
                </c:pt>
                <c:pt idx="33">
                  <c:v>7.7030211295856983</c:v>
                </c:pt>
                <c:pt idx="34">
                  <c:v>7.7061951492219878</c:v>
                </c:pt>
                <c:pt idx="35">
                  <c:v>7.7082423926119308</c:v>
                </c:pt>
                <c:pt idx="36">
                  <c:v>7.7102215982064282</c:v>
                </c:pt>
                <c:pt idx="37">
                  <c:v>7.7258669110973406</c:v>
                </c:pt>
                <c:pt idx="38">
                  <c:v>7.7361807285451976</c:v>
                </c:pt>
                <c:pt idx="39">
                  <c:v>7.7362027328065492</c:v>
                </c:pt>
                <c:pt idx="40">
                  <c:v>7.7515982014031319</c:v>
                </c:pt>
                <c:pt idx="41">
                  <c:v>7.7655858482335827</c:v>
                </c:pt>
                <c:pt idx="42">
                  <c:v>7.7688379276709698</c:v>
                </c:pt>
                <c:pt idx="43">
                  <c:v>7.7727461419774162</c:v>
                </c:pt>
                <c:pt idx="44">
                  <c:v>7.7757649352560856</c:v>
                </c:pt>
                <c:pt idx="45">
                  <c:v>7.7813169201493206</c:v>
                </c:pt>
                <c:pt idx="46">
                  <c:v>7.7819024569568622</c:v>
                </c:pt>
                <c:pt idx="47">
                  <c:v>7.7969078446249993</c:v>
                </c:pt>
                <c:pt idx="48">
                  <c:v>7.7983156391365798</c:v>
                </c:pt>
                <c:pt idx="49">
                  <c:v>7.8117285689129066</c:v>
                </c:pt>
                <c:pt idx="50">
                  <c:v>7.8142323013477029</c:v>
                </c:pt>
                <c:pt idx="51">
                  <c:v>7.8180231375260174</c:v>
                </c:pt>
                <c:pt idx="52">
                  <c:v>7.8193803646351316</c:v>
                </c:pt>
                <c:pt idx="53">
                  <c:v>7.8238074926762504</c:v>
                </c:pt>
                <c:pt idx="54">
                  <c:v>7.8290913362023007</c:v>
                </c:pt>
                <c:pt idx="55">
                  <c:v>7.8309161023173557</c:v>
                </c:pt>
                <c:pt idx="56">
                  <c:v>7.8440517178748914</c:v>
                </c:pt>
                <c:pt idx="57">
                  <c:v>7.854852652028482</c:v>
                </c:pt>
                <c:pt idx="58">
                  <c:v>7.8747604802924922</c:v>
                </c:pt>
                <c:pt idx="59">
                  <c:v>7.8861345667161364</c:v>
                </c:pt>
                <c:pt idx="60">
                  <c:v>7.8879840222560489</c:v>
                </c:pt>
                <c:pt idx="61">
                  <c:v>7.8936136642062849</c:v>
                </c:pt>
                <c:pt idx="62">
                  <c:v>7.9095098404554829</c:v>
                </c:pt>
                <c:pt idx="63">
                  <c:v>7.9134760097778551</c:v>
                </c:pt>
                <c:pt idx="64">
                  <c:v>7.9213989265521203</c:v>
                </c:pt>
                <c:pt idx="65">
                  <c:v>7.9277208259302352</c:v>
                </c:pt>
                <c:pt idx="66">
                  <c:v>7.9282689761131664</c:v>
                </c:pt>
                <c:pt idx="67">
                  <c:v>7.9340003631480389</c:v>
                </c:pt>
                <c:pt idx="68">
                  <c:v>7.9506511186741111</c:v>
                </c:pt>
                <c:pt idx="69">
                  <c:v>7.9579490348346269</c:v>
                </c:pt>
                <c:pt idx="70">
                  <c:v>7.9584219817541477</c:v>
                </c:pt>
                <c:pt idx="71">
                  <c:v>7.9745344769347524</c:v>
                </c:pt>
                <c:pt idx="72">
                  <c:v>7.975340539868971</c:v>
                </c:pt>
                <c:pt idx="73">
                  <c:v>7.9767979636163586</c:v>
                </c:pt>
                <c:pt idx="74">
                  <c:v>7.9837609497051147</c:v>
                </c:pt>
                <c:pt idx="75">
                  <c:v>7.9866607582534783</c:v>
                </c:pt>
                <c:pt idx="76">
                  <c:v>7.9924839737545144</c:v>
                </c:pt>
                <c:pt idx="77">
                  <c:v>8.0071239895977442</c:v>
                </c:pt>
                <c:pt idx="78">
                  <c:v>8.016206627700285</c:v>
                </c:pt>
                <c:pt idx="79">
                  <c:v>8.0210052705755484</c:v>
                </c:pt>
                <c:pt idx="80">
                  <c:v>8.0274665027370737</c:v>
                </c:pt>
                <c:pt idx="81">
                  <c:v>8.0284010026310106</c:v>
                </c:pt>
                <c:pt idx="82">
                  <c:v>8.0302336990846754</c:v>
                </c:pt>
                <c:pt idx="83">
                  <c:v>8.0344865791424347</c:v>
                </c:pt>
                <c:pt idx="84">
                  <c:v>8.0400850473992627</c:v>
                </c:pt>
                <c:pt idx="85">
                  <c:v>8.0451159020467244</c:v>
                </c:pt>
                <c:pt idx="86">
                  <c:v>8.0579972687765231</c:v>
                </c:pt>
                <c:pt idx="87">
                  <c:v>8.064710826510094</c:v>
                </c:pt>
                <c:pt idx="88">
                  <c:v>8.0706149202307866</c:v>
                </c:pt>
                <c:pt idx="89">
                  <c:v>8.0754510667283093</c:v>
                </c:pt>
                <c:pt idx="90">
                  <c:v>8.0797364644291516</c:v>
                </c:pt>
                <c:pt idx="91">
                  <c:v>8.0898306080836484</c:v>
                </c:pt>
                <c:pt idx="92">
                  <c:v>8.1124446263928629</c:v>
                </c:pt>
                <c:pt idx="93">
                  <c:v>8.1127564732476287</c:v>
                </c:pt>
                <c:pt idx="94">
                  <c:v>8.1300328418666101</c:v>
                </c:pt>
                <c:pt idx="95">
                  <c:v>8.1342827338892043</c:v>
                </c:pt>
                <c:pt idx="96">
                  <c:v>8.1764720299156082</c:v>
                </c:pt>
                <c:pt idx="97">
                  <c:v>8.179247311353306</c:v>
                </c:pt>
                <c:pt idx="98">
                  <c:v>8.1867891628733247</c:v>
                </c:pt>
                <c:pt idx="99">
                  <c:v>8.1965198555998082</c:v>
                </c:pt>
                <c:pt idx="100">
                  <c:v>8.2202008415757568</c:v>
                </c:pt>
                <c:pt idx="101">
                  <c:v>8.2210332317889261</c:v>
                </c:pt>
                <c:pt idx="102">
                  <c:v>8.2248567897503015</c:v>
                </c:pt>
                <c:pt idx="103">
                  <c:v>8.2248810678577904</c:v>
                </c:pt>
                <c:pt idx="104">
                  <c:v>8.2266212787965891</c:v>
                </c:pt>
                <c:pt idx="105">
                  <c:v>8.2345687113495707</c:v>
                </c:pt>
                <c:pt idx="106">
                  <c:v>8.2382350442361449</c:v>
                </c:pt>
                <c:pt idx="107">
                  <c:v>8.2409132515750514</c:v>
                </c:pt>
                <c:pt idx="108">
                  <c:v>8.2421040326294133</c:v>
                </c:pt>
                <c:pt idx="109">
                  <c:v>8.2438645674428521</c:v>
                </c:pt>
                <c:pt idx="110">
                  <c:v>8.2468401511864151</c:v>
                </c:pt>
                <c:pt idx="111">
                  <c:v>8.2563351134059655</c:v>
                </c:pt>
                <c:pt idx="112">
                  <c:v>8.2916172144459033</c:v>
                </c:pt>
                <c:pt idx="113">
                  <c:v>8.2965006044216469</c:v>
                </c:pt>
                <c:pt idx="114">
                  <c:v>8.3095097197553844</c:v>
                </c:pt>
                <c:pt idx="115">
                  <c:v>8.3178084065244136</c:v>
                </c:pt>
                <c:pt idx="116">
                  <c:v>8.3411719776428921</c:v>
                </c:pt>
                <c:pt idx="117">
                  <c:v>8.3610224878996728</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F840-4BEC-B1DF-692CA2757BC3}"/>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8.333601765968055</c:v>
                </c:pt>
                <c:pt idx="119">
                  <c:v>8.39928357378035</c:v>
                </c:pt>
                <c:pt idx="120">
                  <c:v>8.4042455944365653</c:v>
                </c:pt>
                <c:pt idx="121">
                  <c:v>8.4518623230112944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F840-4BEC-B1DF-692CA2757BC3}"/>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8.4687492642833639</c:v>
                </c:pt>
                <c:pt idx="123">
                  <c:v>8.4842751372349774</c:v>
                </c:pt>
                <c:pt idx="124">
                  <c:v>8.5169049355203814</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F840-4BEC-B1DF-692CA2757BC3}"/>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8.7649774256047372</c:v>
                </c:pt>
                <c:pt idx="126">
                  <c:v>8.9369512026119153</c:v>
                </c:pt>
                <c:pt idx="127">
                  <c:v>8.999290465538321</c:v>
                </c:pt>
                <c:pt idx="128">
                  <c:v>9.1167031370022222</c:v>
                </c:pt>
                <c:pt idx="129">
                  <c:v>9.1807315488501757</c:v>
                </c:pt>
                <c:pt idx="130">
                  <c:v>9.2319181906085763</c:v>
                </c:pt>
              </c:numCache>
            </c:numRef>
          </c:val>
          <c:extLst>
            <c:ext xmlns:c16="http://schemas.microsoft.com/office/drawing/2014/chart" uri="{C3380CC4-5D6E-409C-BE32-E72D297353CC}">
              <c16:uniqueId val="{00000006-F840-4BEC-B1DF-692CA2757BC3}"/>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Your Trust</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8.9369512026119153</c:v>
                </c:pt>
                <c:pt idx="127">
                  <c:v>#N/A</c:v>
                </c:pt>
                <c:pt idx="128">
                  <c:v>#N/A</c:v>
                </c:pt>
                <c:pt idx="129">
                  <c:v>#N/A</c:v>
                </c:pt>
                <c:pt idx="130">
                  <c:v>#N/A</c:v>
                </c:pt>
              </c:numCache>
            </c:numRef>
          </c:val>
          <c:extLst>
            <c:ext xmlns:c16="http://schemas.microsoft.com/office/drawing/2014/chart" uri="{C3380CC4-5D6E-409C-BE32-E72D297353CC}">
              <c16:uniqueId val="{00000007-F840-4BEC-B1DF-692CA2757BC3}"/>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332230292071485"/>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3BE2-4865-B720-0E48F048A8F5}"/>
              </c:ext>
            </c:extLst>
          </c:dPt>
          <c:dPt>
            <c:idx val="1"/>
            <c:invertIfNegative val="0"/>
            <c:bubble3D val="0"/>
            <c:extLst>
              <c:ext xmlns:c16="http://schemas.microsoft.com/office/drawing/2014/chart" uri="{C3380CC4-5D6E-409C-BE32-E72D297353CC}">
                <c16:uniqueId val="{00000001-3BE2-4865-B720-0E48F048A8F5}"/>
              </c:ext>
            </c:extLst>
          </c:dPt>
          <c:dPt>
            <c:idx val="3"/>
            <c:invertIfNegative val="0"/>
            <c:bubble3D val="0"/>
            <c:extLst>
              <c:ext xmlns:c16="http://schemas.microsoft.com/office/drawing/2014/chart" uri="{C3380CC4-5D6E-409C-BE32-E72D297353CC}">
                <c16:uniqueId val="{00000002-3BE2-4865-B720-0E48F048A8F5}"/>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Sheet1!$A$2:$A$5</c:f>
              <c:strCache>
                <c:ptCount val="4"/>
                <c:pt idx="0">
                  <c:v>16-35</c:v>
                </c:pt>
                <c:pt idx="1">
                  <c:v>36-50</c:v>
                </c:pt>
                <c:pt idx="2">
                  <c:v>51-85</c:v>
                </c:pt>
                <c:pt idx="3">
                  <c:v>66+</c:v>
                </c:pt>
              </c:strCache>
            </c:strRef>
          </c:cat>
          <c:val>
            <c:numRef>
              <c:f>Sheet1!$B$2:$B$5</c:f>
              <c:numCache>
                <c:formatCode>0%</c:formatCode>
                <c:ptCount val="4"/>
                <c:pt idx="0">
                  <c:v>2.3989898989898992E-2</c:v>
                </c:pt>
                <c:pt idx="1">
                  <c:v>6.8181818181818163E-2</c:v>
                </c:pt>
                <c:pt idx="2">
                  <c:v>0.23232323232323229</c:v>
                </c:pt>
                <c:pt idx="3">
                  <c:v>0.6755050505050505</c:v>
                </c:pt>
              </c:numCache>
            </c:numRef>
          </c:val>
          <c:extLst>
            <c:ext xmlns:c16="http://schemas.microsoft.com/office/drawing/2014/chart" uri="{C3380CC4-5D6E-409C-BE32-E72D297353CC}">
              <c16:uniqueId val="{00000003-3BE2-4865-B720-0E48F048A8F5}"/>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3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7972512064890607"/>
          <c:w val="0.74050409342017565"/>
          <c:h val="0.5124753091786169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8.8690089963071976</c:v>
                </c:pt>
              </c:numCache>
            </c:numRef>
          </c:val>
          <c:extLst>
            <c:ext xmlns:c16="http://schemas.microsoft.com/office/drawing/2014/chart" uri="{C3380CC4-5D6E-409C-BE32-E72D297353CC}">
              <c16:uniqueId val="{00000000-74F8-4B0E-A5D6-394BA73B467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9.2494559117882957E-2</c:v>
                </c:pt>
              </c:numCache>
            </c:numRef>
          </c:val>
          <c:extLst>
            <c:ext xmlns:c16="http://schemas.microsoft.com/office/drawing/2014/chart" uri="{C3380CC4-5D6E-409C-BE32-E72D297353CC}">
              <c16:uniqueId val="{00000001-74F8-4B0E-A5D6-394BA73B467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0.16160497748985314</c:v>
                </c:pt>
              </c:numCache>
            </c:numRef>
          </c:val>
          <c:extLst>
            <c:ext xmlns:c16="http://schemas.microsoft.com/office/drawing/2014/chart" uri="{C3380CC4-5D6E-409C-BE32-E72D297353CC}">
              <c16:uniqueId val="{00000002-74F8-4B0E-A5D6-394BA73B467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4.5054259480361125E-2</c:v>
                </c:pt>
              </c:numCache>
            </c:numRef>
          </c:val>
          <c:extLst>
            <c:ext xmlns:c16="http://schemas.microsoft.com/office/drawing/2014/chart" uri="{C3380CC4-5D6E-409C-BE32-E72D297353CC}">
              <c16:uniqueId val="{00000003-74F8-4B0E-A5D6-394BA73B467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0.47036005215826293</c:v>
                </c:pt>
              </c:numCache>
            </c:numRef>
          </c:val>
          <c:extLst>
            <c:ext xmlns:c16="http://schemas.microsoft.com/office/drawing/2014/chart" uri="{C3380CC4-5D6E-409C-BE32-E72D297353CC}">
              <c16:uniqueId val="{00000004-74F8-4B0E-A5D6-394BA73B467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4.5054259480361125E-2</c:v>
                </c:pt>
              </c:numCache>
            </c:numRef>
          </c:val>
          <c:extLst>
            <c:ext xmlns:c16="http://schemas.microsoft.com/office/drawing/2014/chart" uri="{C3380CC4-5D6E-409C-BE32-E72D297353CC}">
              <c16:uniqueId val="{00000005-74F8-4B0E-A5D6-394BA73B467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0.16160497748985314</c:v>
                </c:pt>
              </c:numCache>
            </c:numRef>
          </c:val>
          <c:extLst>
            <c:ext xmlns:c16="http://schemas.microsoft.com/office/drawing/2014/chart" uri="{C3380CC4-5D6E-409C-BE32-E72D297353CC}">
              <c16:uniqueId val="{00000006-74F8-4B0E-A5D6-394BA73B467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2.9295155799301753E-2</c:v>
                </c:pt>
              </c:numCache>
            </c:numRef>
          </c:val>
          <c:extLst>
            <c:ext xmlns:c16="http://schemas.microsoft.com/office/drawing/2014/chart" uri="{C3380CC4-5D6E-409C-BE32-E72D297353CC}">
              <c16:uniqueId val="{00000007-74F8-4B0E-A5D6-394BA73B4673}"/>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9.7708933711869808</c:v>
                </c:pt>
              </c:numCache>
            </c:numRef>
          </c:xVal>
          <c:yVal>
            <c:numLit>
              <c:formatCode>General</c:formatCode>
              <c:ptCount val="1"/>
              <c:pt idx="0">
                <c:v>1</c:v>
              </c:pt>
            </c:numLit>
          </c:yVal>
          <c:smooth val="0"/>
          <c:extLst>
            <c:ext xmlns:c16="http://schemas.microsoft.com/office/drawing/2014/chart" uri="{C3380CC4-5D6E-409C-BE32-E72D297353CC}">
              <c16:uniqueId val="{00000008-74F8-4B0E-A5D6-394BA73B467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F8-4B0E-A5D6-394BA73B4673}"/>
              </c:ext>
            </c:extLst>
          </c:dPt>
          <c:xVal>
            <c:numRef>
              <c:f>Sheet1!$B$12</c:f>
              <c:numCache>
                <c:formatCode>0.0</c:formatCode>
                <c:ptCount val="1"/>
                <c:pt idx="0">
                  <c:v>9.4033428184744263</c:v>
                </c:pt>
              </c:numCache>
            </c:numRef>
          </c:xVal>
          <c:yVal>
            <c:numLit>
              <c:formatCode>General</c:formatCode>
              <c:ptCount val="1"/>
              <c:pt idx="0">
                <c:v>1</c:v>
              </c:pt>
            </c:numLit>
          </c:yVal>
          <c:smooth val="0"/>
          <c:extLst>
            <c:ext xmlns:c16="http://schemas.microsoft.com/office/drawing/2014/chart" uri="{C3380CC4-5D6E-409C-BE32-E72D297353CC}">
              <c16:uniqueId val="{0000000A-74F8-4B0E-A5D6-394BA73B4673}"/>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F8-4B0E-A5D6-394BA73B467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Q16. During your time in hospital, did you get enough to drink?</c:v>
                  </c:pt>
                </c15:dlblRangeCache>
              </c15:datalabelsRange>
            </c:ext>
            <c:ext xmlns:c16="http://schemas.microsoft.com/office/drawing/2014/chart" uri="{C3380CC4-5D6E-409C-BE32-E72D297353CC}">
              <c16:uniqueId val="{0000000C-74F8-4B0E-A5D6-394BA73B4673}"/>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2990545564639567"/>
          <c:w val="0.74050409342017565"/>
          <c:h val="0.56229545421168048"/>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4.5960804341401751</c:v>
                </c:pt>
              </c:numCache>
            </c:numRef>
          </c:val>
          <c:extLst>
            <c:ext xmlns:c16="http://schemas.microsoft.com/office/drawing/2014/chart" uri="{C3380CC4-5D6E-409C-BE32-E72D297353CC}">
              <c16:uniqueId val="{00000000-2C13-46B9-AC7A-3C33B1716ED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8.4340897553750516E-2</c:v>
                </c:pt>
              </c:numCache>
            </c:numRef>
          </c:val>
          <c:extLst>
            <c:ext xmlns:c16="http://schemas.microsoft.com/office/drawing/2014/chart" uri="{C3380CC4-5D6E-409C-BE32-E72D297353CC}">
              <c16:uniqueId val="{00000001-2C13-46B9-AC7A-3C33B1716ED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0.59347334373029614</c:v>
                </c:pt>
              </c:numCache>
            </c:numRef>
          </c:val>
          <c:extLst>
            <c:ext xmlns:c16="http://schemas.microsoft.com/office/drawing/2014/chart" uri="{C3380CC4-5D6E-409C-BE32-E72D297353CC}">
              <c16:uniqueId val="{00000002-2C13-46B9-AC7A-3C33B1716ED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0.16545593111314716</c:v>
                </c:pt>
              </c:numCache>
            </c:numRef>
          </c:val>
          <c:extLst>
            <c:ext xmlns:c16="http://schemas.microsoft.com/office/drawing/2014/chart" uri="{C3380CC4-5D6E-409C-BE32-E72D297353CC}">
              <c16:uniqueId val="{00000003-2C13-46B9-AC7A-3C33B1716ED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1.7273363558931578</c:v>
                </c:pt>
              </c:numCache>
            </c:numRef>
          </c:val>
          <c:extLst>
            <c:ext xmlns:c16="http://schemas.microsoft.com/office/drawing/2014/chart" uri="{C3380CC4-5D6E-409C-BE32-E72D297353CC}">
              <c16:uniqueId val="{00000004-2C13-46B9-AC7A-3C33B1716ED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0.16545593111314716</c:v>
                </c:pt>
              </c:numCache>
            </c:numRef>
          </c:val>
          <c:extLst>
            <c:ext xmlns:c16="http://schemas.microsoft.com/office/drawing/2014/chart" uri="{C3380CC4-5D6E-409C-BE32-E72D297353CC}">
              <c16:uniqueId val="{00000005-2C13-46B9-AC7A-3C33B1716ED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0.59347334373029526</c:v>
                </c:pt>
              </c:numCache>
            </c:numRef>
          </c:val>
          <c:extLst>
            <c:ext xmlns:c16="http://schemas.microsoft.com/office/drawing/2014/chart" uri="{C3380CC4-5D6E-409C-BE32-E72D297353CC}">
              <c16:uniqueId val="{00000006-2C13-46B9-AC7A-3C33B1716ED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0.53252682710692056</c:v>
                </c:pt>
              </c:numCache>
            </c:numRef>
          </c:val>
          <c:extLst>
            <c:ext xmlns:c16="http://schemas.microsoft.com/office/drawing/2014/chart" uri="{C3380CC4-5D6E-409C-BE32-E72D297353CC}">
              <c16:uniqueId val="{00000007-2C13-46B9-AC7A-3C33B1716ED6}"/>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7.9929778374059612</c:v>
                </c:pt>
              </c:numCache>
            </c:numRef>
          </c:xVal>
          <c:yVal>
            <c:numLit>
              <c:formatCode>General</c:formatCode>
              <c:ptCount val="1"/>
              <c:pt idx="0">
                <c:v>1</c:v>
              </c:pt>
            </c:numLit>
          </c:yVal>
          <c:smooth val="0"/>
          <c:extLst>
            <c:ext xmlns:c16="http://schemas.microsoft.com/office/drawing/2014/chart" uri="{C3380CC4-5D6E-409C-BE32-E72D297353CC}">
              <c16:uniqueId val="{00000008-2C13-46B9-AC7A-3C33B1716ED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C13-46B9-AC7A-3C33B1716ED6}"/>
              </c:ext>
            </c:extLst>
          </c:dPt>
          <c:xVal>
            <c:numRef>
              <c:f>Sheet1!$B$12</c:f>
              <c:numCache>
                <c:formatCode>0.0</c:formatCode>
                <c:ptCount val="1"/>
                <c:pt idx="0">
                  <c:v>6.3030187844839478</c:v>
                </c:pt>
              </c:numCache>
            </c:numRef>
          </c:xVal>
          <c:yVal>
            <c:numLit>
              <c:formatCode>General</c:formatCode>
              <c:ptCount val="1"/>
              <c:pt idx="0">
                <c:v>1</c:v>
              </c:pt>
            </c:numLit>
          </c:yVal>
          <c:smooth val="0"/>
          <c:extLst>
            <c:ext xmlns:c16="http://schemas.microsoft.com/office/drawing/2014/chart" uri="{C3380CC4-5D6E-409C-BE32-E72D297353CC}">
              <c16:uniqueId val="{0000000A-2C13-46B9-AC7A-3C33B1716ED6}"/>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C13-46B9-AC7A-3C33B1716ED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Q15. Were you able to get hospital food outside of set mealtimes? </c:v>
                  </c:pt>
                </c15:dlblRangeCache>
              </c15:datalabelsRange>
            </c:ext>
            <c:ext xmlns:c16="http://schemas.microsoft.com/office/drawing/2014/chart" uri="{C3380CC4-5D6E-409C-BE32-E72D297353CC}">
              <c16:uniqueId val="{0000000C-2C13-46B9-AC7A-3C33B1716ED6}"/>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4425260931796786"/>
          <c:w val="0.74050409342017565"/>
          <c:h val="0.54794830054010824"/>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6.6356108643887621</c:v>
                </c:pt>
              </c:numCache>
            </c:numRef>
          </c:val>
          <c:extLst>
            <c:ext xmlns:c16="http://schemas.microsoft.com/office/drawing/2014/chart" uri="{C3380CC4-5D6E-409C-BE32-E72D297353CC}">
              <c16:uniqueId val="{00000000-B529-48CC-B94D-39B5BD7DAB3B}"/>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0.35565602815897446</c:v>
                </c:pt>
              </c:numCache>
            </c:numRef>
          </c:val>
          <c:extLst>
            <c:ext xmlns:c16="http://schemas.microsoft.com/office/drawing/2014/chart" uri="{C3380CC4-5D6E-409C-BE32-E72D297353CC}">
              <c16:uniqueId val="{00000001-B529-48CC-B94D-39B5BD7DAB3B}"/>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0.35502838000617132</c:v>
                </c:pt>
              </c:numCache>
            </c:numRef>
          </c:val>
          <c:extLst>
            <c:ext xmlns:c16="http://schemas.microsoft.com/office/drawing/2014/chart" uri="{C3380CC4-5D6E-409C-BE32-E72D297353CC}">
              <c16:uniqueId val="{00000002-B529-48CC-B94D-39B5BD7DAB3B}"/>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9.8979257966822942E-2</c:v>
                </c:pt>
              </c:numCache>
            </c:numRef>
          </c:val>
          <c:extLst>
            <c:ext xmlns:c16="http://schemas.microsoft.com/office/drawing/2014/chart" uri="{C3380CC4-5D6E-409C-BE32-E72D297353CC}">
              <c16:uniqueId val="{00000003-B529-48CC-B94D-39B5BD7DAB3B}"/>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1.0333293561323025</c:v>
                </c:pt>
              </c:numCache>
            </c:numRef>
          </c:val>
          <c:extLst>
            <c:ext xmlns:c16="http://schemas.microsoft.com/office/drawing/2014/chart" uri="{C3380CC4-5D6E-409C-BE32-E72D297353CC}">
              <c16:uniqueId val="{00000004-B529-48CC-B94D-39B5BD7DAB3B}"/>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9.8979257966822942E-2</c:v>
                </c:pt>
              </c:numCache>
            </c:numRef>
          </c:val>
          <c:extLst>
            <c:ext xmlns:c16="http://schemas.microsoft.com/office/drawing/2014/chart" uri="{C3380CC4-5D6E-409C-BE32-E72D297353CC}">
              <c16:uniqueId val="{00000005-B529-48CC-B94D-39B5BD7DAB3B}"/>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0.35502838000617132</c:v>
                </c:pt>
              </c:numCache>
            </c:numRef>
          </c:val>
          <c:extLst>
            <c:ext xmlns:c16="http://schemas.microsoft.com/office/drawing/2014/chart" uri="{C3380CC4-5D6E-409C-BE32-E72D297353CC}">
              <c16:uniqueId val="{00000006-B529-48CC-B94D-39B5BD7DAB3B}"/>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0.41610913670317373</c:v>
                </c:pt>
              </c:numCache>
            </c:numRef>
          </c:val>
          <c:extLst>
            <c:ext xmlns:c16="http://schemas.microsoft.com/office/drawing/2014/chart" uri="{C3380CC4-5D6E-409C-BE32-E72D297353CC}">
              <c16:uniqueId val="{00000007-B529-48CC-B94D-39B5BD7DAB3B}"/>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8.9792984575542434</c:v>
                </c:pt>
              </c:numCache>
            </c:numRef>
          </c:xVal>
          <c:yVal>
            <c:numLit>
              <c:formatCode>General</c:formatCode>
              <c:ptCount val="1"/>
              <c:pt idx="0">
                <c:v>1</c:v>
              </c:pt>
            </c:numLit>
          </c:yVal>
          <c:smooth val="0"/>
          <c:extLst>
            <c:ext xmlns:c16="http://schemas.microsoft.com/office/drawing/2014/chart" uri="{C3380CC4-5D6E-409C-BE32-E72D297353CC}">
              <c16:uniqueId val="{00000008-B529-48CC-B94D-39B5BD7DAB3B}"/>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29-48CC-B94D-39B5BD7DAB3B}"/>
              </c:ext>
            </c:extLst>
          </c:dPt>
          <c:xVal>
            <c:numRef>
              <c:f>Sheet1!$B$12</c:f>
              <c:numCache>
                <c:formatCode>0.0</c:formatCode>
                <c:ptCount val="1"/>
                <c:pt idx="0">
                  <c:v>7.9619392085868821</c:v>
                </c:pt>
              </c:numCache>
            </c:numRef>
          </c:xVal>
          <c:yVal>
            <c:numLit>
              <c:formatCode>General</c:formatCode>
              <c:ptCount val="1"/>
              <c:pt idx="0">
                <c:v>1</c:v>
              </c:pt>
            </c:numLit>
          </c:yVal>
          <c:smooth val="0"/>
          <c:extLst>
            <c:ext xmlns:c16="http://schemas.microsoft.com/office/drawing/2014/chart" uri="{C3380CC4-5D6E-409C-BE32-E72D297353CC}">
              <c16:uniqueId val="{0000000A-B529-48CC-B94D-39B5BD7DAB3B}"/>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29-48CC-B94D-39B5BD7DAB3B}"/>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Q14. Did you get enough help from staff to eat your meals?</c:v>
                  </c:pt>
                </c15:dlblRangeCache>
              </c15:datalabelsRange>
            </c:ext>
            <c:ext xmlns:c16="http://schemas.microsoft.com/office/drawing/2014/chart" uri="{C3380CC4-5D6E-409C-BE32-E72D297353CC}">
              <c16:uniqueId val="{0000000C-B529-48CC-B94D-39B5BD7DAB3B}"/>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31213521219695761"/>
          <c:w val="0.74050409342017565"/>
          <c:h val="0.58006573196981692"/>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6.5687894449925572</c:v>
                </c:pt>
              </c:numCache>
            </c:numRef>
          </c:val>
          <c:extLst>
            <c:ext xmlns:c16="http://schemas.microsoft.com/office/drawing/2014/chart" uri="{C3380CC4-5D6E-409C-BE32-E72D297353CC}">
              <c16:uniqueId val="{00000000-DA25-4DD4-91BB-8D38F187F10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0.59027453168893818</c:v>
                </c:pt>
              </c:numCache>
            </c:numRef>
          </c:val>
          <c:extLst>
            <c:ext xmlns:c16="http://schemas.microsoft.com/office/drawing/2014/chart" uri="{C3380CC4-5D6E-409C-BE32-E72D297353CC}">
              <c16:uniqueId val="{00000001-DA25-4DD4-91BB-8D38F187F10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0.29392536145997195</c:v>
                </c:pt>
              </c:numCache>
            </c:numRef>
          </c:val>
          <c:extLst>
            <c:ext xmlns:c16="http://schemas.microsoft.com/office/drawing/2014/chart" uri="{C3380CC4-5D6E-409C-BE32-E72D297353CC}">
              <c16:uniqueId val="{00000002-DA25-4DD4-91BB-8D38F187F10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8.1944193234446239E-2</c:v>
                </c:pt>
              </c:numCache>
            </c:numRef>
          </c:val>
          <c:extLst>
            <c:ext xmlns:c16="http://schemas.microsoft.com/office/drawing/2014/chart" uri="{C3380CC4-5D6E-409C-BE32-E72D297353CC}">
              <c16:uniqueId val="{00000003-DA25-4DD4-91BB-8D38F187F10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0.85548570653171385</c:v>
                </c:pt>
              </c:numCache>
            </c:numRef>
          </c:val>
          <c:extLst>
            <c:ext xmlns:c16="http://schemas.microsoft.com/office/drawing/2014/chart" uri="{C3380CC4-5D6E-409C-BE32-E72D297353CC}">
              <c16:uniqueId val="{00000004-DA25-4DD4-91BB-8D38F187F10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8.1944193234447127E-2</c:v>
                </c:pt>
              </c:numCache>
            </c:numRef>
          </c:val>
          <c:extLst>
            <c:ext xmlns:c16="http://schemas.microsoft.com/office/drawing/2014/chart" uri="{C3380CC4-5D6E-409C-BE32-E72D297353CC}">
              <c16:uniqueId val="{00000005-DA25-4DD4-91BB-8D38F187F10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0.29392536145997283</c:v>
                </c:pt>
              </c:numCache>
            </c:numRef>
          </c:val>
          <c:extLst>
            <c:ext xmlns:c16="http://schemas.microsoft.com/office/drawing/2014/chart" uri="{C3380CC4-5D6E-409C-BE32-E72D297353CC}">
              <c16:uniqueId val="{00000006-DA25-4DD4-91BB-8D38F187F10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0.64529142927214167</c:v>
                </c:pt>
              </c:numCache>
            </c:numRef>
          </c:val>
          <c:extLst>
            <c:ext xmlns:c16="http://schemas.microsoft.com/office/drawing/2014/chart" uri="{C3380CC4-5D6E-409C-BE32-E72D297353CC}">
              <c16:uniqueId val="{00000007-DA25-4DD4-91BB-8D38F187F102}"/>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8.8140970640791867</c:v>
                </c:pt>
              </c:numCache>
            </c:numRef>
          </c:xVal>
          <c:yVal>
            <c:numLit>
              <c:formatCode>General</c:formatCode>
              <c:ptCount val="1"/>
              <c:pt idx="0">
                <c:v>1</c:v>
              </c:pt>
            </c:numLit>
          </c:yVal>
          <c:smooth val="0"/>
          <c:extLst>
            <c:ext xmlns:c16="http://schemas.microsoft.com/office/drawing/2014/chart" uri="{C3380CC4-5D6E-409C-BE32-E72D297353CC}">
              <c16:uniqueId val="{00000008-DA25-4DD4-91BB-8D38F187F10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DA25-4DD4-91BB-8D38F187F102}"/>
              </c:ext>
            </c:extLst>
          </c:dPt>
          <c:xVal>
            <c:numRef>
              <c:f>Sheet1!$B$12</c:f>
              <c:numCache>
                <c:formatCode>0.0</c:formatCode>
                <c:ptCount val="1"/>
                <c:pt idx="0">
                  <c:v>7.962676384641771</c:v>
                </c:pt>
              </c:numCache>
            </c:numRef>
          </c:xVal>
          <c:yVal>
            <c:numLit>
              <c:formatCode>General</c:formatCode>
              <c:ptCount val="1"/>
              <c:pt idx="0">
                <c:v>1</c:v>
              </c:pt>
            </c:numLit>
          </c:yVal>
          <c:smooth val="0"/>
          <c:extLst>
            <c:ext xmlns:c16="http://schemas.microsoft.com/office/drawing/2014/chart" uri="{C3380CC4-5D6E-409C-BE32-E72D297353CC}">
              <c16:uniqueId val="{0000000A-DA25-4DD4-91BB-8D38F187F102}"/>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DA25-4DD4-91BB-8D38F187F10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Q13. If you brought medication with you to hospital, were you able to take it when you needed to?</c:v>
                  </c:pt>
                </c15:dlblRangeCache>
              </c15:datalabelsRange>
            </c:ext>
            <c:ext xmlns:c16="http://schemas.microsoft.com/office/drawing/2014/chart" uri="{C3380CC4-5D6E-409C-BE32-E72D297353CC}">
              <c16:uniqueId val="{0000000C-DA25-4DD4-91BB-8D38F187F102}"/>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7.1218052490378962</c:v>
                </c:pt>
              </c:numCache>
            </c:numRef>
          </c:val>
          <c:extLst>
            <c:ext xmlns:c16="http://schemas.microsoft.com/office/drawing/2014/chart" uri="{C3380CC4-5D6E-409C-BE32-E72D297353CC}">
              <c16:uniqueId val="{00000000-E430-475E-965D-D1D1AA62298E}"/>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1.1896455393695327E-2</c:v>
                </c:pt>
              </c:numCache>
            </c:numRef>
          </c:val>
          <c:extLst>
            <c:ext xmlns:c16="http://schemas.microsoft.com/office/drawing/2014/chart" uri="{C3380CC4-5D6E-409C-BE32-E72D297353CC}">
              <c16:uniqueId val="{00000001-E430-475E-965D-D1D1AA62298E}"/>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0.35150468107104871</c:v>
                </c:pt>
              </c:numCache>
            </c:numRef>
          </c:val>
          <c:extLst>
            <c:ext xmlns:c16="http://schemas.microsoft.com/office/drawing/2014/chart" uri="{C3380CC4-5D6E-409C-BE32-E72D297353CC}">
              <c16:uniqueId val="{00000002-E430-475E-965D-D1D1AA62298E}"/>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9.7996877048736941E-2</c:v>
                </c:pt>
              </c:numCache>
            </c:numRef>
          </c:val>
          <c:extLst>
            <c:ext xmlns:c16="http://schemas.microsoft.com/office/drawing/2014/chart" uri="{C3380CC4-5D6E-409C-BE32-E72D297353CC}">
              <c16:uniqueId val="{00000003-E430-475E-965D-D1D1AA62298E}"/>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1.0230734392623013</c:v>
                </c:pt>
              </c:numCache>
            </c:numRef>
          </c:val>
          <c:extLst>
            <c:ext xmlns:c16="http://schemas.microsoft.com/office/drawing/2014/chart" uri="{C3380CC4-5D6E-409C-BE32-E72D297353CC}">
              <c16:uniqueId val="{00000004-E430-475E-965D-D1D1AA62298E}"/>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9.7996877048737829E-2</c:v>
                </c:pt>
              </c:numCache>
            </c:numRef>
          </c:val>
          <c:extLst>
            <c:ext xmlns:c16="http://schemas.microsoft.com/office/drawing/2014/chart" uri="{C3380CC4-5D6E-409C-BE32-E72D297353CC}">
              <c16:uniqueId val="{00000005-E430-475E-965D-D1D1AA62298E}"/>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0.35150468107104693</c:v>
                </c:pt>
              </c:numCache>
            </c:numRef>
          </c:val>
          <c:extLst>
            <c:ext xmlns:c16="http://schemas.microsoft.com/office/drawing/2014/chart" uri="{C3380CC4-5D6E-409C-BE32-E72D297353CC}">
              <c16:uniqueId val="{00000006-E430-475E-965D-D1D1AA62298E}"/>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0.55990080397601183</c:v>
                </c:pt>
              </c:numCache>
            </c:numRef>
          </c:val>
          <c:extLst>
            <c:ext xmlns:c16="http://schemas.microsoft.com/office/drawing/2014/chart" uri="{C3380CC4-5D6E-409C-BE32-E72D297353CC}">
              <c16:uniqueId val="{00000007-E430-475E-965D-D1D1AA62298E}"/>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9.1274892828332064</c:v>
                </c:pt>
              </c:numCache>
            </c:numRef>
          </c:xVal>
          <c:yVal>
            <c:numLit>
              <c:formatCode>General</c:formatCode>
              <c:ptCount val="1"/>
              <c:pt idx="0">
                <c:v>1</c:v>
              </c:pt>
            </c:numLit>
          </c:yVal>
          <c:smooth val="0"/>
          <c:extLst>
            <c:ext xmlns:c16="http://schemas.microsoft.com/office/drawing/2014/chart" uri="{C3380CC4-5D6E-409C-BE32-E72D297353CC}">
              <c16:uniqueId val="{00000008-E430-475E-965D-D1D1AA62298E}"/>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E430-475E-965D-D1D1AA62298E}"/>
              </c:ext>
            </c:extLst>
          </c:dPt>
          <c:xVal>
            <c:numRef>
              <c:f>Sheet1!$B$12</c:f>
              <c:numCache>
                <c:formatCode>0.0</c:formatCode>
                <c:ptCount val="1"/>
                <c:pt idx="0">
                  <c:v>8.0947399821825279</c:v>
                </c:pt>
              </c:numCache>
            </c:numRef>
          </c:xVal>
          <c:yVal>
            <c:numLit>
              <c:formatCode>General</c:formatCode>
              <c:ptCount val="1"/>
              <c:pt idx="0">
                <c:v>1</c:v>
              </c:pt>
            </c:numLit>
          </c:yVal>
          <c:smooth val="0"/>
          <c:extLst>
            <c:ext xmlns:c16="http://schemas.microsoft.com/office/drawing/2014/chart" uri="{C3380CC4-5D6E-409C-BE32-E72D297353CC}">
              <c16:uniqueId val="{0000000A-E430-475E-965D-D1D1AA62298E}"/>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E430-475E-965D-D1D1AA62298E}"/>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Q12. Did you get enough help from staff to wash or keep yourself clean?</c:v>
                  </c:pt>
                </c15:dlblRangeCache>
              </c15:datalabelsRange>
            </c:ext>
            <c:ext xmlns:c16="http://schemas.microsoft.com/office/drawing/2014/chart" uri="{C3380CC4-5D6E-409C-BE32-E72D297353CC}">
              <c16:uniqueId val="{0000000C-E430-475E-965D-D1D1AA62298E}"/>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Sheet1!$B$2:$B$6</c:f>
              <c:numCache>
                <c:formatCode>0.0</c:formatCode>
                <c:ptCount val="5"/>
                <c:pt idx="0">
                  <c:v>8.1898056881432115</c:v>
                </c:pt>
                <c:pt idx="1">
                  <c:v>8.4543084860930549</c:v>
                </c:pt>
                <c:pt idx="2">
                  <c:v>8.4747551915266417</c:v>
                </c:pt>
                <c:pt idx="3">
                  <c:v>8.4844226442028141</c:v>
                </c:pt>
                <c:pt idx="4">
                  <c:v>8.4861431696493188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89F-4DA2-BE6A-9768A4D4132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89F-4DA2-BE6A-9768A4D4132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Sheet1!$B$2:$B$6</c:f>
              <c:numCache>
                <c:formatCode>0.0</c:formatCode>
                <c:ptCount val="5"/>
                <c:pt idx="0">
                  <c:v>9.3038367444530312</c:v>
                </c:pt>
                <c:pt idx="1">
                  <c:v>8.9426274655908813</c:v>
                </c:pt>
                <c:pt idx="2">
                  <c:v>8.9101100379958691</c:v>
                </c:pt>
                <c:pt idx="3">
                  <c:v>8.9031483665714592</c:v>
                </c:pt>
                <c:pt idx="4">
                  <c:v>8.7771724738262478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3AA5-4D03-9ADC-8195E60727B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Norfolk and Norwich University Hospitals NHS Foundation Trust</c:v>
                </c:pt>
                <c:pt idx="3">
                  <c:v>Cambridge University Hospitals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3AA5-4D03-9ADC-8195E60727B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B6E8-46DE-836E-F23CE5B3EAD7}"/>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8.1898056881432115</c:v>
                </c:pt>
                <c:pt idx="1">
                  <c:v>8.2666900620897188</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B6E8-46DE-836E-F23CE5B3EAD7}"/>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8.4101706903103253</c:v>
                </c:pt>
                <c:pt idx="3">
                  <c:v>8.4119637781144778</c:v>
                </c:pt>
                <c:pt idx="4">
                  <c:v>8.4134212845634249</c:v>
                </c:pt>
                <c:pt idx="5">
                  <c:v>8.4273242876014045</c:v>
                </c:pt>
                <c:pt idx="6">
                  <c:v>8.4274426593821463</c:v>
                </c:pt>
                <c:pt idx="7">
                  <c:v>8.4452402900453407</c:v>
                </c:pt>
                <c:pt idx="8">
                  <c:v>8.4543084860930549</c:v>
                </c:pt>
                <c:pt idx="9">
                  <c:v>8.4747551915266417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B6E8-46DE-836E-F23CE5B3EAD7}"/>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8.4804754005730221</c:v>
                </c:pt>
                <c:pt idx="11">
                  <c:v>8.4844226442028141</c:v>
                </c:pt>
                <c:pt idx="12">
                  <c:v>8.4861431696493188</c:v>
                </c:pt>
                <c:pt idx="13">
                  <c:v>8.4898495021861748</c:v>
                </c:pt>
                <c:pt idx="14">
                  <c:v>8.4984308985859887</c:v>
                </c:pt>
                <c:pt idx="15">
                  <c:v>8.4995338717637328</c:v>
                </c:pt>
                <c:pt idx="16">
                  <c:v>8.5002343683987309</c:v>
                </c:pt>
                <c:pt idx="17">
                  <c:v>8.5024900491042459</c:v>
                </c:pt>
                <c:pt idx="18">
                  <c:v>8.5026682360693489</c:v>
                </c:pt>
                <c:pt idx="19">
                  <c:v>8.5236734316850935</c:v>
                </c:pt>
                <c:pt idx="20">
                  <c:v>8.5383964538164516</c:v>
                </c:pt>
                <c:pt idx="21">
                  <c:v>8.5439778621740334</c:v>
                </c:pt>
                <c:pt idx="22">
                  <c:v>8.5519526671638744</c:v>
                </c:pt>
                <c:pt idx="23">
                  <c:v>8.5544940659958488</c:v>
                </c:pt>
                <c:pt idx="24">
                  <c:v>8.5719438170133486</c:v>
                </c:pt>
                <c:pt idx="25">
                  <c:v>8.5746982727704602</c:v>
                </c:pt>
                <c:pt idx="26">
                  <c:v>8.5816005321003974</c:v>
                </c:pt>
                <c:pt idx="27">
                  <c:v>8.5851547278790736</c:v>
                </c:pt>
                <c:pt idx="28">
                  <c:v>8.592583267536682</c:v>
                </c:pt>
                <c:pt idx="29">
                  <c:v>8.5971459171502378</c:v>
                </c:pt>
                <c:pt idx="30">
                  <c:v>8.598536686747714</c:v>
                </c:pt>
                <c:pt idx="31">
                  <c:v>8.603577306908436</c:v>
                </c:pt>
                <c:pt idx="32">
                  <c:v>8.6128038063424146</c:v>
                </c:pt>
                <c:pt idx="33">
                  <c:v>8.6204431464368145</c:v>
                </c:pt>
                <c:pt idx="34">
                  <c:v>8.6205518071120224</c:v>
                </c:pt>
                <c:pt idx="35">
                  <c:v>8.6229597745257056</c:v>
                </c:pt>
                <c:pt idx="36">
                  <c:v>8.6276872508446534</c:v>
                </c:pt>
                <c:pt idx="37">
                  <c:v>8.6312353991728923</c:v>
                </c:pt>
                <c:pt idx="38">
                  <c:v>8.6337505187233656</c:v>
                </c:pt>
                <c:pt idx="39">
                  <c:v>8.6372830669591902</c:v>
                </c:pt>
                <c:pt idx="40">
                  <c:v>8.6511917000745413</c:v>
                </c:pt>
                <c:pt idx="41">
                  <c:v>8.6620091352389679</c:v>
                </c:pt>
                <c:pt idx="42">
                  <c:v>8.6686469271225111</c:v>
                </c:pt>
                <c:pt idx="43">
                  <c:v>8.672360623226913</c:v>
                </c:pt>
                <c:pt idx="44">
                  <c:v>8.6870582020958409</c:v>
                </c:pt>
                <c:pt idx="45">
                  <c:v>8.694302976430194</c:v>
                </c:pt>
                <c:pt idx="46">
                  <c:v>8.6956910516832071</c:v>
                </c:pt>
                <c:pt idx="47">
                  <c:v>8.6979954765363612</c:v>
                </c:pt>
                <c:pt idx="48">
                  <c:v>8.7153570717377686</c:v>
                </c:pt>
                <c:pt idx="49">
                  <c:v>8.7174824085513976</c:v>
                </c:pt>
                <c:pt idx="50">
                  <c:v>8.7175867833144043</c:v>
                </c:pt>
                <c:pt idx="51">
                  <c:v>8.7215955420408822</c:v>
                </c:pt>
                <c:pt idx="52">
                  <c:v>8.732343811019744</c:v>
                </c:pt>
                <c:pt idx="53">
                  <c:v>8.7351581344754035</c:v>
                </c:pt>
                <c:pt idx="54">
                  <c:v>8.7375324542017037</c:v>
                </c:pt>
                <c:pt idx="55">
                  <c:v>8.7383362872434649</c:v>
                </c:pt>
                <c:pt idx="56">
                  <c:v>8.739390405759492</c:v>
                </c:pt>
                <c:pt idx="57">
                  <c:v>8.7425368957688718</c:v>
                </c:pt>
                <c:pt idx="58">
                  <c:v>8.7523848262824178</c:v>
                </c:pt>
                <c:pt idx="59">
                  <c:v>8.7619647731096908</c:v>
                </c:pt>
                <c:pt idx="60">
                  <c:v>8.7754892012426211</c:v>
                </c:pt>
                <c:pt idx="61">
                  <c:v>8.7771724738262478</c:v>
                </c:pt>
                <c:pt idx="62">
                  <c:v>8.7791054830801851</c:v>
                </c:pt>
                <c:pt idx="63">
                  <c:v>8.7872988388604387</c:v>
                </c:pt>
                <c:pt idx="64">
                  <c:v>8.7886491304750205</c:v>
                </c:pt>
                <c:pt idx="65">
                  <c:v>8.7976804449576971</c:v>
                </c:pt>
                <c:pt idx="66">
                  <c:v>8.798266665110706</c:v>
                </c:pt>
                <c:pt idx="67">
                  <c:v>8.8031925636002359</c:v>
                </c:pt>
                <c:pt idx="68">
                  <c:v>8.80564160919673</c:v>
                </c:pt>
                <c:pt idx="69">
                  <c:v>8.8212775052272629</c:v>
                </c:pt>
                <c:pt idx="70">
                  <c:v>8.8289770908050969</c:v>
                </c:pt>
                <c:pt idx="71">
                  <c:v>8.829278114712217</c:v>
                </c:pt>
                <c:pt idx="72">
                  <c:v>8.8317621352795399</c:v>
                </c:pt>
                <c:pt idx="73">
                  <c:v>8.8357683396790545</c:v>
                </c:pt>
                <c:pt idx="74">
                  <c:v>8.840206919876282</c:v>
                </c:pt>
                <c:pt idx="75">
                  <c:v>8.8439365482140939</c:v>
                </c:pt>
                <c:pt idx="76">
                  <c:v>8.8453517218521842</c:v>
                </c:pt>
                <c:pt idx="77">
                  <c:v>8.8473127976829726</c:v>
                </c:pt>
                <c:pt idx="78">
                  <c:v>8.8500280283526731</c:v>
                </c:pt>
                <c:pt idx="79">
                  <c:v>8.8534333098015345</c:v>
                </c:pt>
                <c:pt idx="80">
                  <c:v>8.8573310325188697</c:v>
                </c:pt>
                <c:pt idx="81">
                  <c:v>8.861496404831664</c:v>
                </c:pt>
                <c:pt idx="82">
                  <c:v>8.8622515002816886</c:v>
                </c:pt>
                <c:pt idx="83">
                  <c:v>8.8689924972776293</c:v>
                </c:pt>
                <c:pt idx="84">
                  <c:v>8.8698090023251073</c:v>
                </c:pt>
                <c:pt idx="85">
                  <c:v>8.87001480795373</c:v>
                </c:pt>
                <c:pt idx="86">
                  <c:v>8.8830995568580828</c:v>
                </c:pt>
                <c:pt idx="87">
                  <c:v>8.8838189026260359</c:v>
                </c:pt>
                <c:pt idx="88">
                  <c:v>8.8874700619007356</c:v>
                </c:pt>
                <c:pt idx="89">
                  <c:v>8.8878964184277365</c:v>
                </c:pt>
                <c:pt idx="90">
                  <c:v>8.9031483665714592</c:v>
                </c:pt>
                <c:pt idx="91">
                  <c:v>8.9101100379958691</c:v>
                </c:pt>
                <c:pt idx="92">
                  <c:v>8.9105331024496301</c:v>
                </c:pt>
                <c:pt idx="93">
                  <c:v>8.9156135147726374</c:v>
                </c:pt>
                <c:pt idx="94">
                  <c:v>8.9179704530206916</c:v>
                </c:pt>
                <c:pt idx="95">
                  <c:v>8.9376221896078452</c:v>
                </c:pt>
                <c:pt idx="96">
                  <c:v>8.9426274655908813</c:v>
                </c:pt>
                <c:pt idx="97">
                  <c:v>8.9439170773122729</c:v>
                </c:pt>
                <c:pt idx="98">
                  <c:v>8.9687702631175537</c:v>
                </c:pt>
                <c:pt idx="99">
                  <c:v>8.9730158780669047</c:v>
                </c:pt>
                <c:pt idx="100">
                  <c:v>9.0132802413618744</c:v>
                </c:pt>
                <c:pt idx="101">
                  <c:v>9.02118845903472</c:v>
                </c:pt>
                <c:pt idx="102">
                  <c:v>9.0224367627347153</c:v>
                </c:pt>
                <c:pt idx="103">
                  <c:v>9.0328775779162651</c:v>
                </c:pt>
                <c:pt idx="104">
                  <c:v>9.0338621467615869</c:v>
                </c:pt>
                <c:pt idx="105">
                  <c:v>9.0350472084517417</c:v>
                </c:pt>
                <c:pt idx="106">
                  <c:v>9.0413220325272459</c:v>
                </c:pt>
                <c:pt idx="107">
                  <c:v>9.0414111603373666</c:v>
                </c:pt>
                <c:pt idx="108">
                  <c:v>9.0462163073641051</c:v>
                </c:pt>
                <c:pt idx="109">
                  <c:v>9.0524848802202502</c:v>
                </c:pt>
                <c:pt idx="110">
                  <c:v>9.0555832172820008</c:v>
                </c:pt>
                <c:pt idx="111">
                  <c:v>9.0556525452134267</c:v>
                </c:pt>
                <c:pt idx="112">
                  <c:v>9.0687295516845197</c:v>
                </c:pt>
                <c:pt idx="113">
                  <c:v>9.075257796491444</c:v>
                </c:pt>
                <c:pt idx="114">
                  <c:v>9.0890611872403166</c:v>
                </c:pt>
                <c:pt idx="115">
                  <c:v>9.0929410804070265</c:v>
                </c:pt>
                <c:pt idx="116">
                  <c:v>9.1080508595345115</c:v>
                </c:pt>
                <c:pt idx="117">
                  <c:v>9.1207169617728834</c:v>
                </c:pt>
                <c:pt idx="118">
                  <c:v>9.1325544738741566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B6E8-46DE-836E-F23CE5B3EAD7}"/>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9.1883261099534916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B6E8-46DE-836E-F23CE5B3EAD7}"/>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9.2522059294998176</c:v>
                </c:pt>
                <c:pt idx="121">
                  <c:v>9.2917994652247433</c:v>
                </c:pt>
                <c:pt idx="122">
                  <c:v>9.3038367444530312</c:v>
                </c:pt>
                <c:pt idx="123">
                  <c:v>9.3494595401526794</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B6E8-46DE-836E-F23CE5B3EAD7}"/>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9.3909360073142896</c:v>
                </c:pt>
                <c:pt idx="125">
                  <c:v>9.4862363003164063</c:v>
                </c:pt>
                <c:pt idx="126">
                  <c:v>9.5272152716410208</c:v>
                </c:pt>
                <c:pt idx="127">
                  <c:v>9.5314478500944375</c:v>
                </c:pt>
                <c:pt idx="128">
                  <c:v>9.5799966213728833</c:v>
                </c:pt>
                <c:pt idx="129">
                  <c:v>9.5928018040454575</c:v>
                </c:pt>
                <c:pt idx="130">
                  <c:v>9.6482884550043426</c:v>
                </c:pt>
              </c:numCache>
            </c:numRef>
          </c:val>
          <c:extLst>
            <c:ext xmlns:c16="http://schemas.microsoft.com/office/drawing/2014/chart" uri="{C3380CC4-5D6E-409C-BE32-E72D297353CC}">
              <c16:uniqueId val="{00000006-B6E8-46DE-836E-F23CE5B3EAD7}"/>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Your Trust</c:v>
                </c:pt>
                <c:pt idx="123">
                  <c:v>NHS trust name #124</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9.3038367444530312</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B6E8-46DE-836E-F23CE5B3EAD7}"/>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4.5012209478597902E-2"/>
          <c:y val="6.6049322201335494E-3"/>
          <c:w val="0.94414743969692083"/>
          <c:h val="0.19353647573818566"/>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3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8.066178445448319</c:v>
                </c:pt>
              </c:numCache>
            </c:numRef>
          </c:val>
          <c:extLst>
            <c:ext xmlns:c16="http://schemas.microsoft.com/office/drawing/2014/chart" uri="{C3380CC4-5D6E-409C-BE32-E72D297353CC}">
              <c16:uniqueId val="{00000000-6638-48B7-87E4-049B5F61EE2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6638-48B7-87E4-049B5F61EE2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0.21425421297423597</c:v>
                </c:pt>
              </c:numCache>
            </c:numRef>
          </c:val>
          <c:extLst>
            <c:ext xmlns:c16="http://schemas.microsoft.com/office/drawing/2014/chart" uri="{C3380CC4-5D6E-409C-BE32-E72D297353CC}">
              <c16:uniqueId val="{00000002-6638-48B7-87E4-049B5F61EE2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7.1884604080935333E-2</c:v>
                </c:pt>
              </c:numCache>
            </c:numRef>
          </c:val>
          <c:extLst>
            <c:ext xmlns:c16="http://schemas.microsoft.com/office/drawing/2014/chart" uri="{C3380CC4-5D6E-409C-BE32-E72D297353CC}">
              <c16:uniqueId val="{00000003-6638-48B7-87E4-049B5F61EE2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0.75046502849797037</c:v>
                </c:pt>
              </c:numCache>
            </c:numRef>
          </c:val>
          <c:extLst>
            <c:ext xmlns:c16="http://schemas.microsoft.com/office/drawing/2014/chart" uri="{C3380CC4-5D6E-409C-BE32-E72D297353CC}">
              <c16:uniqueId val="{00000004-6638-48B7-87E4-049B5F61EE2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7.1884604080935333E-2</c:v>
                </c:pt>
              </c:numCache>
            </c:numRef>
          </c:val>
          <c:extLst>
            <c:ext xmlns:c16="http://schemas.microsoft.com/office/drawing/2014/chart" uri="{C3380CC4-5D6E-409C-BE32-E72D297353CC}">
              <c16:uniqueId val="{00000005-6638-48B7-87E4-049B5F61EE2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0.25784265368805137</c:v>
                </c:pt>
              </c:numCache>
            </c:numRef>
          </c:val>
          <c:extLst>
            <c:ext xmlns:c16="http://schemas.microsoft.com/office/drawing/2014/chart" uri="{C3380CC4-5D6E-409C-BE32-E72D297353CC}">
              <c16:uniqueId val="{00000006-6638-48B7-87E4-049B5F61EE2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0.17414479723198006</c:v>
                </c:pt>
              </c:numCache>
            </c:numRef>
          </c:val>
          <c:extLst>
            <c:ext xmlns:c16="http://schemas.microsoft.com/office/drawing/2014/chart" uri="{C3380CC4-5D6E-409C-BE32-E72D297353CC}">
              <c16:uniqueId val="{00000007-6638-48B7-87E4-049B5F61EE25}"/>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9.1091726037464387</c:v>
                </c:pt>
              </c:numCache>
            </c:numRef>
          </c:xVal>
          <c:yVal>
            <c:numLit>
              <c:formatCode>General</c:formatCode>
              <c:ptCount val="1"/>
              <c:pt idx="0">
                <c:v>1</c:v>
              </c:pt>
            </c:numLit>
          </c:yVal>
          <c:smooth val="0"/>
          <c:extLst>
            <c:ext xmlns:c16="http://schemas.microsoft.com/office/drawing/2014/chart" uri="{C3380CC4-5D6E-409C-BE32-E72D297353CC}">
              <c16:uniqueId val="{00000008-6638-48B7-87E4-049B5F61EE25}"/>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6638-48B7-87E4-049B5F61EE25}"/>
              </c:ext>
            </c:extLst>
          </c:dPt>
          <c:xVal>
            <c:numRef>
              <c:f>Sheet1!$B$12</c:f>
              <c:numCache>
                <c:formatCode>0.0</c:formatCode>
                <c:ptCount val="1"/>
                <c:pt idx="0">
                  <c:v>8.7275497767524755</c:v>
                </c:pt>
              </c:numCache>
            </c:numRef>
          </c:xVal>
          <c:yVal>
            <c:numLit>
              <c:formatCode>General</c:formatCode>
              <c:ptCount val="1"/>
              <c:pt idx="0">
                <c:v>1</c:v>
              </c:pt>
            </c:numLit>
          </c:yVal>
          <c:smooth val="0"/>
          <c:extLst>
            <c:ext xmlns:c16="http://schemas.microsoft.com/office/drawing/2014/chart" uri="{C3380CC4-5D6E-409C-BE32-E72D297353CC}">
              <c16:uniqueId val="{0000000A-6638-48B7-87E4-049B5F61EE25}"/>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6638-48B7-87E4-049B5F61EE2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Q19. When doctors spoke about your care in front of you, were you included in the conversation?</c:v>
                  </c:pt>
                </c15:dlblRangeCache>
              </c15:datalabelsRange>
            </c:ext>
            <c:ext xmlns:c16="http://schemas.microsoft.com/office/drawing/2014/chart" uri="{C3380CC4-5D6E-409C-BE32-E72D297353CC}">
              <c16:uniqueId val="{0000000C-6638-48B7-87E4-049B5F61EE25}"/>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3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8.4391465471528946</c:v>
                </c:pt>
              </c:numCache>
            </c:numRef>
          </c:val>
          <c:extLst>
            <c:ext xmlns:c16="http://schemas.microsoft.com/office/drawing/2014/chart" uri="{C3380CC4-5D6E-409C-BE32-E72D297353CC}">
              <c16:uniqueId val="{00000000-0C5D-4947-958D-8A401F95CA7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3.9095460619451572E-2</c:v>
                </c:pt>
              </c:numCache>
            </c:numRef>
          </c:val>
          <c:extLst>
            <c:ext xmlns:c16="http://schemas.microsoft.com/office/drawing/2014/chart" uri="{C3380CC4-5D6E-409C-BE32-E72D297353CC}">
              <c16:uniqueId val="{00000001-0C5D-4947-958D-8A401F95CA7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0.20521534684884024</c:v>
                </c:pt>
              </c:numCache>
            </c:numRef>
          </c:val>
          <c:extLst>
            <c:ext xmlns:c16="http://schemas.microsoft.com/office/drawing/2014/chart" uri="{C3380CC4-5D6E-409C-BE32-E72D297353CC}">
              <c16:uniqueId val="{00000002-0C5D-4947-958D-8A401F95CA7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5.7212504403588937E-2</c:v>
                </c:pt>
              </c:numCache>
            </c:numRef>
          </c:val>
          <c:extLst>
            <c:ext xmlns:c16="http://schemas.microsoft.com/office/drawing/2014/chart" uri="{C3380CC4-5D6E-409C-BE32-E72D297353CC}">
              <c16:uniqueId val="{00000003-0C5D-4947-958D-8A401F95CA7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0.59729039752847868</c:v>
                </c:pt>
              </c:numCache>
            </c:numRef>
          </c:val>
          <c:extLst>
            <c:ext xmlns:c16="http://schemas.microsoft.com/office/drawing/2014/chart" uri="{C3380CC4-5D6E-409C-BE32-E72D297353CC}">
              <c16:uniqueId val="{00000004-0C5D-4947-958D-8A401F95CA7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5.7212504403588937E-2</c:v>
                </c:pt>
              </c:numCache>
            </c:numRef>
          </c:val>
          <c:extLst>
            <c:ext xmlns:c16="http://schemas.microsoft.com/office/drawing/2014/chart" uri="{C3380CC4-5D6E-409C-BE32-E72D297353CC}">
              <c16:uniqueId val="{00000005-0C5D-4947-958D-8A401F95CA7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0.20521534684884024</c:v>
                </c:pt>
              </c:numCache>
            </c:numRef>
          </c:val>
          <c:extLst>
            <c:ext xmlns:c16="http://schemas.microsoft.com/office/drawing/2014/chart" uri="{C3380CC4-5D6E-409C-BE32-E72D297353CC}">
              <c16:uniqueId val="{00000006-0C5D-4947-958D-8A401F95CA7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0.19101617755669764</c:v>
                </c:pt>
              </c:numCache>
            </c:numRef>
          </c:val>
          <c:extLst>
            <c:ext xmlns:c16="http://schemas.microsoft.com/office/drawing/2014/chart" uri="{C3380CC4-5D6E-409C-BE32-E72D297353CC}">
              <c16:uniqueId val="{00000007-0C5D-4947-958D-8A401F95CA7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9.600177155235631</c:v>
                </c:pt>
              </c:numCache>
            </c:numRef>
          </c:xVal>
          <c:yVal>
            <c:numLit>
              <c:formatCode>General</c:formatCode>
              <c:ptCount val="1"/>
              <c:pt idx="0">
                <c:v>1</c:v>
              </c:pt>
            </c:numLit>
          </c:yVal>
          <c:smooth val="0"/>
          <c:extLst>
            <c:ext xmlns:c16="http://schemas.microsoft.com/office/drawing/2014/chart" uri="{C3380CC4-5D6E-409C-BE32-E72D297353CC}">
              <c16:uniqueId val="{00000008-0C5D-4947-958D-8A401F95CA7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C5D-4947-958D-8A401F95CA7C}"/>
              </c:ext>
            </c:extLst>
          </c:dPt>
          <c:xVal>
            <c:numRef>
              <c:f>Sheet1!$B$12</c:f>
              <c:numCache>
                <c:formatCode>0.0</c:formatCode>
                <c:ptCount val="1"/>
                <c:pt idx="0">
                  <c:v>9.0393150577890147</c:v>
                </c:pt>
              </c:numCache>
            </c:numRef>
          </c:xVal>
          <c:yVal>
            <c:numLit>
              <c:formatCode>General</c:formatCode>
              <c:ptCount val="1"/>
              <c:pt idx="0">
                <c:v>1</c:v>
              </c:pt>
            </c:numLit>
          </c:yVal>
          <c:smooth val="0"/>
          <c:extLst>
            <c:ext xmlns:c16="http://schemas.microsoft.com/office/drawing/2014/chart" uri="{C3380CC4-5D6E-409C-BE32-E72D297353CC}">
              <c16:uniqueId val="{0000000A-0C5D-4947-958D-8A401F95CA7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C5D-4947-958D-8A401F95CA7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Q18. Did you have confidence and trust in the doctors treating you?</c:v>
                  </c:pt>
                </c15:dlblRangeCache>
              </c15:datalabelsRange>
            </c:ext>
            <c:ext xmlns:c16="http://schemas.microsoft.com/office/drawing/2014/chart" uri="{C3380CC4-5D6E-409C-BE32-E72D297353CC}">
              <c16:uniqueId val="{0000000C-0C5D-4947-958D-8A401F95CA7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44152151660371902"/>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55EA-4B23-B08C-EAD0D59FD691}"/>
              </c:ext>
            </c:extLst>
          </c:dPt>
          <c:dPt>
            <c:idx val="1"/>
            <c:invertIfNegative val="0"/>
            <c:bubble3D val="0"/>
            <c:extLst>
              <c:ext xmlns:c16="http://schemas.microsoft.com/office/drawing/2014/chart" uri="{C3380CC4-5D6E-409C-BE32-E72D297353CC}">
                <c16:uniqueId val="{00000001-55EA-4B23-B08C-EAD0D59FD691}"/>
              </c:ext>
            </c:extLst>
          </c:dPt>
          <c:dPt>
            <c:idx val="3"/>
            <c:invertIfNegative val="0"/>
            <c:bubble3D val="0"/>
            <c:extLst>
              <c:ext xmlns:c16="http://schemas.microsoft.com/office/drawing/2014/chart" uri="{C3380CC4-5D6E-409C-BE32-E72D297353CC}">
                <c16:uniqueId val="{00000002-55EA-4B23-B08C-EAD0D59FD691}"/>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Sheet1!$A$2:$A$7</c:f>
              <c:strCache>
                <c:ptCount val="6"/>
                <c:pt idx="0">
                  <c:v>White</c:v>
                </c:pt>
                <c:pt idx="1">
                  <c:v>Mixed</c:v>
                </c:pt>
                <c:pt idx="2">
                  <c:v>Asian or Asian British</c:v>
                </c:pt>
                <c:pt idx="3">
                  <c:v>Black or Black British</c:v>
                </c:pt>
                <c:pt idx="4">
                  <c:v>Arab or other ethnic group</c:v>
                </c:pt>
                <c:pt idx="5">
                  <c:v>Not known</c:v>
                </c:pt>
              </c:strCache>
            </c:strRef>
          </c:cat>
          <c:val>
            <c:numRef>
              <c:f>Sheet1!$B$2:$B$7</c:f>
              <c:numCache>
                <c:formatCode>0%</c:formatCode>
                <c:ptCount val="6"/>
                <c:pt idx="0">
                  <c:v>0.89646464646464652</c:v>
                </c:pt>
                <c:pt idx="1">
                  <c:v>1.262626262626263E-2</c:v>
                </c:pt>
                <c:pt idx="2">
                  <c:v>2.3989898989898992E-2</c:v>
                </c:pt>
                <c:pt idx="3">
                  <c:v>3.787878787878788E-3</c:v>
                </c:pt>
                <c:pt idx="4">
                  <c:v>1.262626262626263E-3</c:v>
                </c:pt>
                <c:pt idx="5">
                  <c:v>6.1868686868686872E-2</c:v>
                </c:pt>
              </c:numCache>
            </c:numRef>
          </c:val>
          <c:extLst>
            <c:ext xmlns:c16="http://schemas.microsoft.com/office/drawing/2014/chart" uri="{C3380CC4-5D6E-409C-BE32-E72D297353CC}">
              <c16:uniqueId val="{00000003-55EA-4B23-B08C-EAD0D59FD691}"/>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4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7.9731746616230703</c:v>
                </c:pt>
              </c:numCache>
            </c:numRef>
          </c:val>
          <c:extLst>
            <c:ext xmlns:c16="http://schemas.microsoft.com/office/drawing/2014/chart" uri="{C3380CC4-5D6E-409C-BE32-E72D297353CC}">
              <c16:uniqueId val="{00000000-CC06-47A0-A053-4EF94F6FC7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3.6078311569450072E-2</c:v>
                </c:pt>
              </c:numCache>
            </c:numRef>
          </c:val>
          <c:extLst>
            <c:ext xmlns:c16="http://schemas.microsoft.com/office/drawing/2014/chart" uri="{C3380CC4-5D6E-409C-BE32-E72D297353CC}">
              <c16:uniqueId val="{00000001-CC06-47A0-A053-4EF94F6FC7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0.2441638600143925</c:v>
                </c:pt>
              </c:numCache>
            </c:numRef>
          </c:val>
          <c:extLst>
            <c:ext xmlns:c16="http://schemas.microsoft.com/office/drawing/2014/chart" uri="{C3380CC4-5D6E-409C-BE32-E72D297353CC}">
              <c16:uniqueId val="{00000002-CC06-47A0-A053-4EF94F6FC7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6.8071058674576079E-2</c:v>
                </c:pt>
              </c:numCache>
            </c:numRef>
          </c:val>
          <c:extLst>
            <c:ext xmlns:c16="http://schemas.microsoft.com/office/drawing/2014/chart" uri="{C3380CC4-5D6E-409C-BE32-E72D297353CC}">
              <c16:uniqueId val="{00000003-CC06-47A0-A053-4EF94F6FC7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0.71065215759670863</c:v>
                </c:pt>
              </c:numCache>
            </c:numRef>
          </c:val>
          <c:extLst>
            <c:ext xmlns:c16="http://schemas.microsoft.com/office/drawing/2014/chart" uri="{C3380CC4-5D6E-409C-BE32-E72D297353CC}">
              <c16:uniqueId val="{00000004-CC06-47A0-A053-4EF94F6FC7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6.8071058674576079E-2</c:v>
                </c:pt>
              </c:numCache>
            </c:numRef>
          </c:val>
          <c:extLst>
            <c:ext xmlns:c16="http://schemas.microsoft.com/office/drawing/2014/chart" uri="{C3380CC4-5D6E-409C-BE32-E72D297353CC}">
              <c16:uniqueId val="{00000005-CC06-47A0-A053-4EF94F6FC7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0.2441638600143925</c:v>
                </c:pt>
              </c:numCache>
            </c:numRef>
          </c:val>
          <c:extLst>
            <c:ext xmlns:c16="http://schemas.microsoft.com/office/drawing/2014/chart" uri="{C3380CC4-5D6E-409C-BE32-E72D297353CC}">
              <c16:uniqueId val="{00000006-CC06-47A0-A053-4EF94F6FC7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0.43108254445705896</c:v>
                </c:pt>
              </c:numCache>
            </c:numRef>
          </c:val>
          <c:extLst>
            <c:ext xmlns:c16="http://schemas.microsoft.com/office/drawing/2014/chart" uri="{C3380CC4-5D6E-409C-BE32-E72D297353CC}">
              <c16:uniqueId val="{00000007-CC06-47A0-A053-4EF94F6FC7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9.2021604743770276</c:v>
                </c:pt>
              </c:numCache>
            </c:numRef>
          </c:xVal>
          <c:yVal>
            <c:numLit>
              <c:formatCode>General</c:formatCode>
              <c:ptCount val="1"/>
              <c:pt idx="0">
                <c:v>1</c:v>
              </c:pt>
            </c:numLit>
          </c:yVal>
          <c:smooth val="0"/>
          <c:extLst>
            <c:ext xmlns:c16="http://schemas.microsoft.com/office/drawing/2014/chart" uri="{C3380CC4-5D6E-409C-BE32-E72D297353CC}">
              <c16:uniqueId val="{00000008-CC06-47A0-A053-4EF94F6FC7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C06-47A0-A053-4EF94F6FC7E4}"/>
              </c:ext>
            </c:extLst>
          </c:dPt>
          <c:xVal>
            <c:numRef>
              <c:f>Sheet1!$B$12</c:f>
              <c:numCache>
                <c:formatCode>0.0</c:formatCode>
                <c:ptCount val="1"/>
                <c:pt idx="0">
                  <c:v>8.6768139706798433</c:v>
                </c:pt>
              </c:numCache>
            </c:numRef>
          </c:xVal>
          <c:yVal>
            <c:numLit>
              <c:formatCode>General</c:formatCode>
              <c:ptCount val="1"/>
              <c:pt idx="0">
                <c:v>1</c:v>
              </c:pt>
            </c:numLit>
          </c:yVal>
          <c:smooth val="0"/>
          <c:extLst>
            <c:ext xmlns:c16="http://schemas.microsoft.com/office/drawing/2014/chart" uri="{C3380CC4-5D6E-409C-BE32-E72D297353CC}">
              <c16:uniqueId val="{0000000A-CC06-47A0-A053-4EF94F6FC7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C06-47A0-A053-4EF94F6FC7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Q17. When you asked doctors questions, did you get answers you could understand?</c:v>
                  </c:pt>
                </c15:dlblRangeCache>
              </c15:datalabelsRange>
            </c:ext>
            <c:ext xmlns:c16="http://schemas.microsoft.com/office/drawing/2014/chart" uri="{C3380CC4-5D6E-409C-BE32-E72D297353CC}">
              <c16:uniqueId val="{0000000C-CC06-47A0-A053-4EF94F6FC7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Sheet1!$B$2:$B$6</c:f>
              <c:numCache>
                <c:formatCode>0.0</c:formatCode>
                <c:ptCount val="5"/>
                <c:pt idx="0">
                  <c:v>7.6437308781447992</c:v>
                </c:pt>
                <c:pt idx="1">
                  <c:v>8.1099749397455536</c:v>
                </c:pt>
                <c:pt idx="2">
                  <c:v>8.1271761056660612</c:v>
                </c:pt>
                <c:pt idx="3">
                  <c:v>8.1636303859653907</c:v>
                </c:pt>
                <c:pt idx="4">
                  <c:v>8.2195631645833025</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8E6C-4996-8BD0-AE0E6126191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East Suffolk and North Essex NHS Foundation Trust</c:v>
                </c:pt>
                <c:pt idx="4">
                  <c:v>Cambridge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8E6C-4996-8BD0-AE0E6126191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Sheet1!$B$2:$B$6</c:f>
              <c:numCache>
                <c:formatCode>0.0</c:formatCode>
                <c:ptCount val="5"/>
                <c:pt idx="0">
                  <c:v>9.1993805435512606</c:v>
                </c:pt>
                <c:pt idx="1">
                  <c:v>8.5439593753994671</c:v>
                </c:pt>
                <c:pt idx="2">
                  <c:v>8.471474551230127</c:v>
                </c:pt>
                <c:pt idx="3">
                  <c:v>8.4045098671125107</c:v>
                </c:pt>
                <c:pt idx="4">
                  <c:v>8.3878738286101981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71D0-4CA5-B6E0-BECA335DD62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71D0-4CA5-B6E0-BECA335DD62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Sheet1!$D$2:$D$132</c:f>
              <c:numCache>
                <c:formatCode>General</c:formatCode>
                <c:ptCount val="131"/>
                <c:pt idx="0">
                  <c:v>7.6437308781447992</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37F8-4CAB-9D5C-FF8DF2A7185D}"/>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Sheet1!$E$2:$E$132</c:f>
              <c:numCache>
                <c:formatCode>General</c:formatCode>
                <c:ptCount val="131"/>
                <c:pt idx="0">
                  <c:v>#N/A</c:v>
                </c:pt>
                <c:pt idx="1">
                  <c:v>7.8606809859030884</c:v>
                </c:pt>
                <c:pt idx="2">
                  <c:v>7.8763033202502459</c:v>
                </c:pt>
                <c:pt idx="3">
                  <c:v>7.8899164267221407</c:v>
                </c:pt>
                <c:pt idx="4">
                  <c:v>7.9165546728157334</c:v>
                </c:pt>
                <c:pt idx="5">
                  <c:v>7.9233474438208242</c:v>
                </c:pt>
                <c:pt idx="6">
                  <c:v>7.9558181405264436</c:v>
                </c:pt>
                <c:pt idx="7">
                  <c:v>7.9774315625228676</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37F8-4CAB-9D5C-FF8DF2A7185D}"/>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8.0730388223910001</c:v>
                </c:pt>
                <c:pt idx="9">
                  <c:v>8.0787497505856116</c:v>
                </c:pt>
                <c:pt idx="10">
                  <c:v>8.1024429391937023</c:v>
                </c:pt>
                <c:pt idx="11">
                  <c:v>8.1067307117723608</c:v>
                </c:pt>
                <c:pt idx="12">
                  <c:v>8.1099749397455536</c:v>
                </c:pt>
                <c:pt idx="13">
                  <c:v>8.1271761056660612</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37F8-4CAB-9D5C-FF8DF2A7185D}"/>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8.1224440271616523</c:v>
                </c:pt>
                <c:pt idx="15">
                  <c:v>8.1636303859653907</c:v>
                </c:pt>
                <c:pt idx="16">
                  <c:v>8.1680280106306942</c:v>
                </c:pt>
                <c:pt idx="17">
                  <c:v>8.1728660674871865</c:v>
                </c:pt>
                <c:pt idx="18">
                  <c:v>8.1735963166137253</c:v>
                </c:pt>
                <c:pt idx="19">
                  <c:v>8.1810344038058727</c:v>
                </c:pt>
                <c:pt idx="20">
                  <c:v>8.2022611436285491</c:v>
                </c:pt>
                <c:pt idx="21">
                  <c:v>8.2079643493151391</c:v>
                </c:pt>
                <c:pt idx="22">
                  <c:v>8.2194686218088595</c:v>
                </c:pt>
                <c:pt idx="23">
                  <c:v>8.2195631645833025</c:v>
                </c:pt>
                <c:pt idx="24">
                  <c:v>8.2389992170530935</c:v>
                </c:pt>
                <c:pt idx="25">
                  <c:v>8.2528280092353778</c:v>
                </c:pt>
                <c:pt idx="26">
                  <c:v>8.2528482234107781</c:v>
                </c:pt>
                <c:pt idx="27">
                  <c:v>8.2529233097393977</c:v>
                </c:pt>
                <c:pt idx="28">
                  <c:v>8.2571885269045531</c:v>
                </c:pt>
                <c:pt idx="29">
                  <c:v>8.2668955112042575</c:v>
                </c:pt>
                <c:pt idx="30">
                  <c:v>8.2681039849316065</c:v>
                </c:pt>
                <c:pt idx="31">
                  <c:v>8.2802279658939746</c:v>
                </c:pt>
                <c:pt idx="32">
                  <c:v>8.2819073490817914</c:v>
                </c:pt>
                <c:pt idx="33">
                  <c:v>8.2830316649831541</c:v>
                </c:pt>
                <c:pt idx="34">
                  <c:v>8.2891475618806716</c:v>
                </c:pt>
                <c:pt idx="35">
                  <c:v>8.2903225169023322</c:v>
                </c:pt>
                <c:pt idx="36">
                  <c:v>8.2925962374068263</c:v>
                </c:pt>
                <c:pt idx="37">
                  <c:v>8.2967859922302729</c:v>
                </c:pt>
                <c:pt idx="38">
                  <c:v>8.3024936532785887</c:v>
                </c:pt>
                <c:pt idx="39">
                  <c:v>8.3114512182584743</c:v>
                </c:pt>
                <c:pt idx="40">
                  <c:v>8.3121776149675277</c:v>
                </c:pt>
                <c:pt idx="41">
                  <c:v>8.3132385135410054</c:v>
                </c:pt>
                <c:pt idx="42">
                  <c:v>8.314254398005005</c:v>
                </c:pt>
                <c:pt idx="43">
                  <c:v>8.3207996772625155</c:v>
                </c:pt>
                <c:pt idx="44">
                  <c:v>8.3214267137584272</c:v>
                </c:pt>
                <c:pt idx="45">
                  <c:v>8.3266275980666347</c:v>
                </c:pt>
                <c:pt idx="46">
                  <c:v>8.3297684998869013</c:v>
                </c:pt>
                <c:pt idx="47">
                  <c:v>8.3335499640966972</c:v>
                </c:pt>
                <c:pt idx="48">
                  <c:v>8.3383153975502022</c:v>
                </c:pt>
                <c:pt idx="49">
                  <c:v>8.3383941528555603</c:v>
                </c:pt>
                <c:pt idx="50">
                  <c:v>8.35026086294463</c:v>
                </c:pt>
                <c:pt idx="51">
                  <c:v>8.3518733770001852</c:v>
                </c:pt>
                <c:pt idx="52">
                  <c:v>8.355595492157498</c:v>
                </c:pt>
                <c:pt idx="53">
                  <c:v>8.3824862245974749</c:v>
                </c:pt>
                <c:pt idx="54">
                  <c:v>8.3834434574876937</c:v>
                </c:pt>
                <c:pt idx="55">
                  <c:v>8.3874983557596376</c:v>
                </c:pt>
                <c:pt idx="56">
                  <c:v>8.3878738286101981</c:v>
                </c:pt>
                <c:pt idx="57">
                  <c:v>8.390339780766892</c:v>
                </c:pt>
                <c:pt idx="58">
                  <c:v>8.3927002512790008</c:v>
                </c:pt>
                <c:pt idx="59">
                  <c:v>8.4045098671125107</c:v>
                </c:pt>
                <c:pt idx="60">
                  <c:v>8.4048078498275043</c:v>
                </c:pt>
                <c:pt idx="61">
                  <c:v>8.4085016575355418</c:v>
                </c:pt>
                <c:pt idx="62">
                  <c:v>8.4153651059294354</c:v>
                </c:pt>
                <c:pt idx="63">
                  <c:v>8.420707774409907</c:v>
                </c:pt>
                <c:pt idx="64">
                  <c:v>8.4214840989959736</c:v>
                </c:pt>
                <c:pt idx="65">
                  <c:v>8.4244578469867957</c:v>
                </c:pt>
                <c:pt idx="66">
                  <c:v>8.4335200219010815</c:v>
                </c:pt>
                <c:pt idx="67">
                  <c:v>8.4506166552526594</c:v>
                </c:pt>
                <c:pt idx="68">
                  <c:v>8.4606129367966751</c:v>
                </c:pt>
                <c:pt idx="69">
                  <c:v>8.471474551230127</c:v>
                </c:pt>
                <c:pt idx="70">
                  <c:v>8.4722769616255675</c:v>
                </c:pt>
                <c:pt idx="71">
                  <c:v>8.4763565593032535</c:v>
                </c:pt>
                <c:pt idx="72">
                  <c:v>8.4880040697412813</c:v>
                </c:pt>
                <c:pt idx="73">
                  <c:v>8.4880845663629483</c:v>
                </c:pt>
                <c:pt idx="74">
                  <c:v>8.4950870268892711</c:v>
                </c:pt>
                <c:pt idx="75">
                  <c:v>8.5119746251353288</c:v>
                </c:pt>
                <c:pt idx="76">
                  <c:v>8.517699163822126</c:v>
                </c:pt>
                <c:pt idx="77">
                  <c:v>8.518274576481712</c:v>
                </c:pt>
                <c:pt idx="78">
                  <c:v>8.5280668682594385</c:v>
                </c:pt>
                <c:pt idx="79">
                  <c:v>8.5311820389719095</c:v>
                </c:pt>
                <c:pt idx="80">
                  <c:v>8.5321077836262305</c:v>
                </c:pt>
                <c:pt idx="81">
                  <c:v>8.5339239918963798</c:v>
                </c:pt>
                <c:pt idx="82">
                  <c:v>8.5439593753994671</c:v>
                </c:pt>
                <c:pt idx="83">
                  <c:v>8.5522555961441533</c:v>
                </c:pt>
                <c:pt idx="84">
                  <c:v>8.5543498522981416</c:v>
                </c:pt>
                <c:pt idx="85">
                  <c:v>8.5555398708407644</c:v>
                </c:pt>
                <c:pt idx="86">
                  <c:v>8.5611784477792661</c:v>
                </c:pt>
                <c:pt idx="87">
                  <c:v>8.5613565841511168</c:v>
                </c:pt>
                <c:pt idx="88">
                  <c:v>8.5636945392776447</c:v>
                </c:pt>
                <c:pt idx="89">
                  <c:v>8.5660856916246217</c:v>
                </c:pt>
                <c:pt idx="90">
                  <c:v>8.5705395453310391</c:v>
                </c:pt>
                <c:pt idx="91">
                  <c:v>8.5743709915641126</c:v>
                </c:pt>
                <c:pt idx="92">
                  <c:v>8.5768284733450866</c:v>
                </c:pt>
                <c:pt idx="93">
                  <c:v>8.5805526818748561</c:v>
                </c:pt>
                <c:pt idx="94">
                  <c:v>8.5827263394055446</c:v>
                </c:pt>
                <c:pt idx="95">
                  <c:v>8.5851975427040603</c:v>
                </c:pt>
                <c:pt idx="96">
                  <c:v>8.5892609524048034</c:v>
                </c:pt>
                <c:pt idx="97">
                  <c:v>8.603127980489413</c:v>
                </c:pt>
                <c:pt idx="98">
                  <c:v>8.6055152891894</c:v>
                </c:pt>
                <c:pt idx="99">
                  <c:v>8.6070121652621001</c:v>
                </c:pt>
                <c:pt idx="100">
                  <c:v>8.6143367292413018</c:v>
                </c:pt>
                <c:pt idx="101">
                  <c:v>8.6220868323161355</c:v>
                </c:pt>
                <c:pt idx="102">
                  <c:v>8.6253923812484139</c:v>
                </c:pt>
                <c:pt idx="103">
                  <c:v>8.6483728779633502</c:v>
                </c:pt>
                <c:pt idx="104">
                  <c:v>8.6518685811232992</c:v>
                </c:pt>
                <c:pt idx="105">
                  <c:v>8.6580831756956336</c:v>
                </c:pt>
                <c:pt idx="106">
                  <c:v>8.6584166363390587</c:v>
                </c:pt>
                <c:pt idx="107">
                  <c:v>8.6585140120636286</c:v>
                </c:pt>
                <c:pt idx="108">
                  <c:v>8.6676456104802959</c:v>
                </c:pt>
                <c:pt idx="109">
                  <c:v>8.6806630149891255</c:v>
                </c:pt>
                <c:pt idx="110">
                  <c:v>8.682409887760361</c:v>
                </c:pt>
                <c:pt idx="111">
                  <c:v>8.701837958056629</c:v>
                </c:pt>
                <c:pt idx="112">
                  <c:v>8.7061668609362819</c:v>
                </c:pt>
                <c:pt idx="113">
                  <c:v>8.7141735881936953</c:v>
                </c:pt>
                <c:pt idx="114">
                  <c:v>8.7237430029075895</c:v>
                </c:pt>
                <c:pt idx="115">
                  <c:v>8.7242977705973779</c:v>
                </c:pt>
                <c:pt idx="116">
                  <c:v>8.7319309932294864</c:v>
                </c:pt>
                <c:pt idx="117">
                  <c:v>8.7557194372017406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37F8-4CAB-9D5C-FF8DF2A7185D}"/>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8.776630573630376</c:v>
                </c:pt>
                <c:pt idx="119">
                  <c:v>8.784963760589056</c:v>
                </c:pt>
                <c:pt idx="120">
                  <c:v>8.8134751111316891</c:v>
                </c:pt>
                <c:pt idx="121">
                  <c:v>8.8318972844161756</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37F8-4CAB-9D5C-FF8DF2A7185D}"/>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8.9257812237039253</c:v>
                </c:pt>
                <c:pt idx="123">
                  <c:v>8.9922079452643686</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37F8-4CAB-9D5C-FF8DF2A7185D}"/>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9.1220548408892999</c:v>
                </c:pt>
                <c:pt idx="125">
                  <c:v>9.1795543245446964</c:v>
                </c:pt>
                <c:pt idx="126">
                  <c:v>9.1819888396401161</c:v>
                </c:pt>
                <c:pt idx="127">
                  <c:v>9.1993805435512606</c:v>
                </c:pt>
                <c:pt idx="128">
                  <c:v>9.2105423720132116</c:v>
                </c:pt>
                <c:pt idx="129">
                  <c:v>9.4656214742463014</c:v>
                </c:pt>
                <c:pt idx="130">
                  <c:v>9.6265978339080505</c:v>
                </c:pt>
              </c:numCache>
            </c:numRef>
          </c:val>
          <c:extLst>
            <c:ext xmlns:c16="http://schemas.microsoft.com/office/drawing/2014/chart" uri="{C3380CC4-5D6E-409C-BE32-E72D297353CC}">
              <c16:uniqueId val="{00000006-37F8-4CAB-9D5C-FF8DF2A7185D}"/>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NHS trust name #125</c:v>
                </c:pt>
                <c:pt idx="125">
                  <c:v>NHS trust name #126</c:v>
                </c:pt>
                <c:pt idx="126">
                  <c:v>NHS trust name #127</c:v>
                </c:pt>
                <c:pt idx="127">
                  <c:v>Your Trust</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9.1993805435512606</c:v>
                </c:pt>
                <c:pt idx="128">
                  <c:v>#N/A</c:v>
                </c:pt>
                <c:pt idx="129">
                  <c:v>#N/A</c:v>
                </c:pt>
                <c:pt idx="130">
                  <c:v>#N/A</c:v>
                </c:pt>
              </c:numCache>
            </c:numRef>
          </c:val>
          <c:extLst>
            <c:ext xmlns:c16="http://schemas.microsoft.com/office/drawing/2014/chart" uri="{C3380CC4-5D6E-409C-BE32-E72D297353CC}">
              <c16:uniqueId val="{00000007-37F8-4CAB-9D5C-FF8DF2A7185D}"/>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6.288525470539601</c:v>
                </c:pt>
              </c:numCache>
            </c:numRef>
          </c:val>
          <c:extLst>
            <c:ext xmlns:c16="http://schemas.microsoft.com/office/drawing/2014/chart" uri="{C3380CC4-5D6E-409C-BE32-E72D297353CC}">
              <c16:uniqueId val="{00000000-06A2-4998-83B2-CBC158BC841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0.32687760236193242</c:v>
                </c:pt>
              </c:numCache>
            </c:numRef>
          </c:val>
          <c:extLst>
            <c:ext xmlns:c16="http://schemas.microsoft.com/office/drawing/2014/chart" uri="{C3380CC4-5D6E-409C-BE32-E72D297353CC}">
              <c16:uniqueId val="{00000001-06A2-4998-83B2-CBC158BC841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0.34332144803679565</c:v>
                </c:pt>
              </c:numCache>
            </c:numRef>
          </c:val>
          <c:extLst>
            <c:ext xmlns:c16="http://schemas.microsoft.com/office/drawing/2014/chart" uri="{C3380CC4-5D6E-409C-BE32-E72D297353CC}">
              <c16:uniqueId val="{00000002-06A2-4998-83B2-CBC158BC841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9.5715452860941852E-2</c:v>
                </c:pt>
              </c:numCache>
            </c:numRef>
          </c:val>
          <c:extLst>
            <c:ext xmlns:c16="http://schemas.microsoft.com/office/drawing/2014/chart" uri="{C3380CC4-5D6E-409C-BE32-E72D297353CC}">
              <c16:uniqueId val="{00000003-06A2-4998-83B2-CBC158BC841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0.99925569567172978</c:v>
                </c:pt>
              </c:numCache>
            </c:numRef>
          </c:val>
          <c:extLst>
            <c:ext xmlns:c16="http://schemas.microsoft.com/office/drawing/2014/chart" uri="{C3380CC4-5D6E-409C-BE32-E72D297353CC}">
              <c16:uniqueId val="{00000004-06A2-4998-83B2-CBC158BC841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9.5715452860941852E-2</c:v>
                </c:pt>
              </c:numCache>
            </c:numRef>
          </c:val>
          <c:extLst>
            <c:ext xmlns:c16="http://schemas.microsoft.com/office/drawing/2014/chart" uri="{C3380CC4-5D6E-409C-BE32-E72D297353CC}">
              <c16:uniqueId val="{00000005-06A2-4998-83B2-CBC158BC841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0.34332144803679654</c:v>
                </c:pt>
              </c:numCache>
            </c:numRef>
          </c:val>
          <c:extLst>
            <c:ext xmlns:c16="http://schemas.microsoft.com/office/drawing/2014/chart" uri="{C3380CC4-5D6E-409C-BE32-E72D297353CC}">
              <c16:uniqueId val="{00000006-06A2-4998-83B2-CBC158BC841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0.85840029983527977</c:v>
                </c:pt>
              </c:numCache>
            </c:numRef>
          </c:val>
          <c:extLst>
            <c:ext xmlns:c16="http://schemas.microsoft.com/office/drawing/2014/chart" uri="{C3380CC4-5D6E-409C-BE32-E72D297353CC}">
              <c16:uniqueId val="{00000007-06A2-4998-83B2-CBC158BC8418}"/>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9.0311069634580274</c:v>
                </c:pt>
              </c:numCache>
            </c:numRef>
          </c:xVal>
          <c:yVal>
            <c:numLit>
              <c:formatCode>General</c:formatCode>
              <c:ptCount val="1"/>
              <c:pt idx="0">
                <c:v>1</c:v>
              </c:pt>
            </c:numLit>
          </c:yVal>
          <c:smooth val="0"/>
          <c:extLst>
            <c:ext xmlns:c16="http://schemas.microsoft.com/office/drawing/2014/chart" uri="{C3380CC4-5D6E-409C-BE32-E72D297353CC}">
              <c16:uniqueId val="{00000008-06A2-4998-83B2-CBC158BC841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6A2-4998-83B2-CBC158BC8418}"/>
              </c:ext>
            </c:extLst>
          </c:dPt>
          <c:xVal>
            <c:numRef>
              <c:f>Sheet1!$B$12</c:f>
              <c:numCache>
                <c:formatCode>0.0</c:formatCode>
                <c:ptCount val="1"/>
                <c:pt idx="0">
                  <c:v>7.5540678216351358</c:v>
                </c:pt>
              </c:numCache>
            </c:numRef>
          </c:xVal>
          <c:yVal>
            <c:numLit>
              <c:formatCode>General</c:formatCode>
              <c:ptCount val="1"/>
              <c:pt idx="0">
                <c:v>1</c:v>
              </c:pt>
            </c:numLit>
          </c:yVal>
          <c:smooth val="0"/>
          <c:extLst>
            <c:ext xmlns:c16="http://schemas.microsoft.com/office/drawing/2014/chart" uri="{C3380CC4-5D6E-409C-BE32-E72D297353CC}">
              <c16:uniqueId val="{0000000A-06A2-4998-83B2-CBC158BC8418}"/>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6A2-4998-83B2-CBC158BC841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Q23. In your opinion, were there enough nurses on duty to care for you in hospital?</c:v>
                  </c:pt>
                </c15:dlblRangeCache>
              </c15:datalabelsRange>
            </c:ext>
            <c:ext xmlns:c16="http://schemas.microsoft.com/office/drawing/2014/chart" uri="{C3380CC4-5D6E-409C-BE32-E72D297353CC}">
              <c16:uniqueId val="{0000000C-06A2-4998-83B2-CBC158BC8418}"/>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7.8587817961147604</c:v>
                </c:pt>
              </c:numCache>
            </c:numRef>
          </c:val>
          <c:extLst>
            <c:ext xmlns:c16="http://schemas.microsoft.com/office/drawing/2014/chart" uri="{C3380CC4-5D6E-409C-BE32-E72D297353CC}">
              <c16:uniqueId val="{00000000-AD75-4032-B2CC-7BAEDC7395C1}"/>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0.12956555329894304</c:v>
                </c:pt>
              </c:numCache>
            </c:numRef>
          </c:val>
          <c:extLst>
            <c:ext xmlns:c16="http://schemas.microsoft.com/office/drawing/2014/chart" uri="{C3380CC4-5D6E-409C-BE32-E72D297353CC}">
              <c16:uniqueId val="{00000001-AD75-4032-B2CC-7BAEDC7395C1}"/>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0.27050626620058704</c:v>
                </c:pt>
              </c:numCache>
            </c:numRef>
          </c:val>
          <c:extLst>
            <c:ext xmlns:c16="http://schemas.microsoft.com/office/drawing/2014/chart" uri="{C3380CC4-5D6E-409C-BE32-E72D297353CC}">
              <c16:uniqueId val="{00000002-AD75-4032-B2CC-7BAEDC7395C1}"/>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7.5415124569603975E-2</c:v>
                </c:pt>
              </c:numCache>
            </c:numRef>
          </c:val>
          <c:extLst>
            <c:ext xmlns:c16="http://schemas.microsoft.com/office/drawing/2014/chart" uri="{C3380CC4-5D6E-409C-BE32-E72D297353CC}">
              <c16:uniqueId val="{00000003-AD75-4032-B2CC-7BAEDC7395C1}"/>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0.7873231595681105</c:v>
                </c:pt>
              </c:numCache>
            </c:numRef>
          </c:val>
          <c:extLst>
            <c:ext xmlns:c16="http://schemas.microsoft.com/office/drawing/2014/chart" uri="{C3380CC4-5D6E-409C-BE32-E72D297353CC}">
              <c16:uniqueId val="{00000004-AD75-4032-B2CC-7BAEDC7395C1}"/>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7.5415124569603975E-2</c:v>
                </c:pt>
              </c:numCache>
            </c:numRef>
          </c:val>
          <c:extLst>
            <c:ext xmlns:c16="http://schemas.microsoft.com/office/drawing/2014/chart" uri="{C3380CC4-5D6E-409C-BE32-E72D297353CC}">
              <c16:uniqueId val="{00000005-AD75-4032-B2CC-7BAEDC7395C1}"/>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0.27050626620058793</c:v>
                </c:pt>
              </c:numCache>
            </c:numRef>
          </c:val>
          <c:extLst>
            <c:ext xmlns:c16="http://schemas.microsoft.com/office/drawing/2014/chart" uri="{C3380CC4-5D6E-409C-BE32-E72D297353CC}">
              <c16:uniqueId val="{00000006-AD75-4032-B2CC-7BAEDC7395C1}"/>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0.14345167002176318</c:v>
                </c:pt>
              </c:numCache>
            </c:numRef>
          </c:val>
          <c:extLst>
            <c:ext xmlns:c16="http://schemas.microsoft.com/office/drawing/2014/chart" uri="{C3380CC4-5D6E-409C-BE32-E72D297353CC}">
              <c16:uniqueId val="{00000007-AD75-4032-B2CC-7BAEDC7395C1}"/>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9.1373995134529231</c:v>
                </c:pt>
              </c:numCache>
            </c:numRef>
          </c:xVal>
          <c:yVal>
            <c:numLit>
              <c:formatCode>General</c:formatCode>
              <c:ptCount val="1"/>
              <c:pt idx="0">
                <c:v>1</c:v>
              </c:pt>
            </c:numLit>
          </c:yVal>
          <c:smooth val="0"/>
          <c:extLst>
            <c:ext xmlns:c16="http://schemas.microsoft.com/office/drawing/2014/chart" uri="{C3380CC4-5D6E-409C-BE32-E72D297353CC}">
              <c16:uniqueId val="{00000008-AD75-4032-B2CC-7BAEDC7395C1}"/>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AD75-4032-B2CC-7BAEDC7395C1}"/>
              </c:ext>
            </c:extLst>
          </c:dPt>
          <c:xVal>
            <c:numRef>
              <c:f>Sheet1!$B$12</c:f>
              <c:numCache>
                <c:formatCode>0.0</c:formatCode>
                <c:ptCount val="1"/>
                <c:pt idx="0">
                  <c:v>8.7279303199679497</c:v>
                </c:pt>
              </c:numCache>
            </c:numRef>
          </c:xVal>
          <c:yVal>
            <c:numLit>
              <c:formatCode>General</c:formatCode>
              <c:ptCount val="1"/>
              <c:pt idx="0">
                <c:v>1</c:v>
              </c:pt>
            </c:numLit>
          </c:yVal>
          <c:smooth val="0"/>
          <c:extLst>
            <c:ext xmlns:c16="http://schemas.microsoft.com/office/drawing/2014/chart" uri="{C3380CC4-5D6E-409C-BE32-E72D297353CC}">
              <c16:uniqueId val="{0000000A-AD75-4032-B2CC-7BAEDC7395C1}"/>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AD75-4032-B2CC-7BAEDC7395C1}"/>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Q22. When nurses spoke about your care in front of you, were you included in the conversation?</c:v>
                  </c:pt>
                </c15:dlblRangeCache>
              </c15:datalabelsRange>
            </c:ext>
            <c:ext xmlns:c16="http://schemas.microsoft.com/office/drawing/2014/chart" uri="{C3380CC4-5D6E-409C-BE32-E72D297353CC}">
              <c16:uniqueId val="{0000000C-AD75-4032-B2CC-7BAEDC7395C1}"/>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8.2581166956667627</c:v>
                </c:pt>
              </c:numCache>
            </c:numRef>
          </c:val>
          <c:extLst>
            <c:ext xmlns:c16="http://schemas.microsoft.com/office/drawing/2014/chart" uri="{C3380CC4-5D6E-409C-BE32-E72D297353CC}">
              <c16:uniqueId val="{00000000-86FB-4E02-85BF-288A5CA0AD2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0.16399732337588269</c:v>
                </c:pt>
              </c:numCache>
            </c:numRef>
          </c:val>
          <c:extLst>
            <c:ext xmlns:c16="http://schemas.microsoft.com/office/drawing/2014/chart" uri="{C3380CC4-5D6E-409C-BE32-E72D297353CC}">
              <c16:uniqueId val="{00000001-86FB-4E02-85BF-288A5CA0AD2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0.17904403894098309</c:v>
                </c:pt>
              </c:numCache>
            </c:numRef>
          </c:val>
          <c:extLst>
            <c:ext xmlns:c16="http://schemas.microsoft.com/office/drawing/2014/chart" uri="{C3380CC4-5D6E-409C-BE32-E72D297353CC}">
              <c16:uniqueId val="{00000002-86FB-4E02-85BF-288A5CA0AD2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4.9916139429342365E-2</c:v>
                </c:pt>
              </c:numCache>
            </c:numRef>
          </c:val>
          <c:extLst>
            <c:ext xmlns:c16="http://schemas.microsoft.com/office/drawing/2014/chart" uri="{C3380CC4-5D6E-409C-BE32-E72D297353CC}">
              <c16:uniqueId val="{00000003-86FB-4E02-85BF-288A5CA0AD2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0.52111738637626104</c:v>
                </c:pt>
              </c:numCache>
            </c:numRef>
          </c:val>
          <c:extLst>
            <c:ext xmlns:c16="http://schemas.microsoft.com/office/drawing/2014/chart" uri="{C3380CC4-5D6E-409C-BE32-E72D297353CC}">
              <c16:uniqueId val="{00000004-86FB-4E02-85BF-288A5CA0AD2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4.9916139429342365E-2</c:v>
                </c:pt>
              </c:numCache>
            </c:numRef>
          </c:val>
          <c:extLst>
            <c:ext xmlns:c16="http://schemas.microsoft.com/office/drawing/2014/chart" uri="{C3380CC4-5D6E-409C-BE32-E72D297353CC}">
              <c16:uniqueId val="{00000005-86FB-4E02-85BF-288A5CA0AD2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0.17904403894098309</c:v>
                </c:pt>
              </c:numCache>
            </c:numRef>
          </c:val>
          <c:extLst>
            <c:ext xmlns:c16="http://schemas.microsoft.com/office/drawing/2014/chart" uri="{C3380CC4-5D6E-409C-BE32-E72D297353CC}">
              <c16:uniqueId val="{00000006-86FB-4E02-85BF-288A5CA0AD2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0.42423468405154452</c:v>
                </c:pt>
              </c:numCache>
            </c:numRef>
          </c:val>
          <c:extLst>
            <c:ext xmlns:c16="http://schemas.microsoft.com/office/drawing/2014/chart" uri="{C3380CC4-5D6E-409C-BE32-E72D297353CC}">
              <c16:uniqueId val="{00000007-86FB-4E02-85BF-288A5CA0AD2C}"/>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9.4224683533583757</c:v>
                </c:pt>
              </c:numCache>
            </c:numRef>
          </c:xVal>
          <c:yVal>
            <c:numLit>
              <c:formatCode>General</c:formatCode>
              <c:ptCount val="1"/>
              <c:pt idx="0">
                <c:v>1</c:v>
              </c:pt>
            </c:numLit>
          </c:yVal>
          <c:smooth val="0"/>
          <c:extLst>
            <c:ext xmlns:c16="http://schemas.microsoft.com/office/drawing/2014/chart" uri="{C3380CC4-5D6E-409C-BE32-E72D297353CC}">
              <c16:uniqueId val="{00000008-86FB-4E02-85BF-288A5CA0AD2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6FB-4E02-85BF-288A5CA0AD2C}"/>
              </c:ext>
            </c:extLst>
          </c:dPt>
          <c:xVal>
            <c:numRef>
              <c:f>Sheet1!$B$12</c:f>
              <c:numCache>
                <c:formatCode>0.0</c:formatCode>
                <c:ptCount val="1"/>
                <c:pt idx="0">
                  <c:v>8.9116328906011013</c:v>
                </c:pt>
              </c:numCache>
            </c:numRef>
          </c:xVal>
          <c:yVal>
            <c:numLit>
              <c:formatCode>General</c:formatCode>
              <c:ptCount val="1"/>
              <c:pt idx="0">
                <c:v>1</c:v>
              </c:pt>
            </c:numLit>
          </c:yVal>
          <c:smooth val="0"/>
          <c:extLst>
            <c:ext xmlns:c16="http://schemas.microsoft.com/office/drawing/2014/chart" uri="{C3380CC4-5D6E-409C-BE32-E72D297353CC}">
              <c16:uniqueId val="{0000000A-86FB-4E02-85BF-288A5CA0AD2C}"/>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6FB-4E02-85BF-288A5CA0AD2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Q21. Did you have confidence and trust in the nurses treating you?</c:v>
                  </c:pt>
                </c15:dlblRangeCache>
              </c15:datalabelsRange>
            </c:ext>
            <c:ext xmlns:c16="http://schemas.microsoft.com/office/drawing/2014/chart" uri="{C3380CC4-5D6E-409C-BE32-E72D297353CC}">
              <c16:uniqueId val="{0000000C-86FB-4E02-85BF-288A5CA0AD2C}"/>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7.9002580846058983</c:v>
                </c:pt>
              </c:numCache>
            </c:numRef>
          </c:val>
          <c:extLst>
            <c:ext xmlns:c16="http://schemas.microsoft.com/office/drawing/2014/chart" uri="{C3380CC4-5D6E-409C-BE32-E72D297353CC}">
              <c16:uniqueId val="{00000000-8FF0-4B79-B9C7-ECBF66B52C7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0.11524378198533292</c:v>
                </c:pt>
              </c:numCache>
            </c:numRef>
          </c:val>
          <c:extLst>
            <c:ext xmlns:c16="http://schemas.microsoft.com/office/drawing/2014/chart" uri="{C3380CC4-5D6E-409C-BE32-E72D297353CC}">
              <c16:uniqueId val="{00000001-8FF0-4B79-B9C7-ECBF66B52C7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0.22784065173794943</c:v>
                </c:pt>
              </c:numCache>
            </c:numRef>
          </c:val>
          <c:extLst>
            <c:ext xmlns:c16="http://schemas.microsoft.com/office/drawing/2014/chart" uri="{C3380CC4-5D6E-409C-BE32-E72D297353CC}">
              <c16:uniqueId val="{00000002-8FF0-4B79-B9C7-ECBF66B52C7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6.3520270247993338E-2</c:v>
                </c:pt>
              </c:numCache>
            </c:numRef>
          </c:val>
          <c:extLst>
            <c:ext xmlns:c16="http://schemas.microsoft.com/office/drawing/2014/chart" uri="{C3380CC4-5D6E-409C-BE32-E72D297353CC}">
              <c16:uniqueId val="{00000003-8FF0-4B79-B9C7-ECBF66B52C7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0.66314257456557613</c:v>
                </c:pt>
              </c:numCache>
            </c:numRef>
          </c:val>
          <c:extLst>
            <c:ext xmlns:c16="http://schemas.microsoft.com/office/drawing/2014/chart" uri="{C3380CC4-5D6E-409C-BE32-E72D297353CC}">
              <c16:uniqueId val="{00000004-8FF0-4B79-B9C7-ECBF66B52C7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6.3520270247993338E-2</c:v>
                </c:pt>
              </c:numCache>
            </c:numRef>
          </c:val>
          <c:extLst>
            <c:ext xmlns:c16="http://schemas.microsoft.com/office/drawing/2014/chart" uri="{C3380CC4-5D6E-409C-BE32-E72D297353CC}">
              <c16:uniqueId val="{00000005-8FF0-4B79-B9C7-ECBF66B52C7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0.22784065173794943</c:v>
                </c:pt>
              </c:numCache>
            </c:numRef>
          </c:val>
          <c:extLst>
            <c:ext xmlns:c16="http://schemas.microsoft.com/office/drawing/2014/chart" uri="{C3380CC4-5D6E-409C-BE32-E72D297353CC}">
              <c16:uniqueId val="{00000006-8FF0-4B79-B9C7-ECBF66B52C7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0.45754077354442657</c:v>
                </c:pt>
              </c:numCache>
            </c:numRef>
          </c:val>
          <c:extLst>
            <c:ext xmlns:c16="http://schemas.microsoft.com/office/drawing/2014/chart" uri="{C3380CC4-5D6E-409C-BE32-E72D297353CC}">
              <c16:uniqueId val="{00000007-8FF0-4B79-B9C7-ECBF66B52C7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9.2065473439357159</c:v>
                </c:pt>
              </c:numCache>
            </c:numRef>
          </c:xVal>
          <c:yVal>
            <c:numLit>
              <c:formatCode>General</c:formatCode>
              <c:ptCount val="1"/>
              <c:pt idx="0">
                <c:v>1</c:v>
              </c:pt>
            </c:numLit>
          </c:yVal>
          <c:smooth val="0"/>
          <c:extLst>
            <c:ext xmlns:c16="http://schemas.microsoft.com/office/drawing/2014/chart" uri="{C3380CC4-5D6E-409C-BE32-E72D297353CC}">
              <c16:uniqueId val="{00000008-8FF0-4B79-B9C7-ECBF66B52C7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FF0-4B79-B9C7-ECBF66B52C79}"/>
              </c:ext>
            </c:extLst>
          </c:dPt>
          <c:xVal>
            <c:numRef>
              <c:f>Sheet1!$B$12</c:f>
              <c:numCache>
                <c:formatCode>0.0</c:formatCode>
                <c:ptCount val="1"/>
                <c:pt idx="0">
                  <c:v>8.638434075859962</c:v>
                </c:pt>
              </c:numCache>
            </c:numRef>
          </c:xVal>
          <c:yVal>
            <c:numLit>
              <c:formatCode>General</c:formatCode>
              <c:ptCount val="1"/>
              <c:pt idx="0">
                <c:v>1</c:v>
              </c:pt>
            </c:numLit>
          </c:yVal>
          <c:smooth val="0"/>
          <c:extLst>
            <c:ext xmlns:c16="http://schemas.microsoft.com/office/drawing/2014/chart" uri="{C3380CC4-5D6E-409C-BE32-E72D297353CC}">
              <c16:uniqueId val="{0000000A-8FF0-4B79-B9C7-ECBF66B52C7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FF0-4B79-B9C7-ECBF66B52C7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Q20. When you asked nurses questions, did you get answers you could understand? </c:v>
                  </c:pt>
                </c15:dlblRangeCache>
              </c15:datalabelsRange>
            </c:ext>
            <c:ext xmlns:c16="http://schemas.microsoft.com/office/drawing/2014/chart" uri="{C3380CC4-5D6E-409C-BE32-E72D297353CC}">
              <c16:uniqueId val="{0000000C-8FF0-4B79-B9C7-ECBF66B52C7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4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Sheet1!$B$2:$B$6</c:f>
              <c:numCache>
                <c:formatCode>0.0</c:formatCode>
                <c:ptCount val="5"/>
                <c:pt idx="0">
                  <c:v>7.51642191791026</c:v>
                </c:pt>
                <c:pt idx="1">
                  <c:v>7.9289070799818644</c:v>
                </c:pt>
                <c:pt idx="2">
                  <c:v>7.9870152688325211</c:v>
                </c:pt>
                <c:pt idx="3">
                  <c:v>8.0225998589033019</c:v>
                </c:pt>
                <c:pt idx="4">
                  <c:v>8.0799282294420021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D2D4-4621-B7E7-FE124E08A588}"/>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The Queen Elizabeth Hospital, King's Lynn, NHS Foundation Trust</c:v>
                </c:pt>
                <c:pt idx="3">
                  <c:v>Bedfordshire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D2D4-4621-B7E7-FE124E08A588}"/>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Sheet1!$B$2:$B$6</c:f>
              <c:numCache>
                <c:formatCode>0.0</c:formatCode>
                <c:ptCount val="5"/>
                <c:pt idx="0">
                  <c:v>8.9357260714772799</c:v>
                </c:pt>
                <c:pt idx="1">
                  <c:v>8.4059214326734413</c:v>
                </c:pt>
                <c:pt idx="2">
                  <c:v>8.3787752787746062</c:v>
                </c:pt>
                <c:pt idx="3">
                  <c:v>8.2077401474490195</c:v>
                </c:pt>
                <c:pt idx="4">
                  <c:v>8.1683049934450462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F6D-4DE4-AA44-EC51D8FC1020}"/>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North West Anglia NHS Foundation Trust</c:v>
                </c:pt>
                <c:pt idx="4">
                  <c:v>Milton Keynes University Hospital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F6D-4DE4-AA44-EC51D8FC1020}"/>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2.4566288874176785E-2"/>
          <c:y val="3.4839129178888643E-2"/>
          <c:w val="0.58106512350726935"/>
          <c:h val="0.92510662881328687"/>
        </c:manualLayout>
      </c:layout>
      <c:barChart>
        <c:barDir val="bar"/>
        <c:grouping val="clustered"/>
        <c:varyColors val="0"/>
        <c:ser>
          <c:idx val="0"/>
          <c:order val="0"/>
          <c:tx>
            <c:strRef>
              <c:f>Sheet1!$B$1</c:f>
              <c:strCache>
                <c:ptCount val="1"/>
                <c:pt idx="0">
                  <c:v>Series 1</c:v>
                </c:pt>
              </c:strCache>
            </c:strRef>
          </c:tx>
          <c:spPr>
            <a:solidFill>
              <a:srgbClr val="6D276A"/>
            </a:solidFill>
            <a:ln>
              <a:noFill/>
            </a:ln>
            <a:effectLst/>
          </c:spPr>
          <c:invertIfNegative val="0"/>
          <c:dPt>
            <c:idx val="0"/>
            <c:invertIfNegative val="0"/>
            <c:bubble3D val="0"/>
            <c:extLst>
              <c:ext xmlns:c16="http://schemas.microsoft.com/office/drawing/2014/chart" uri="{C3380CC4-5D6E-409C-BE32-E72D297353CC}">
                <c16:uniqueId val="{00000000-DB40-49E4-A3F6-17390DE6654A}"/>
              </c:ext>
            </c:extLst>
          </c:dPt>
          <c:dPt>
            <c:idx val="1"/>
            <c:invertIfNegative val="0"/>
            <c:bubble3D val="0"/>
            <c:extLst>
              <c:ext xmlns:c16="http://schemas.microsoft.com/office/drawing/2014/chart" uri="{C3380CC4-5D6E-409C-BE32-E72D297353CC}">
                <c16:uniqueId val="{00000001-DB40-49E4-A3F6-17390DE6654A}"/>
              </c:ext>
            </c:extLst>
          </c:dPt>
          <c:dPt>
            <c:idx val="3"/>
            <c:invertIfNegative val="0"/>
            <c:bubble3D val="0"/>
            <c:extLst>
              <c:ext xmlns:c16="http://schemas.microsoft.com/office/drawing/2014/chart" uri="{C3380CC4-5D6E-409C-BE32-E72D297353CC}">
                <c16:uniqueId val="{00000002-DB40-49E4-A3F6-17390DE6654A}"/>
              </c:ext>
            </c:extLst>
          </c:dPt>
          <c:dLbls>
            <c:numFmt formatCode="0%" sourceLinked="0"/>
            <c:spPr>
              <a:noFill/>
              <a:ln>
                <a:noFill/>
              </a:ln>
              <a:effectLst/>
            </c:spPr>
            <c:txPr>
              <a:bodyPr rot="0" spcFirstLastPara="1" vertOverflow="ellipsis" vert="horz" wrap="square" lIns="0" tIns="19050" rIns="0" bIns="19050" anchor="ctr" anchorCtr="1">
                <a:spAutoFit/>
              </a:bodyPr>
              <a:lstStyle/>
              <a:p>
                <a:pPr>
                  <a:defRPr sz="1100" b="1"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LeaderLines val="1"/>
                <c15:leaderLines>
                  <c:spPr>
                    <a:ln w="9525" cap="flat" cmpd="sng" algn="ctr">
                      <a:solidFill>
                        <a:schemeClr val="tx1">
                          <a:lumMod val="35000"/>
                          <a:lumOff val="65000"/>
                        </a:schemeClr>
                      </a:solidFill>
                      <a:round/>
                    </a:ln>
                    <a:effectLst/>
                  </c:spPr>
                </c15:leaderLines>
              </c:ext>
            </c:extLst>
          </c:dLbls>
          <c:cat>
            <c:strRef>
              <c:f>Sheet1!$A$2:$A$10</c:f>
              <c:strCache>
                <c:ptCount val="9"/>
                <c:pt idx="0">
                  <c:v>No religion</c:v>
                </c:pt>
                <c:pt idx="1">
                  <c:v>Buddhist</c:v>
                </c:pt>
                <c:pt idx="2">
                  <c:v>Christian</c:v>
                </c:pt>
                <c:pt idx="3">
                  <c:v>Hindu</c:v>
                </c:pt>
                <c:pt idx="4">
                  <c:v>Jewish</c:v>
                </c:pt>
                <c:pt idx="5">
                  <c:v>Muslim</c:v>
                </c:pt>
                <c:pt idx="6">
                  <c:v>Sikh</c:v>
                </c:pt>
                <c:pt idx="7">
                  <c:v>Other</c:v>
                </c:pt>
                <c:pt idx="8">
                  <c:v>Prefer not to say</c:v>
                </c:pt>
              </c:strCache>
            </c:strRef>
          </c:cat>
          <c:val>
            <c:numRef>
              <c:f>Sheet1!$B$2:$B$10</c:f>
              <c:numCache>
                <c:formatCode>0%</c:formatCode>
                <c:ptCount val="9"/>
                <c:pt idx="0">
                  <c:v>0.26181353767560672</c:v>
                </c:pt>
                <c:pt idx="1">
                  <c:v>5.108556832694764E-3</c:v>
                </c:pt>
                <c:pt idx="2">
                  <c:v>0.66794380587484037</c:v>
                </c:pt>
                <c:pt idx="3">
                  <c:v>3.8314176245210722E-3</c:v>
                </c:pt>
                <c:pt idx="4">
                  <c:v>2.554278416347382E-3</c:v>
                </c:pt>
                <c:pt idx="5">
                  <c:v>1.40485312899106E-2</c:v>
                </c:pt>
                <c:pt idx="6">
                  <c:v>5.108556832694764E-3</c:v>
                </c:pt>
                <c:pt idx="7">
                  <c:v>1.9157088122605359E-2</c:v>
                </c:pt>
                <c:pt idx="8">
                  <c:v>2.043422733077906E-2</c:v>
                </c:pt>
              </c:numCache>
            </c:numRef>
          </c:val>
          <c:extLst>
            <c:ext xmlns:c16="http://schemas.microsoft.com/office/drawing/2014/chart" uri="{C3380CC4-5D6E-409C-BE32-E72D297353CC}">
              <c16:uniqueId val="{00000003-DB40-49E4-A3F6-17390DE6654A}"/>
            </c:ext>
          </c:extLst>
        </c:ser>
        <c:dLbls>
          <c:showLegendKey val="0"/>
          <c:showVal val="0"/>
          <c:showCatName val="0"/>
          <c:showSerName val="0"/>
          <c:showPercent val="0"/>
          <c:showBubbleSize val="0"/>
        </c:dLbls>
        <c:gapWidth val="15"/>
        <c:axId val="327836368"/>
        <c:axId val="597379872"/>
      </c:barChart>
      <c:catAx>
        <c:axId val="3278363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597379872"/>
        <c:crosses val="autoZero"/>
        <c:auto val="1"/>
        <c:lblAlgn val="ctr"/>
        <c:lblOffset val="100"/>
        <c:noMultiLvlLbl val="0"/>
      </c:catAx>
      <c:valAx>
        <c:axId val="597379872"/>
        <c:scaling>
          <c:orientation val="minMax"/>
        </c:scaling>
        <c:delete val="1"/>
        <c:axPos val="t"/>
        <c:numFmt formatCode="0%" sourceLinked="1"/>
        <c:majorTickMark val="none"/>
        <c:minorTickMark val="none"/>
        <c:tickLblPos val="nextTo"/>
        <c:crossAx val="3278363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1">
    <c:autoUpdate val="0"/>
  </c:externalData>
</c:chartSpace>
</file>

<file path=ppt/charts/chart5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7.51642191791026</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6ED4-451E-96A9-5F53518A5C1B}"/>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7.7458276056294739</c:v>
                </c:pt>
                <c:pt idx="2">
                  <c:v>7.8322058914369537</c:v>
                </c:pt>
                <c:pt idx="3">
                  <c:v>7.8371083706869111</c:v>
                </c:pt>
                <c:pt idx="4">
                  <c:v>7.8554524133102399</c:v>
                </c:pt>
                <c:pt idx="5">
                  <c:v>7.8767524780005376</c:v>
                </c:pt>
                <c:pt idx="6">
                  <c:v>7.8922456465866109</c:v>
                </c:pt>
                <c:pt idx="7">
                  <c:v>7.8981597744673886</c:v>
                </c:pt>
                <c:pt idx="8">
                  <c:v>7.9289070799818644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6ED4-451E-96A9-5F53518A5C1B}"/>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7.9870152688325211</c:v>
                </c:pt>
                <c:pt idx="10">
                  <c:v>7.9890726403741157</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6ED4-451E-96A9-5F53518A5C1B}"/>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7.9930951194318132</c:v>
                </c:pt>
                <c:pt idx="12">
                  <c:v>8.0144027719392739</c:v>
                </c:pt>
                <c:pt idx="13">
                  <c:v>8.0222920831015827</c:v>
                </c:pt>
                <c:pt idx="14">
                  <c:v>8.0225998589033019</c:v>
                </c:pt>
                <c:pt idx="15">
                  <c:v>8.0229791093826925</c:v>
                </c:pt>
                <c:pt idx="16">
                  <c:v>8.0245400047831339</c:v>
                </c:pt>
                <c:pt idx="17">
                  <c:v>8.0450092908044866</c:v>
                </c:pt>
                <c:pt idx="18">
                  <c:v>8.0478018570394099</c:v>
                </c:pt>
                <c:pt idx="19">
                  <c:v>8.0561810227576736</c:v>
                </c:pt>
                <c:pt idx="20">
                  <c:v>8.0591363504448061</c:v>
                </c:pt>
                <c:pt idx="21">
                  <c:v>8.0595565894487269</c:v>
                </c:pt>
                <c:pt idx="22">
                  <c:v>8.0799282294420021</c:v>
                </c:pt>
                <c:pt idx="23">
                  <c:v>8.0843139005750206</c:v>
                </c:pt>
                <c:pt idx="24">
                  <c:v>8.0894365786804965</c:v>
                </c:pt>
                <c:pt idx="25">
                  <c:v>8.0909495511818808</c:v>
                </c:pt>
                <c:pt idx="26">
                  <c:v>8.0963694376756461</c:v>
                </c:pt>
                <c:pt idx="27">
                  <c:v>8.0972422248491736</c:v>
                </c:pt>
                <c:pt idx="28">
                  <c:v>8.1045015835213441</c:v>
                </c:pt>
                <c:pt idx="29">
                  <c:v>8.1116029654544377</c:v>
                </c:pt>
                <c:pt idx="30">
                  <c:v>8.1167770428133146</c:v>
                </c:pt>
                <c:pt idx="31">
                  <c:v>8.1169393699185015</c:v>
                </c:pt>
                <c:pt idx="32">
                  <c:v>8.1224016496957656</c:v>
                </c:pt>
                <c:pt idx="33">
                  <c:v>8.1228275874111109</c:v>
                </c:pt>
                <c:pt idx="34">
                  <c:v>8.1277657355130035</c:v>
                </c:pt>
                <c:pt idx="35">
                  <c:v>8.132404105555322</c:v>
                </c:pt>
                <c:pt idx="36">
                  <c:v>8.1332930740426779</c:v>
                </c:pt>
                <c:pt idx="37">
                  <c:v>8.1334881188392281</c:v>
                </c:pt>
                <c:pt idx="38">
                  <c:v>8.1338321820812531</c:v>
                </c:pt>
                <c:pt idx="39">
                  <c:v>8.1351547105067734</c:v>
                </c:pt>
                <c:pt idx="40">
                  <c:v>8.1364037014322008</c:v>
                </c:pt>
                <c:pt idx="41">
                  <c:v>8.1372031753214848</c:v>
                </c:pt>
                <c:pt idx="42">
                  <c:v>8.1412341308715437</c:v>
                </c:pt>
                <c:pt idx="43">
                  <c:v>8.1450261108332196</c:v>
                </c:pt>
                <c:pt idx="44">
                  <c:v>8.1454892387015576</c:v>
                </c:pt>
                <c:pt idx="45">
                  <c:v>8.1502403017089993</c:v>
                </c:pt>
                <c:pt idx="46">
                  <c:v>8.1517386446662403</c:v>
                </c:pt>
                <c:pt idx="47">
                  <c:v>8.15213349187988</c:v>
                </c:pt>
                <c:pt idx="48">
                  <c:v>8.152188388976727</c:v>
                </c:pt>
                <c:pt idx="49">
                  <c:v>8.1632104048212799</c:v>
                </c:pt>
                <c:pt idx="50">
                  <c:v>8.1683049934450462</c:v>
                </c:pt>
                <c:pt idx="51">
                  <c:v>8.1702151067795548</c:v>
                </c:pt>
                <c:pt idx="52">
                  <c:v>8.1710772652546559</c:v>
                </c:pt>
                <c:pt idx="53">
                  <c:v>8.1749288509349842</c:v>
                </c:pt>
                <c:pt idx="54">
                  <c:v>8.181656240636288</c:v>
                </c:pt>
                <c:pt idx="55">
                  <c:v>8.1848673382012471</c:v>
                </c:pt>
                <c:pt idx="56">
                  <c:v>8.2014177727926221</c:v>
                </c:pt>
                <c:pt idx="57">
                  <c:v>8.2044757382167681</c:v>
                </c:pt>
                <c:pt idx="58">
                  <c:v>8.2077401474490195</c:v>
                </c:pt>
                <c:pt idx="59">
                  <c:v>8.2160584726801726</c:v>
                </c:pt>
                <c:pt idx="60">
                  <c:v>8.2199397205408697</c:v>
                </c:pt>
                <c:pt idx="61">
                  <c:v>8.220130525071097</c:v>
                </c:pt>
                <c:pt idx="62">
                  <c:v>8.221744804010731</c:v>
                </c:pt>
                <c:pt idx="63">
                  <c:v>8.2221032111058197</c:v>
                </c:pt>
                <c:pt idx="64">
                  <c:v>8.2288659757232345</c:v>
                </c:pt>
                <c:pt idx="65">
                  <c:v>8.2402591017867017</c:v>
                </c:pt>
                <c:pt idx="66">
                  <c:v>8.2425222485098537</c:v>
                </c:pt>
                <c:pt idx="67">
                  <c:v>8.261350801449165</c:v>
                </c:pt>
                <c:pt idx="68">
                  <c:v>8.2810932977006697</c:v>
                </c:pt>
                <c:pt idx="69">
                  <c:v>8.2822455827136068</c:v>
                </c:pt>
                <c:pt idx="70">
                  <c:v>8.2878755508661222</c:v>
                </c:pt>
                <c:pt idx="71">
                  <c:v>8.2892651700826239</c:v>
                </c:pt>
                <c:pt idx="72">
                  <c:v>8.2913169778161127</c:v>
                </c:pt>
                <c:pt idx="73">
                  <c:v>8.3029845058555409</c:v>
                </c:pt>
                <c:pt idx="74">
                  <c:v>8.3096926012180266</c:v>
                </c:pt>
                <c:pt idx="75">
                  <c:v>8.3130129749399622</c:v>
                </c:pt>
                <c:pt idx="76">
                  <c:v>8.3178599388643519</c:v>
                </c:pt>
                <c:pt idx="77">
                  <c:v>8.327228145140138</c:v>
                </c:pt>
                <c:pt idx="78">
                  <c:v>8.3336180886184259</c:v>
                </c:pt>
                <c:pt idx="79">
                  <c:v>8.3339618610503212</c:v>
                </c:pt>
                <c:pt idx="80">
                  <c:v>8.3362688490978893</c:v>
                </c:pt>
                <c:pt idx="81">
                  <c:v>8.3435911097819897</c:v>
                </c:pt>
                <c:pt idx="82">
                  <c:v>8.3443795742629217</c:v>
                </c:pt>
                <c:pt idx="83">
                  <c:v>8.3539639899131064</c:v>
                </c:pt>
                <c:pt idx="84">
                  <c:v>8.3561989393319838</c:v>
                </c:pt>
                <c:pt idx="85">
                  <c:v>8.3658411023520127</c:v>
                </c:pt>
                <c:pt idx="86">
                  <c:v>8.3708194296061027</c:v>
                </c:pt>
                <c:pt idx="87">
                  <c:v>8.3763096000649195</c:v>
                </c:pt>
                <c:pt idx="88">
                  <c:v>8.3787752787746062</c:v>
                </c:pt>
                <c:pt idx="89">
                  <c:v>8.3853934204028739</c:v>
                </c:pt>
                <c:pt idx="90">
                  <c:v>8.3864932258349185</c:v>
                </c:pt>
                <c:pt idx="91">
                  <c:v>8.3873805574205615</c:v>
                </c:pt>
                <c:pt idx="92">
                  <c:v>8.3945278846451945</c:v>
                </c:pt>
                <c:pt idx="93">
                  <c:v>8.3973852874947887</c:v>
                </c:pt>
                <c:pt idx="94">
                  <c:v>8.4000800361247006</c:v>
                </c:pt>
                <c:pt idx="95">
                  <c:v>8.4013571284576116</c:v>
                </c:pt>
                <c:pt idx="96">
                  <c:v>8.4059214326734413</c:v>
                </c:pt>
                <c:pt idx="97">
                  <c:v>8.4086094198522954</c:v>
                </c:pt>
                <c:pt idx="98">
                  <c:v>8.4114956624810748</c:v>
                </c:pt>
                <c:pt idx="99">
                  <c:v>8.413494392861077</c:v>
                </c:pt>
                <c:pt idx="100">
                  <c:v>8.4200144578076372</c:v>
                </c:pt>
                <c:pt idx="101">
                  <c:v>8.431506008547716</c:v>
                </c:pt>
                <c:pt idx="102">
                  <c:v>8.4326310617116871</c:v>
                </c:pt>
                <c:pt idx="103">
                  <c:v>8.4424429852397331</c:v>
                </c:pt>
                <c:pt idx="104">
                  <c:v>8.4427502259937732</c:v>
                </c:pt>
                <c:pt idx="105">
                  <c:v>8.4537509617558975</c:v>
                </c:pt>
                <c:pt idx="106">
                  <c:v>8.4548030555820084</c:v>
                </c:pt>
                <c:pt idx="107">
                  <c:v>8.466746436661321</c:v>
                </c:pt>
                <c:pt idx="108">
                  <c:v>8.4693859447140998</c:v>
                </c:pt>
                <c:pt idx="109">
                  <c:v>8.4772880191493645</c:v>
                </c:pt>
                <c:pt idx="110">
                  <c:v>8.4871292708720389</c:v>
                </c:pt>
                <c:pt idx="111">
                  <c:v>8.4877864354043489</c:v>
                </c:pt>
                <c:pt idx="112">
                  <c:v>8.492398132520945</c:v>
                </c:pt>
                <c:pt idx="113">
                  <c:v>8.4997137192953804</c:v>
                </c:pt>
                <c:pt idx="114">
                  <c:v>8.499927036142898</c:v>
                </c:pt>
                <c:pt idx="115">
                  <c:v>8.5294439868482197</c:v>
                </c:pt>
                <c:pt idx="116">
                  <c:v>8.550822272038884</c:v>
                </c:pt>
                <c:pt idx="117">
                  <c:v>8.5633312112091406</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6ED4-451E-96A9-5F53518A5C1B}"/>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8.5588878847245571</c:v>
                </c:pt>
                <c:pt idx="119">
                  <c:v>8.6283854328455316</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6ED4-451E-96A9-5F53518A5C1B}"/>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8.6258174404607093</c:v>
                </c:pt>
                <c:pt idx="121">
                  <c:v>8.6279826902319758</c:v>
                </c:pt>
                <c:pt idx="122">
                  <c:v>8.7478953062695233</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6ED4-451E-96A9-5F53518A5C1B}"/>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8.8789433830961872</c:v>
                </c:pt>
                <c:pt idx="124">
                  <c:v>8.9357260714772799</c:v>
                </c:pt>
                <c:pt idx="125">
                  <c:v>9.0085631238135928</c:v>
                </c:pt>
                <c:pt idx="126">
                  <c:v>9.0265878546977856</c:v>
                </c:pt>
                <c:pt idx="127">
                  <c:v>9.0417826372465289</c:v>
                </c:pt>
                <c:pt idx="128">
                  <c:v>9.1195228889244753</c:v>
                </c:pt>
                <c:pt idx="129">
                  <c:v>9.1652303927262846</c:v>
                </c:pt>
                <c:pt idx="130">
                  <c:v>9.3776947101750885</c:v>
                </c:pt>
              </c:numCache>
            </c:numRef>
          </c:val>
          <c:extLst>
            <c:ext xmlns:c16="http://schemas.microsoft.com/office/drawing/2014/chart" uri="{C3380CC4-5D6E-409C-BE32-E72D297353CC}">
              <c16:uniqueId val="{00000006-6ED4-451E-96A9-5F53518A5C1B}"/>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8.9357260714772799</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6ED4-451E-96A9-5F53518A5C1B}"/>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067463401784527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6.5968494875881278</c:v>
                </c:pt>
              </c:numCache>
            </c:numRef>
          </c:val>
          <c:extLst>
            <c:ext xmlns:c16="http://schemas.microsoft.com/office/drawing/2014/chart" uri="{C3380CC4-5D6E-409C-BE32-E72D297353CC}">
              <c16:uniqueId val="{00000000-5851-4EC9-BC77-1E3EBD90480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0.2627656346810765</c:v>
                </c:pt>
              </c:numCache>
            </c:numRef>
          </c:val>
          <c:extLst>
            <c:ext xmlns:c16="http://schemas.microsoft.com/office/drawing/2014/chart" uri="{C3380CC4-5D6E-409C-BE32-E72D297353CC}">
              <c16:uniqueId val="{00000001-5851-4EC9-BC77-1E3EBD90480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0.31286013731138773</c:v>
                </c:pt>
              </c:numCache>
            </c:numRef>
          </c:val>
          <c:extLst>
            <c:ext xmlns:c16="http://schemas.microsoft.com/office/drawing/2014/chart" uri="{C3380CC4-5D6E-409C-BE32-E72D297353CC}">
              <c16:uniqueId val="{00000002-5851-4EC9-BC77-1E3EBD90480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8.7223067175478342E-2</c:v>
                </c:pt>
              </c:numCache>
            </c:numRef>
          </c:val>
          <c:extLst>
            <c:ext xmlns:c16="http://schemas.microsoft.com/office/drawing/2014/chart" uri="{C3380CC4-5D6E-409C-BE32-E72D297353CC}">
              <c16:uniqueId val="{00000003-5851-4EC9-BC77-1E3EBD90480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0.91059639863669783</c:v>
                </c:pt>
              </c:numCache>
            </c:numRef>
          </c:val>
          <c:extLst>
            <c:ext xmlns:c16="http://schemas.microsoft.com/office/drawing/2014/chart" uri="{C3380CC4-5D6E-409C-BE32-E72D297353CC}">
              <c16:uniqueId val="{00000004-5851-4EC9-BC77-1E3EBD90480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8.7223067175477453E-2</c:v>
                </c:pt>
              </c:numCache>
            </c:numRef>
          </c:val>
          <c:extLst>
            <c:ext xmlns:c16="http://schemas.microsoft.com/office/drawing/2014/chart" uri="{C3380CC4-5D6E-409C-BE32-E72D297353CC}">
              <c16:uniqueId val="{00000005-5851-4EC9-BC77-1E3EBD90480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0.31286013731138773</c:v>
                </c:pt>
              </c:numCache>
            </c:numRef>
          </c:val>
          <c:extLst>
            <c:ext xmlns:c16="http://schemas.microsoft.com/office/drawing/2014/chart" uri="{C3380CC4-5D6E-409C-BE32-E72D297353CC}">
              <c16:uniqueId val="{00000006-5851-4EC9-BC77-1E3EBD90480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0.67731814648256794</c:v>
                </c:pt>
              </c:numCache>
            </c:numRef>
          </c:val>
          <c:extLst>
            <c:ext xmlns:c16="http://schemas.microsoft.com/office/drawing/2014/chart" uri="{C3380CC4-5D6E-409C-BE32-E72D297353CC}">
              <c16:uniqueId val="{00000007-5851-4EC9-BC77-1E3EBD904804}"/>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8.5930256411750126</c:v>
                </c:pt>
              </c:numCache>
            </c:numRef>
          </c:xVal>
          <c:yVal>
            <c:numLit>
              <c:formatCode>General</c:formatCode>
              <c:ptCount val="1"/>
              <c:pt idx="0">
                <c:v>1</c:v>
              </c:pt>
            </c:numLit>
          </c:yVal>
          <c:smooth val="0"/>
          <c:extLst>
            <c:ext xmlns:c16="http://schemas.microsoft.com/office/drawing/2014/chart" uri="{C3380CC4-5D6E-409C-BE32-E72D297353CC}">
              <c16:uniqueId val="{00000008-5851-4EC9-BC77-1E3EBD904804}"/>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851-4EC9-BC77-1E3EBD904804}"/>
              </c:ext>
            </c:extLst>
          </c:dPt>
          <c:xVal>
            <c:numRef>
              <c:f>Sheet1!$B$12</c:f>
              <c:numCache>
                <c:formatCode>0.0</c:formatCode>
                <c:ptCount val="1"/>
                <c:pt idx="0">
                  <c:v>7.7149965260744189</c:v>
                </c:pt>
              </c:numCache>
            </c:numRef>
          </c:xVal>
          <c:yVal>
            <c:numLit>
              <c:formatCode>General</c:formatCode>
              <c:ptCount val="1"/>
              <c:pt idx="0">
                <c:v>1</c:v>
              </c:pt>
            </c:numLit>
          </c:yVal>
          <c:smooth val="0"/>
          <c:extLst>
            <c:ext xmlns:c16="http://schemas.microsoft.com/office/drawing/2014/chart" uri="{C3380CC4-5D6E-409C-BE32-E72D297353CC}">
              <c16:uniqueId val="{0000000A-5851-4EC9-BC77-1E3EBD904804}"/>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851-4EC9-BC77-1E3EBD90480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Q27. Did you feel able to talk to members of hospital staff about your worries and fears?</c:v>
                  </c:pt>
                </c15:dlblRangeCache>
              </c15:datalabelsRange>
            </c:ext>
            <c:ext xmlns:c16="http://schemas.microsoft.com/office/drawing/2014/chart" uri="{C3380CC4-5D6E-409C-BE32-E72D297353CC}">
              <c16:uniqueId val="{0000000C-5851-4EC9-BC77-1E3EBD904804}"/>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8.2745566505827419</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2.3651647768359041E-2</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0.20397808822665731</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5.6867565950120991E-2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0.59368928920185482</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5.6867565950120991E-2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0.20397808822665731</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0.34291614719316676</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9.3384353618876297</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8.8558985971288067</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Q26. How much information about your condition or treatment was given to you?</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6.2976946031922143</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0.15116087108588161</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0.26857483671866866</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7.4876656470427072E-2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0.78170162930359677</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7.4876656470426184E-2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0.26857483671866866</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0.57249085938756039</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7.8100724388347889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7.1831577821189896</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Q25. To what extent did staff looking after you involve you in decisions about your care and treatment?</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6.8184576030304598</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0.23301579268591066</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0.24817615244108993</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6.9189655805130812E-2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0.72233015232440589</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6.9189655805130812E-2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0.2481761524410917</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0.66667824343574544</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8.2760483529075781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7.7300042801247946</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Q24. Thinking about your care and treatment, were you told something by a member of staff that was different to what you had been told by another member of staff?</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27919077341434911"/>
          <c:w val="0.74050409342017565"/>
          <c:h val="0.61301083930101763"/>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7.2840857234802634</c:v>
                </c:pt>
              </c:numCache>
            </c:numRef>
          </c:val>
          <c:extLst>
            <c:ext xmlns:c16="http://schemas.microsoft.com/office/drawing/2014/chart" uri="{C3380CC4-5D6E-409C-BE32-E72D297353CC}">
              <c16:uniqueId val="{00000000-8261-497C-81A4-8DC0FF2F018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0.36186175703144219</c:v>
                </c:pt>
              </c:numCache>
            </c:numRef>
          </c:val>
          <c:extLst>
            <c:ext xmlns:c16="http://schemas.microsoft.com/office/drawing/2014/chart" uri="{C3380CC4-5D6E-409C-BE32-E72D297353CC}">
              <c16:uniqueId val="{00000001-8261-497C-81A4-8DC0FF2F018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0.22070923239262985</c:v>
                </c:pt>
              </c:numCache>
            </c:numRef>
          </c:val>
          <c:extLst>
            <c:ext xmlns:c16="http://schemas.microsoft.com/office/drawing/2014/chart" uri="{C3380CC4-5D6E-409C-BE32-E72D297353CC}">
              <c16:uniqueId val="{00000002-8261-497C-81A4-8DC0FF2F018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6.1532083852759989E-2</c:v>
                </c:pt>
              </c:numCache>
            </c:numRef>
          </c:val>
          <c:extLst>
            <c:ext xmlns:c16="http://schemas.microsoft.com/office/drawing/2014/chart" uri="{C3380CC4-5D6E-409C-BE32-E72D297353CC}">
              <c16:uniqueId val="{00000003-8261-497C-81A4-8DC0FF2F018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0.64238619176519318</c:v>
                </c:pt>
              </c:numCache>
            </c:numRef>
          </c:val>
          <c:extLst>
            <c:ext xmlns:c16="http://schemas.microsoft.com/office/drawing/2014/chart" uri="{C3380CC4-5D6E-409C-BE32-E72D297353CC}">
              <c16:uniqueId val="{00000004-8261-497C-81A4-8DC0FF2F018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6.1532083852759101E-2</c:v>
                </c:pt>
              </c:numCache>
            </c:numRef>
          </c:val>
          <c:extLst>
            <c:ext xmlns:c16="http://schemas.microsoft.com/office/drawing/2014/chart" uri="{C3380CC4-5D6E-409C-BE32-E72D297353CC}">
              <c16:uniqueId val="{00000005-8261-497C-81A4-8DC0FF2F018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0.22070923239262896</c:v>
                </c:pt>
              </c:numCache>
            </c:numRef>
          </c:val>
          <c:extLst>
            <c:ext xmlns:c16="http://schemas.microsoft.com/office/drawing/2014/chart" uri="{C3380CC4-5D6E-409C-BE32-E72D297353CC}">
              <c16:uniqueId val="{00000006-8261-497C-81A4-8DC0FF2F018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0.70972319547734841</c:v>
                </c:pt>
              </c:numCache>
            </c:numRef>
          </c:val>
          <c:extLst>
            <c:ext xmlns:c16="http://schemas.microsoft.com/office/drawing/2014/chart" uri="{C3380CC4-5D6E-409C-BE32-E72D297353CC}">
              <c16:uniqueId val="{00000007-8261-497C-81A4-8DC0FF2F0180}"/>
            </c:ext>
          </c:extLst>
        </c:ser>
        <c:dLbls>
          <c:showLegendKey val="0"/>
          <c:showVal val="0"/>
          <c:showCatName val="0"/>
          <c:showSerName val="0"/>
          <c:showPercent val="0"/>
          <c:showBubbleSize val="0"/>
        </c:dLbls>
        <c:gapWidth val="0"/>
        <c:overlap val="100"/>
        <c:axId val="896871824"/>
        <c:axId val="896872912"/>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9.1532992568401195</c:v>
                </c:pt>
              </c:numCache>
            </c:numRef>
          </c:xVal>
          <c:yVal>
            <c:numLit>
              <c:formatCode>General</c:formatCode>
              <c:ptCount val="1"/>
              <c:pt idx="0">
                <c:v>1</c:v>
              </c:pt>
            </c:numLit>
          </c:yVal>
          <c:smooth val="0"/>
          <c:extLst>
            <c:ext xmlns:c16="http://schemas.microsoft.com/office/drawing/2014/chart" uri="{C3380CC4-5D6E-409C-BE32-E72D297353CC}">
              <c16:uniqueId val="{00000008-8261-497C-81A4-8DC0FF2F0180}"/>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8261-497C-81A4-8DC0FF2F0180}"/>
              </c:ext>
            </c:extLst>
          </c:dPt>
          <c:xVal>
            <c:numRef>
              <c:f>Sheet1!$B$12</c:f>
              <c:numCache>
                <c:formatCode>0.0</c:formatCode>
                <c:ptCount val="1"/>
                <c:pt idx="0">
                  <c:v>8.2493818926396916</c:v>
                </c:pt>
              </c:numCache>
            </c:numRef>
          </c:xVal>
          <c:yVal>
            <c:numLit>
              <c:formatCode>General</c:formatCode>
              <c:ptCount val="1"/>
              <c:pt idx="0">
                <c:v>1</c:v>
              </c:pt>
            </c:numLit>
          </c:yVal>
          <c:smooth val="0"/>
          <c:extLst>
            <c:ext xmlns:c16="http://schemas.microsoft.com/office/drawing/2014/chart" uri="{C3380CC4-5D6E-409C-BE32-E72D297353CC}">
              <c16:uniqueId val="{0000000A-8261-497C-81A4-8DC0FF2F0180}"/>
            </c:ext>
          </c:extLst>
        </c:ser>
        <c:ser>
          <c:idx val="9"/>
          <c:order val="10"/>
          <c:tx>
            <c:v>label</c:v>
          </c:tx>
          <c:spPr>
            <a:ln w="25400" cap="rnd">
              <a:noFill/>
              <a:round/>
            </a:ln>
            <a:effectLst/>
          </c:spPr>
          <c:marker>
            <c:symbol val="none"/>
          </c:marker>
          <c:dLbls>
            <c:dLbl>
              <c:idx val="0"/>
              <c:tx>
                <c:rich>
                  <a:bodyPr/>
                  <a:lstStyle/>
                  <a:p>
                    <a:fld id="{71A77917-B6F5-4C68-B6F9-B7E34402C67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8261-497C-81A4-8DC0FF2F018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Q30. Were you able to get a member of staff to help you when you needed attention?</c:v>
                  </c:pt>
                </c15:dlblRangeCache>
              </c15:datalabelsRange>
            </c:ext>
            <c:ext xmlns:c16="http://schemas.microsoft.com/office/drawing/2014/chart" uri="{C3380CC4-5D6E-409C-BE32-E72D297353CC}">
              <c16:uniqueId val="{0000000C-8261-497C-81A4-8DC0FF2F0180}"/>
            </c:ext>
          </c:extLst>
        </c:ser>
        <c:dLbls>
          <c:showLegendKey val="0"/>
          <c:showVal val="0"/>
          <c:showCatName val="0"/>
          <c:showSerName val="0"/>
          <c:showPercent val="0"/>
          <c:showBubbleSize val="0"/>
        </c:dLbls>
        <c:axId val="896877808"/>
        <c:axId val="896876176"/>
      </c:scatterChart>
      <c:catAx>
        <c:axId val="896871824"/>
        <c:scaling>
          <c:orientation val="minMax"/>
        </c:scaling>
        <c:delete val="1"/>
        <c:axPos val="l"/>
        <c:numFmt formatCode="General" sourceLinked="1"/>
        <c:majorTickMark val="out"/>
        <c:minorTickMark val="none"/>
        <c:tickLblPos val="nextTo"/>
        <c:crossAx val="896872912"/>
        <c:crosses val="autoZero"/>
        <c:auto val="1"/>
        <c:lblAlgn val="ctr"/>
        <c:lblOffset val="100"/>
        <c:noMultiLvlLbl val="0"/>
      </c:catAx>
      <c:valAx>
        <c:axId val="896872912"/>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6871824"/>
        <c:crosses val="autoZero"/>
        <c:crossBetween val="between"/>
      </c:valAx>
      <c:valAx>
        <c:axId val="896876176"/>
        <c:scaling>
          <c:orientation val="minMax"/>
          <c:min val="0"/>
        </c:scaling>
        <c:delete val="1"/>
        <c:axPos val="r"/>
        <c:numFmt formatCode="#;;0" sourceLinked="0"/>
        <c:majorTickMark val="out"/>
        <c:minorTickMark val="none"/>
        <c:tickLblPos val="nextTo"/>
        <c:crossAx val="896877808"/>
        <c:crosses val="max"/>
        <c:crossBetween val="midCat"/>
        <c:majorUnit val="1"/>
      </c:valAx>
      <c:valAx>
        <c:axId val="896877808"/>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6176"/>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8.0004921712231027</c:v>
                </c:pt>
              </c:numCache>
            </c:numRef>
          </c:val>
          <c:extLst>
            <c:ext xmlns:c16="http://schemas.microsoft.com/office/drawing/2014/chart" uri="{C3380CC4-5D6E-409C-BE32-E72D297353CC}">
              <c16:uniqueId val="{00000000-046D-49FE-8EE2-7A400DA0E0B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0.4220232540753539</c:v>
                </c:pt>
              </c:numCache>
            </c:numRef>
          </c:val>
          <c:extLst>
            <c:ext xmlns:c16="http://schemas.microsoft.com/office/drawing/2014/chart" uri="{C3380CC4-5D6E-409C-BE32-E72D297353CC}">
              <c16:uniqueId val="{00000001-046D-49FE-8EE2-7A400DA0E0B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0.14803766064621904</c:v>
                </c:pt>
              </c:numCache>
            </c:numRef>
          </c:val>
          <c:extLst>
            <c:ext xmlns:c16="http://schemas.microsoft.com/office/drawing/2014/chart" uri="{C3380CC4-5D6E-409C-BE32-E72D297353CC}">
              <c16:uniqueId val="{00000002-046D-49FE-8EE2-7A400DA0E0B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4.1271792980753119E-2</c:v>
                </c:pt>
              </c:numCache>
            </c:numRef>
          </c:val>
          <c:extLst>
            <c:ext xmlns:c16="http://schemas.microsoft.com/office/drawing/2014/chart" uri="{C3380CC4-5D6E-409C-BE32-E72D297353CC}">
              <c16:uniqueId val="{00000003-046D-49FE-8EE2-7A400DA0E0B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0.43087164061709871</c:v>
                </c:pt>
              </c:numCache>
            </c:numRef>
          </c:val>
          <c:extLst>
            <c:ext xmlns:c16="http://schemas.microsoft.com/office/drawing/2014/chart" uri="{C3380CC4-5D6E-409C-BE32-E72D297353CC}">
              <c16:uniqueId val="{00000004-046D-49FE-8EE2-7A400DA0E0B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4.1271792980753119E-2</c:v>
                </c:pt>
              </c:numCache>
            </c:numRef>
          </c:val>
          <c:extLst>
            <c:ext xmlns:c16="http://schemas.microsoft.com/office/drawing/2014/chart" uri="{C3380CC4-5D6E-409C-BE32-E72D297353CC}">
              <c16:uniqueId val="{00000005-046D-49FE-8EE2-7A400DA0E0B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0.14803766064621904</c:v>
                </c:pt>
              </c:numCache>
            </c:numRef>
          </c:val>
          <c:extLst>
            <c:ext xmlns:c16="http://schemas.microsoft.com/office/drawing/2014/chart" uri="{C3380CC4-5D6E-409C-BE32-E72D297353CC}">
              <c16:uniqueId val="{00000006-046D-49FE-8EE2-7A400DA0E0B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0.45245012295401921</c:v>
                </c:pt>
              </c:numCache>
            </c:numRef>
          </c:val>
          <c:extLst>
            <c:ext xmlns:c16="http://schemas.microsoft.com/office/drawing/2014/chart" uri="{C3380CC4-5D6E-409C-BE32-E72D297353CC}">
              <c16:uniqueId val="{00000007-046D-49FE-8EE2-7A400DA0E0B2}"/>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9.6055075209330329</c:v>
                </c:pt>
              </c:numCache>
            </c:numRef>
          </c:xVal>
          <c:yVal>
            <c:numLit>
              <c:formatCode>General</c:formatCode>
              <c:ptCount val="1"/>
              <c:pt idx="0">
                <c:v>1</c:v>
              </c:pt>
            </c:numLit>
          </c:yVal>
          <c:smooth val="0"/>
          <c:extLst>
            <c:ext xmlns:c16="http://schemas.microsoft.com/office/drawing/2014/chart" uri="{C3380CC4-5D6E-409C-BE32-E72D297353CC}">
              <c16:uniqueId val="{00000008-046D-49FE-8EE2-7A400DA0E0B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46D-49FE-8EE2-7A400DA0E0B2}"/>
              </c:ext>
            </c:extLst>
          </c:dPt>
          <c:xVal>
            <c:numRef>
              <c:f>Sheet1!$B$12</c:f>
              <c:numCache>
                <c:formatCode>0.0</c:formatCode>
                <c:ptCount val="1"/>
                <c:pt idx="0">
                  <c:v>8.8272606992339782</c:v>
                </c:pt>
              </c:numCache>
            </c:numRef>
          </c:xVal>
          <c:yVal>
            <c:numLit>
              <c:formatCode>General</c:formatCode>
              <c:ptCount val="1"/>
              <c:pt idx="0">
                <c:v>1</c:v>
              </c:pt>
            </c:numLit>
          </c:yVal>
          <c:smooth val="0"/>
          <c:extLst>
            <c:ext xmlns:c16="http://schemas.microsoft.com/office/drawing/2014/chart" uri="{C3380CC4-5D6E-409C-BE32-E72D297353CC}">
              <c16:uniqueId val="{0000000A-046D-49FE-8EE2-7A400DA0E0B2}"/>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46D-49FE-8EE2-7A400DA0E0B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Q29. Do you think the hospital staff did everything they could to help control your pain?</c:v>
                  </c:pt>
                </c15:dlblRangeCache>
              </c15:datalabelsRange>
            </c:ext>
            <c:ext xmlns:c16="http://schemas.microsoft.com/office/drawing/2014/chart" uri="{C3380CC4-5D6E-409C-BE32-E72D297353CC}">
              <c16:uniqueId val="{0000000C-046D-49FE-8EE2-7A400DA0E0B2}"/>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9.0346109535820123</c:v>
                </c:pt>
              </c:numCache>
            </c:numRef>
          </c:val>
          <c:extLst>
            <c:ext xmlns:c16="http://schemas.microsoft.com/office/drawing/2014/chart" uri="{C3380CC4-5D6E-409C-BE32-E72D297353CC}">
              <c16:uniqueId val="{00000000-7B8D-4C54-B4FC-3696FC4B29F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8.0962351028686541E-2</c:v>
                </c:pt>
              </c:numCache>
            </c:numRef>
          </c:val>
          <c:extLst>
            <c:ext xmlns:c16="http://schemas.microsoft.com/office/drawing/2014/chart" uri="{C3380CC4-5D6E-409C-BE32-E72D297353CC}">
              <c16:uniqueId val="{00000001-7B8D-4C54-B4FC-3696FC4B29F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0.12179135009368558</c:v>
                </c:pt>
              </c:numCache>
            </c:numRef>
          </c:val>
          <c:extLst>
            <c:ext xmlns:c16="http://schemas.microsoft.com/office/drawing/2014/chart" uri="{C3380CC4-5D6E-409C-BE32-E72D297353CC}">
              <c16:uniqueId val="{00000002-7B8D-4C54-B4FC-3696FC4B29F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3.3954517829929642E-2</c:v>
                </c:pt>
              </c:numCache>
            </c:numRef>
          </c:val>
          <c:extLst>
            <c:ext xmlns:c16="http://schemas.microsoft.com/office/drawing/2014/chart" uri="{C3380CC4-5D6E-409C-BE32-E72D297353CC}">
              <c16:uniqueId val="{00000003-7B8D-4C54-B4FC-3696FC4B29F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0.35448033019953584</c:v>
                </c:pt>
              </c:numCache>
            </c:numRef>
          </c:val>
          <c:extLst>
            <c:ext xmlns:c16="http://schemas.microsoft.com/office/drawing/2014/chart" uri="{C3380CC4-5D6E-409C-BE32-E72D297353CC}">
              <c16:uniqueId val="{00000004-7B8D-4C54-B4FC-3696FC4B29F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3.3954517829929642E-2</c:v>
                </c:pt>
              </c:numCache>
            </c:numRef>
          </c:val>
          <c:extLst>
            <c:ext xmlns:c16="http://schemas.microsoft.com/office/drawing/2014/chart" uri="{C3380CC4-5D6E-409C-BE32-E72D297353CC}">
              <c16:uniqueId val="{00000005-7B8D-4C54-B4FC-3696FC4B29F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0.12179135009368558</c:v>
                </c:pt>
              </c:numCache>
            </c:numRef>
          </c:val>
          <c:extLst>
            <c:ext xmlns:c16="http://schemas.microsoft.com/office/drawing/2014/chart" uri="{C3380CC4-5D6E-409C-BE32-E72D297353CC}">
              <c16:uniqueId val="{00000006-7B8D-4C54-B4FC-3696FC4B29F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0.1091792249778667</c:v>
                </c:pt>
              </c:numCache>
            </c:numRef>
          </c:val>
          <c:extLst>
            <c:ext xmlns:c16="http://schemas.microsoft.com/office/drawing/2014/chart" uri="{C3380CC4-5D6E-409C-BE32-E72D297353CC}">
              <c16:uniqueId val="{00000007-7B8D-4C54-B4FC-3696FC4B29F9}"/>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9.7736939277627961</c:v>
                </c:pt>
              </c:numCache>
            </c:numRef>
          </c:xVal>
          <c:yVal>
            <c:numLit>
              <c:formatCode>General</c:formatCode>
              <c:ptCount val="1"/>
              <c:pt idx="0">
                <c:v>1</c:v>
              </c:pt>
            </c:numLit>
          </c:yVal>
          <c:smooth val="0"/>
          <c:extLst>
            <c:ext xmlns:c16="http://schemas.microsoft.com/office/drawing/2014/chart" uri="{C3380CC4-5D6E-409C-BE32-E72D297353CC}">
              <c16:uniqueId val="{00000008-7B8D-4C54-B4FC-3696FC4B29F9}"/>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B8D-4C54-B4FC-3696FC4B29F9}"/>
              </c:ext>
            </c:extLst>
          </c:dPt>
          <c:xVal>
            <c:numRef>
              <c:f>Sheet1!$B$12</c:f>
              <c:numCache>
                <c:formatCode>0.0</c:formatCode>
                <c:ptCount val="1"/>
                <c:pt idx="0">
                  <c:v>9.448559337634082</c:v>
                </c:pt>
              </c:numCache>
            </c:numRef>
          </c:xVal>
          <c:yVal>
            <c:numLit>
              <c:formatCode>General</c:formatCode>
              <c:ptCount val="1"/>
              <c:pt idx="0">
                <c:v>1</c:v>
              </c:pt>
            </c:numLit>
          </c:yVal>
          <c:smooth val="0"/>
          <c:extLst>
            <c:ext xmlns:c16="http://schemas.microsoft.com/office/drawing/2014/chart" uri="{C3380CC4-5D6E-409C-BE32-E72D297353CC}">
              <c16:uniqueId val="{0000000A-7B8D-4C54-B4FC-3696FC4B29F9}"/>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B8D-4C54-B4FC-3696FC4B29F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Q28. Were you given enough privacy when being examined or treated?</c:v>
                  </c:pt>
                </c15:dlblRangeCache>
              </c15:datalabelsRange>
            </c:ext>
            <c:ext xmlns:c16="http://schemas.microsoft.com/office/drawing/2014/chart" uri="{C3380CC4-5D6E-409C-BE32-E72D297353CC}">
              <c16:uniqueId val="{0000000C-7B8D-4C54-B4FC-3696FC4B29F9}"/>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5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47825938581957"/>
          <c:y val="0.36662434970635543"/>
          <c:w val="0.60573058292769666"/>
          <c:h val="0.3648189725642948"/>
        </c:manualLayout>
      </c:layout>
      <c:barChart>
        <c:barDir val="bar"/>
        <c:grouping val="clustered"/>
        <c:varyColors val="0"/>
        <c:ser>
          <c:idx val="0"/>
          <c:order val="0"/>
          <c:tx>
            <c:strRef>
              <c:f>Sheet1!$B$1</c:f>
              <c:strCache>
                <c:ptCount val="1"/>
                <c:pt idx="0">
                  <c:v>Your Trust Score</c:v>
                </c:pt>
              </c:strCache>
            </c:strRef>
          </c:tx>
          <c:spPr>
            <a:solidFill>
              <a:srgbClr val="6D276A"/>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96CB-4379-9E6D-6581D4CF2917}"/>
              </c:ext>
            </c:extLst>
          </c:dPt>
          <c:cat>
            <c:strRef>
              <c:f>Sheet1!$A$2</c:f>
              <c:strCache>
                <c:ptCount val="1"/>
                <c:pt idx="0">
                  <c:v>Q31_1. Thinking about your care and treatment, did hospital staff take into account the following individual needs? Language needs (e.g. translation, braille)</c:v>
                </c:pt>
              </c:strCache>
            </c:strRef>
          </c:cat>
          <c:val>
            <c:numRef>
              <c:f>Sheet1!$B$2</c:f>
              <c:numCache>
                <c:formatCode>0</c:formatCode>
                <c:ptCount val="1"/>
                <c:pt idx="0">
                  <c:v>8.9687466742403359</c:v>
                </c:pt>
              </c:numCache>
            </c:numRef>
          </c:val>
          <c:extLst>
            <c:ext xmlns:c16="http://schemas.microsoft.com/office/drawing/2014/chart" uri="{C3380CC4-5D6E-409C-BE32-E72D297353CC}">
              <c16:uniqueId val="{00000002-96CB-4379-9E6D-6581D4CF2917}"/>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out"/>
        <c:minorTickMark val="none"/>
        <c:tickLblPos val="high"/>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Arial" panose="020B0604020202020204" pitchFamily="34" charset="0"/>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900" baseline="0">
          <a:latin typeface="Arial" panose="020B0604020202020204" pitchFamily="34" charset="0"/>
        </a:defRPr>
      </a:pPr>
      <a:endParaRPr lang="en-US"/>
    </a:p>
  </c:txPr>
  <c:externalData r:id="rId3">
    <c:autoUpdate val="0"/>
  </c:externalData>
  <c:userShapes r:id="rId4"/>
</c:chartSpace>
</file>

<file path=ppt/charts/chart5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597519102300909"/>
          <c:y val="0.32742344162060122"/>
          <c:w val="0.61273947115669425"/>
          <c:h val="0.40401909747245768"/>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5864-4136-829F-4C882CA8419A}"/>
              </c:ext>
            </c:extLst>
          </c:dPt>
          <c:cat>
            <c:strRef>
              <c:f>Sheet1!$A$2</c:f>
              <c:strCache>
                <c:ptCount val="1"/>
                <c:pt idx="0">
                  <c:v>Q31_3. Thinking about your care and treatment, did hospital staff take into account the following individual needs? Religious needs (e.g. space to pray / meditate)</c:v>
                </c:pt>
              </c:strCache>
            </c:strRef>
          </c:cat>
          <c:val>
            <c:numRef>
              <c:f>Sheet1!$B$2</c:f>
              <c:numCache>
                <c:formatCode>0</c:formatCode>
                <c:ptCount val="1"/>
                <c:pt idx="0">
                  <c:v>9.2971424984058189</c:v>
                </c:pt>
              </c:numCache>
            </c:numRef>
          </c:val>
          <c:extLst>
            <c:ext xmlns:c16="http://schemas.microsoft.com/office/drawing/2014/chart" uri="{C3380CC4-5D6E-409C-BE32-E72D297353CC}">
              <c16:uniqueId val="{00000002-5864-4136-829F-4C882CA8419A}"/>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46667093550775235"/>
          <c:y val="7.1619806564375429E-2"/>
          <c:w val="0.47647546936784907"/>
          <c:h val="0.87237546064130389"/>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419999"/>
              </a:solidFill>
              <a:ln w="19050">
                <a:noFill/>
              </a:ln>
              <a:effectLst/>
            </c:spPr>
            <c:extLst>
              <c:ext xmlns:c16="http://schemas.microsoft.com/office/drawing/2014/chart" uri="{C3380CC4-5D6E-409C-BE32-E72D297353CC}">
                <c16:uniqueId val="{00000001-8074-4F3B-8D50-6309FA108050}"/>
              </c:ext>
            </c:extLst>
          </c:dPt>
          <c:dPt>
            <c:idx val="1"/>
            <c:invertIfNegative val="0"/>
            <c:bubble3D val="0"/>
            <c:spPr>
              <a:solidFill>
                <a:srgbClr val="5FBD83"/>
              </a:solidFill>
              <a:ln w="19050">
                <a:noFill/>
              </a:ln>
              <a:effectLst/>
            </c:spPr>
            <c:extLst>
              <c:ext xmlns:c16="http://schemas.microsoft.com/office/drawing/2014/chart" uri="{C3380CC4-5D6E-409C-BE32-E72D297353CC}">
                <c16:uniqueId val="{00000003-8074-4F3B-8D50-6309FA108050}"/>
              </c:ext>
            </c:extLst>
          </c:dPt>
          <c:dPt>
            <c:idx val="2"/>
            <c:invertIfNegative val="0"/>
            <c:bubble3D val="0"/>
            <c:spPr>
              <a:solidFill>
                <a:srgbClr val="A9D18E"/>
              </a:solidFill>
              <a:ln w="19050">
                <a:noFill/>
              </a:ln>
              <a:effectLst/>
            </c:spPr>
            <c:extLst>
              <c:ext xmlns:c16="http://schemas.microsoft.com/office/drawing/2014/chart" uri="{C3380CC4-5D6E-409C-BE32-E72D297353CC}">
                <c16:uniqueId val="{00000005-8074-4F3B-8D50-6309FA108050}"/>
              </c:ext>
            </c:extLst>
          </c:dPt>
          <c:dPt>
            <c:idx val="3"/>
            <c:invertIfNegative val="0"/>
            <c:bubble3D val="0"/>
            <c:spPr>
              <a:solidFill>
                <a:srgbClr val="D9D9D9"/>
              </a:solidFill>
              <a:ln w="19050">
                <a:noFill/>
              </a:ln>
              <a:effectLst/>
            </c:spPr>
            <c:extLst>
              <c:ext xmlns:c16="http://schemas.microsoft.com/office/drawing/2014/chart" uri="{C3380CC4-5D6E-409C-BE32-E72D297353CC}">
                <c16:uniqueId val="{00000007-8074-4F3B-8D50-6309FA108050}"/>
              </c:ext>
            </c:extLst>
          </c:dPt>
          <c:dPt>
            <c:idx val="4"/>
            <c:invertIfNegative val="0"/>
            <c:bubble3D val="0"/>
            <c:spPr>
              <a:solidFill>
                <a:srgbClr val="FFD966"/>
              </a:solidFill>
              <a:ln w="19050">
                <a:noFill/>
              </a:ln>
              <a:effectLst/>
            </c:spPr>
            <c:extLst>
              <c:ext xmlns:c16="http://schemas.microsoft.com/office/drawing/2014/chart" uri="{C3380CC4-5D6E-409C-BE32-E72D297353CC}">
                <c16:uniqueId val="{00000009-8074-4F3B-8D50-6309FA108050}"/>
              </c:ext>
            </c:extLst>
          </c:dPt>
          <c:dPt>
            <c:idx val="5"/>
            <c:invertIfNegative val="0"/>
            <c:bubble3D val="0"/>
            <c:spPr>
              <a:solidFill>
                <a:srgbClr val="F1BE48"/>
              </a:solidFill>
              <a:ln w="19050">
                <a:noFill/>
              </a:ln>
              <a:effectLst/>
            </c:spPr>
            <c:extLst>
              <c:ext xmlns:c16="http://schemas.microsoft.com/office/drawing/2014/chart" uri="{C3380CC4-5D6E-409C-BE32-E72D297353CC}">
                <c16:uniqueId val="{0000000B-8074-4F3B-8D50-6309FA108050}"/>
              </c:ext>
            </c:extLst>
          </c:dPt>
          <c:dPt>
            <c:idx val="6"/>
            <c:invertIfNegative val="0"/>
            <c:bubble3D val="0"/>
            <c:spPr>
              <a:solidFill>
                <a:srgbClr val="E87722"/>
              </a:solidFill>
              <a:ln w="19050">
                <a:noFill/>
              </a:ln>
              <a:effectLst/>
            </c:spPr>
            <c:extLst>
              <c:ext xmlns:c16="http://schemas.microsoft.com/office/drawing/2014/chart" uri="{C3380CC4-5D6E-409C-BE32-E72D297353CC}">
                <c16:uniqueId val="{0000000D-8074-4F3B-8D50-6309FA108050}"/>
              </c:ext>
            </c:extLst>
          </c:dPt>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Feuil1!$A$2:$A$8</c:f>
              <c:strCache>
                <c:ptCount val="7"/>
                <c:pt idx="0">
                  <c:v>Much better than expected</c:v>
                </c:pt>
                <c:pt idx="1">
                  <c:v>Better than expected</c:v>
                </c:pt>
                <c:pt idx="2">
                  <c:v>Somewhat better than expected</c:v>
                </c:pt>
                <c:pt idx="3">
                  <c:v>About the same</c:v>
                </c:pt>
                <c:pt idx="4">
                  <c:v>Somewhat worse than expected</c:v>
                </c:pt>
                <c:pt idx="5">
                  <c:v>Worse than expected</c:v>
                </c:pt>
                <c:pt idx="6">
                  <c:v>Much worse than expected</c:v>
                </c:pt>
              </c:strCache>
            </c:strRef>
          </c:cat>
          <c:val>
            <c:numRef>
              <c:f>Feuil1!$B$2:$B$8</c:f>
              <c:numCache>
                <c:formatCode>0</c:formatCode>
                <c:ptCount val="7"/>
                <c:pt idx="0">
                  <c:v>20</c:v>
                </c:pt>
                <c:pt idx="1">
                  <c:v>17</c:v>
                </c:pt>
                <c:pt idx="2">
                  <c:v>6</c:v>
                </c:pt>
                <c:pt idx="3">
                  <c:v>3</c:v>
                </c:pt>
              </c:numCache>
            </c:numRef>
          </c:val>
          <c:extLst>
            <c:ext xmlns:c16="http://schemas.microsoft.com/office/drawing/2014/chart" uri="{C3380CC4-5D6E-409C-BE32-E72D297353CC}">
              <c16:uniqueId val="{0000000E-8074-4F3B-8D50-6309FA108050}"/>
            </c:ext>
          </c:extLst>
        </c:ser>
        <c:dLbls>
          <c:dLblPos val="outEnd"/>
          <c:showLegendKey val="0"/>
          <c:showVal val="1"/>
          <c:showCatName val="0"/>
          <c:showSerName val="0"/>
          <c:showPercent val="0"/>
          <c:showBubbleSize val="0"/>
        </c:dLbls>
        <c:gapWidth val="27"/>
        <c:axId val="779055776"/>
        <c:axId val="779049248"/>
      </c:barChart>
      <c:valAx>
        <c:axId val="779049248"/>
        <c:scaling>
          <c:orientation val="minMax"/>
        </c:scaling>
        <c:delete val="1"/>
        <c:axPos val="t"/>
        <c:numFmt formatCode="0" sourceLinked="1"/>
        <c:majorTickMark val="out"/>
        <c:minorTickMark val="none"/>
        <c:tickLblPos val="nextTo"/>
        <c:crossAx val="779055776"/>
        <c:crosses val="autoZero"/>
        <c:crossBetween val="between"/>
      </c:valAx>
      <c:catAx>
        <c:axId val="779055776"/>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tx1"/>
                </a:solidFill>
                <a:latin typeface="+mn-lt"/>
                <a:ea typeface="+mn-ea"/>
                <a:cs typeface="+mn-cs"/>
              </a:defRPr>
            </a:pPr>
            <a:endParaRPr lang="en-US"/>
          </a:p>
        </c:txPr>
        <c:crossAx val="779049248"/>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4">
    <c:autoUpdate val="0"/>
  </c:externalData>
</c:chartSpace>
</file>

<file path=ppt/charts/chart6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306604897270541"/>
          <c:y val="0.25616080470071861"/>
          <c:w val="0.61564862069835291"/>
          <c:h val="0.4752821817327603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14D1-4826-9677-C415CB459A99}"/>
              </c:ext>
            </c:extLst>
          </c:dPt>
          <c:cat>
            <c:strRef>
              <c:f>Sheet1!$A$2</c:f>
              <c:strCache>
                <c:ptCount val="1"/>
                <c:pt idx="0">
                  <c:v>Q31_4. Thinking about your care and treatment, did hospital staff take into account the following individual needs? Accessibility needs (e.g. mobility needs, room adaptations)</c:v>
                </c:pt>
              </c:strCache>
            </c:strRef>
          </c:cat>
          <c:val>
            <c:numRef>
              <c:f>Sheet1!$B$2</c:f>
              <c:numCache>
                <c:formatCode>0</c:formatCode>
                <c:ptCount val="1"/>
                <c:pt idx="0">
                  <c:v>9.3423192021572241</c:v>
                </c:pt>
              </c:numCache>
            </c:numRef>
          </c:val>
          <c:extLst>
            <c:ext xmlns:c16="http://schemas.microsoft.com/office/drawing/2014/chart" uri="{C3380CC4-5D6E-409C-BE32-E72D297353CC}">
              <c16:uniqueId val="{00000002-14D1-4826-9677-C415CB459A99}"/>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2164232604936505"/>
          <c:y val="0.32335323005099215"/>
          <c:w val="0.61991978946837389"/>
          <c:h val="0.43496672652259616"/>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B55C-42AA-AF66-00650CEF8B94}"/>
              </c:ext>
            </c:extLst>
          </c:dPt>
          <c:cat>
            <c:strRef>
              <c:f>Sheet1!$A$2</c:f>
              <c:strCache>
                <c:ptCount val="1"/>
                <c:pt idx="0">
                  <c:v>Q31_5. Thinking about your care and treatment, did hospital staff take into account the following individual needs? Dietary needs (e.g. medical, allergy, 
vegan)</c:v>
                </c:pt>
              </c:strCache>
            </c:strRef>
          </c:cat>
          <c:val>
            <c:numRef>
              <c:f>Sheet1!$B$2</c:f>
              <c:numCache>
                <c:formatCode>0</c:formatCode>
                <c:ptCount val="1"/>
                <c:pt idx="0">
                  <c:v>9.0233286673388644</c:v>
                </c:pt>
              </c:numCache>
            </c:numRef>
          </c:val>
          <c:extLst>
            <c:ext xmlns:c16="http://schemas.microsoft.com/office/drawing/2014/chart" uri="{C3380CC4-5D6E-409C-BE32-E72D297353CC}">
              <c16:uniqueId val="{00000002-B55C-42AA-AF66-00650CEF8B94}"/>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3164265228708278"/>
          <c:y val="0.26430198101982411"/>
          <c:w val="0.61132260584067588"/>
          <c:h val="0.3913948053523022"/>
        </c:manualLayout>
      </c:layout>
      <c:barChart>
        <c:barDir val="bar"/>
        <c:grouping val="clustered"/>
        <c:varyColors val="0"/>
        <c:ser>
          <c:idx val="0"/>
          <c:order val="0"/>
          <c:tx>
            <c:strRef>
              <c:f>Sheet1!$B$1</c:f>
              <c:strCache>
                <c:ptCount val="1"/>
                <c:pt idx="0">
                  <c:v>Your Trust Score</c:v>
                </c:pt>
              </c:strCache>
            </c:strRef>
          </c:tx>
          <c:spPr>
            <a:solidFill>
              <a:schemeClr val="accent1"/>
            </a:solidFill>
            <a:ln>
              <a:noFill/>
            </a:ln>
            <a:effectLst/>
          </c:spPr>
          <c:invertIfNegative val="0"/>
          <c:dPt>
            <c:idx val="0"/>
            <c:invertIfNegative val="0"/>
            <c:bubble3D val="0"/>
            <c:spPr>
              <a:solidFill>
                <a:srgbClr val="6D276A"/>
              </a:solidFill>
              <a:ln>
                <a:noFill/>
              </a:ln>
              <a:effectLst/>
            </c:spPr>
            <c:extLst>
              <c:ext xmlns:c16="http://schemas.microsoft.com/office/drawing/2014/chart" uri="{C3380CC4-5D6E-409C-BE32-E72D297353CC}">
                <c16:uniqueId val="{00000001-808F-4A76-9FB2-8D2DFE26D62D}"/>
              </c:ext>
            </c:extLst>
          </c:dPt>
          <c:cat>
            <c:strRef>
              <c:f>Sheet1!$A$2</c:f>
              <c:strCache>
                <c:ptCount val="1"/>
                <c:pt idx="0">
                  <c:v>Q31_2. Thinking about your care and treatment, did hospital staff take into account the following individual needs? Cultural needs (e.g. same gender staff)</c:v>
                </c:pt>
              </c:strCache>
            </c:strRef>
          </c:cat>
          <c:val>
            <c:numRef>
              <c:f>Sheet1!$B$2</c:f>
              <c:numCache>
                <c:formatCode>0</c:formatCode>
                <c:ptCount val="1"/>
                <c:pt idx="0">
                  <c:v>9.0257252061026243</c:v>
                </c:pt>
              </c:numCache>
            </c:numRef>
          </c:val>
          <c:extLst>
            <c:ext xmlns:c16="http://schemas.microsoft.com/office/drawing/2014/chart" uri="{C3380CC4-5D6E-409C-BE32-E72D297353CC}">
              <c16:uniqueId val="{00000002-808F-4A76-9FB2-8D2DFE26D62D}"/>
            </c:ext>
          </c:extLst>
        </c:ser>
        <c:dLbls>
          <c:showLegendKey val="0"/>
          <c:showVal val="0"/>
          <c:showCatName val="0"/>
          <c:showSerName val="0"/>
          <c:showPercent val="0"/>
          <c:showBubbleSize val="0"/>
        </c:dLbls>
        <c:gapWidth val="0"/>
        <c:axId val="605152992"/>
        <c:axId val="605153536"/>
      </c:barChart>
      <c:catAx>
        <c:axId val="605152992"/>
        <c:scaling>
          <c:orientation val="minMax"/>
        </c:scaling>
        <c:delete val="1"/>
        <c:axPos val="l"/>
        <c:numFmt formatCode="General" sourceLinked="1"/>
        <c:majorTickMark val="out"/>
        <c:minorTickMark val="none"/>
        <c:tickLblPos val="nextTo"/>
        <c:crossAx val="605153536"/>
        <c:crosses val="autoZero"/>
        <c:auto val="1"/>
        <c:lblAlgn val="ctr"/>
        <c:lblOffset val="100"/>
        <c:noMultiLvlLbl val="0"/>
      </c:catAx>
      <c:valAx>
        <c:axId val="605153536"/>
        <c:scaling>
          <c:orientation val="minMax"/>
          <c:max val="10"/>
          <c:min val="0"/>
        </c:scaling>
        <c:delete val="0"/>
        <c:axPos val="b"/>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605152992"/>
        <c:crosses val="autoZero"/>
        <c:crossBetween val="between"/>
        <c:majorUnit val="1"/>
        <c:minorUnit val="0.2"/>
      </c:valAx>
      <c:spPr>
        <a:solidFill>
          <a:srgbClr val="F2F2F2"/>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userShapes r:id="rId4"/>
</c:chartSpace>
</file>

<file path=ppt/charts/chart6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Sheet1!$B$2:$B$6</c:f>
              <c:numCache>
                <c:formatCode>0.0</c:formatCode>
                <c:ptCount val="5"/>
                <c:pt idx="0">
                  <c:v>5.832523519666112</c:v>
                </c:pt>
                <c:pt idx="1">
                  <c:v>6.3324752145276451</c:v>
                </c:pt>
                <c:pt idx="2">
                  <c:v>6.386648005480378</c:v>
                </c:pt>
                <c:pt idx="3">
                  <c:v>6.4817308719187592</c:v>
                </c:pt>
                <c:pt idx="4">
                  <c:v>6.6101344060037892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46C-41B7-BFC6-F8BACA210B27}"/>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East and North Hertfordshire NHS Trust</c:v>
                </c:pt>
                <c:pt idx="3">
                  <c:v>Milton Keynes University Hospital NHS Foundation Trust</c:v>
                </c:pt>
                <c:pt idx="4">
                  <c:v>James Paget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46C-41B7-BFC6-F8BACA210B27}"/>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Sheet1!$B$2:$B$6</c:f>
              <c:numCache>
                <c:formatCode>0.0</c:formatCode>
                <c:ptCount val="5"/>
                <c:pt idx="0">
                  <c:v>8.9265613702048849</c:v>
                </c:pt>
                <c:pt idx="1">
                  <c:v>7.5879287846994554</c:v>
                </c:pt>
                <c:pt idx="2">
                  <c:v>7.3622368087874488</c:v>
                </c:pt>
                <c:pt idx="3">
                  <c:v>7.2024398297810874</c:v>
                </c:pt>
                <c:pt idx="4">
                  <c:v>7.1373253049970034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53AE-409C-B770-887DB6D4565B}"/>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Hertfordshire Teaching Hospitals NHS Trust</c:v>
                </c:pt>
                <c:pt idx="2">
                  <c:v>West Suffolk NHS Foundation Trust</c:v>
                </c:pt>
                <c:pt idx="3">
                  <c:v>The Queen Elizabeth Hospital, King's Lynn,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53AE-409C-B770-887DB6D4565B}"/>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strCache>
            </c:strRef>
          </c:cat>
          <c:val>
            <c:numRef>
              <c:f>Sheet1!$D$2:$D$103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0-233A-41B5-8BB2-34ABE25F7EBF}"/>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strCache>
            </c:strRef>
          </c:cat>
          <c:val>
            <c:numRef>
              <c:f>Sheet1!$E$2:$E$103</c:f>
              <c:numCache>
                <c:formatCode>General</c:formatCode>
                <c:ptCount val="102"/>
                <c:pt idx="0">
                  <c:v>5.3275584321817391</c:v>
                </c:pt>
                <c:pt idx="1">
                  <c:v>5.5005425447918448</c:v>
                </c:pt>
                <c:pt idx="2">
                  <c:v>5.6077579718802637</c:v>
                </c:pt>
                <c:pt idx="3">
                  <c:v>5.6509503849725604</c:v>
                </c:pt>
                <c:pt idx="4">
                  <c:v>5.832523519666112</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1-233A-41B5-8BB2-34ABE25F7EBF}"/>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strCache>
            </c:strRef>
          </c:cat>
          <c:val>
            <c:numRef>
              <c:f>Sheet1!$F$2:$F$103</c:f>
              <c:numCache>
                <c:formatCode>General</c:formatCode>
                <c:ptCount val="102"/>
                <c:pt idx="0">
                  <c:v>#N/A</c:v>
                </c:pt>
                <c:pt idx="1">
                  <c:v>#N/A</c:v>
                </c:pt>
                <c:pt idx="2">
                  <c:v>#N/A</c:v>
                </c:pt>
                <c:pt idx="3">
                  <c:v>#N/A</c:v>
                </c:pt>
                <c:pt idx="4">
                  <c:v>#N/A</c:v>
                </c:pt>
                <c:pt idx="5">
                  <c:v>5.8128037638692271</c:v>
                </c:pt>
                <c:pt idx="6">
                  <c:v>5.8975089545226869</c:v>
                </c:pt>
                <c:pt idx="7">
                  <c:v>6.0496728815350558</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2-233A-41B5-8BB2-34ABE25F7EBF}"/>
            </c:ext>
          </c:extLst>
        </c:ser>
        <c:ser>
          <c:idx val="3"/>
          <c:order val="3"/>
          <c:tx>
            <c:strRef>
              <c:f>Sheet1!$G$1</c:f>
              <c:strCache>
                <c:ptCount val="1"/>
                <c:pt idx="0">
                  <c:v>About the same</c:v>
                </c:pt>
              </c:strCache>
            </c:strRef>
          </c:tx>
          <c:spPr>
            <a:solidFill>
              <a:srgbClr val="D9D9D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strCache>
            </c:strRef>
          </c:cat>
          <c:val>
            <c:numRef>
              <c:f>Sheet1!$G$2:$G$103</c:f>
              <c:numCache>
                <c:formatCode>General</c:formatCode>
                <c:ptCount val="102"/>
                <c:pt idx="0">
                  <c:v>#N/A</c:v>
                </c:pt>
                <c:pt idx="1">
                  <c:v>#N/A</c:v>
                </c:pt>
                <c:pt idx="2">
                  <c:v>#N/A</c:v>
                </c:pt>
                <c:pt idx="3">
                  <c:v>#N/A</c:v>
                </c:pt>
                <c:pt idx="4">
                  <c:v>#N/A</c:v>
                </c:pt>
                <c:pt idx="5">
                  <c:v>#N/A</c:v>
                </c:pt>
                <c:pt idx="6">
                  <c:v>#N/A</c:v>
                </c:pt>
                <c:pt idx="7">
                  <c:v>#N/A</c:v>
                </c:pt>
                <c:pt idx="8">
                  <c:v>6.2777551131637006</c:v>
                </c:pt>
                <c:pt idx="9">
                  <c:v>6.3261898043007596</c:v>
                </c:pt>
                <c:pt idx="10">
                  <c:v>6.3324752145276451</c:v>
                </c:pt>
                <c:pt idx="11">
                  <c:v>6.3397109057787064</c:v>
                </c:pt>
                <c:pt idx="12">
                  <c:v>6.3500179377248323</c:v>
                </c:pt>
                <c:pt idx="13">
                  <c:v>6.386648005480378</c:v>
                </c:pt>
                <c:pt idx="14">
                  <c:v>6.3963752035451922</c:v>
                </c:pt>
                <c:pt idx="15">
                  <c:v>6.4587276289327464</c:v>
                </c:pt>
                <c:pt idx="16">
                  <c:v>6.4656619834171423</c:v>
                </c:pt>
                <c:pt idx="17">
                  <c:v>6.4817308719187592</c:v>
                </c:pt>
                <c:pt idx="18">
                  <c:v>6.4960188358726914</c:v>
                </c:pt>
                <c:pt idx="19">
                  <c:v>6.5077240656678939</c:v>
                </c:pt>
                <c:pt idx="20">
                  <c:v>6.5286247710221517</c:v>
                </c:pt>
                <c:pt idx="21">
                  <c:v>6.5421990799998166</c:v>
                </c:pt>
                <c:pt idx="22">
                  <c:v>6.5631469482775273</c:v>
                </c:pt>
                <c:pt idx="23">
                  <c:v>6.6101344060037892</c:v>
                </c:pt>
                <c:pt idx="24">
                  <c:v>6.6499828344472753</c:v>
                </c:pt>
                <c:pt idx="25">
                  <c:v>6.6501270544679869</c:v>
                </c:pt>
                <c:pt idx="26">
                  <c:v>6.652078623831172</c:v>
                </c:pt>
                <c:pt idx="27">
                  <c:v>6.6662709474571864</c:v>
                </c:pt>
                <c:pt idx="28">
                  <c:v>6.6924289281551266</c:v>
                </c:pt>
                <c:pt idx="29">
                  <c:v>6.7195680689753532</c:v>
                </c:pt>
                <c:pt idx="30">
                  <c:v>6.7495874570810646</c:v>
                </c:pt>
                <c:pt idx="31">
                  <c:v>6.7613891328103151</c:v>
                </c:pt>
                <c:pt idx="32">
                  <c:v>6.76180654808502</c:v>
                </c:pt>
                <c:pt idx="33">
                  <c:v>6.7673859583734739</c:v>
                </c:pt>
                <c:pt idx="34">
                  <c:v>6.7744810736052141</c:v>
                </c:pt>
                <c:pt idx="35">
                  <c:v>6.7969105149212616</c:v>
                </c:pt>
                <c:pt idx="36">
                  <c:v>6.8076706491132164</c:v>
                </c:pt>
                <c:pt idx="37">
                  <c:v>6.8866411641124436</c:v>
                </c:pt>
                <c:pt idx="38">
                  <c:v>6.8933747800855647</c:v>
                </c:pt>
                <c:pt idx="39">
                  <c:v>6.8973584519945614</c:v>
                </c:pt>
                <c:pt idx="40">
                  <c:v>6.9059489339866209</c:v>
                </c:pt>
                <c:pt idx="41">
                  <c:v>6.9206287699173838</c:v>
                </c:pt>
                <c:pt idx="42">
                  <c:v>6.9252093653717361</c:v>
                </c:pt>
                <c:pt idx="43">
                  <c:v>6.9281816798710469</c:v>
                </c:pt>
                <c:pt idx="44">
                  <c:v>6.9402658180664876</c:v>
                </c:pt>
                <c:pt idx="45">
                  <c:v>6.9645183341329346</c:v>
                </c:pt>
                <c:pt idx="46">
                  <c:v>6.9885918997478633</c:v>
                </c:pt>
                <c:pt idx="47">
                  <c:v>7.0026231162072268</c:v>
                </c:pt>
                <c:pt idx="48">
                  <c:v>7.0151462678587109</c:v>
                </c:pt>
                <c:pt idx="49">
                  <c:v>7.0270975274125487</c:v>
                </c:pt>
                <c:pt idx="50">
                  <c:v>7.0353070494246683</c:v>
                </c:pt>
                <c:pt idx="51">
                  <c:v>7.0363378121090596</c:v>
                </c:pt>
                <c:pt idx="52">
                  <c:v>7.0627042158351587</c:v>
                </c:pt>
                <c:pt idx="53">
                  <c:v>7.071354140487319</c:v>
                </c:pt>
                <c:pt idx="54">
                  <c:v>7.0742615552043207</c:v>
                </c:pt>
                <c:pt idx="55">
                  <c:v>7.0999414320874301</c:v>
                </c:pt>
                <c:pt idx="56">
                  <c:v>7.1242269066447079</c:v>
                </c:pt>
                <c:pt idx="57">
                  <c:v>7.1280715201043376</c:v>
                </c:pt>
                <c:pt idx="58">
                  <c:v>7.1373253049970034</c:v>
                </c:pt>
                <c:pt idx="59">
                  <c:v>7.1474287648893364</c:v>
                </c:pt>
                <c:pt idx="60">
                  <c:v>7.1581106043510028</c:v>
                </c:pt>
                <c:pt idx="61">
                  <c:v>7.1808113196247341</c:v>
                </c:pt>
                <c:pt idx="62">
                  <c:v>7.1922467781427608</c:v>
                </c:pt>
                <c:pt idx="63">
                  <c:v>7.2024398297810874</c:v>
                </c:pt>
                <c:pt idx="64">
                  <c:v>7.2319415267275673</c:v>
                </c:pt>
                <c:pt idx="65">
                  <c:v>7.2856046857136993</c:v>
                </c:pt>
                <c:pt idx="66">
                  <c:v>7.2984040199676086</c:v>
                </c:pt>
                <c:pt idx="67">
                  <c:v>7.3265843840205491</c:v>
                </c:pt>
                <c:pt idx="68">
                  <c:v>7.3353633308871924</c:v>
                </c:pt>
                <c:pt idx="69">
                  <c:v>7.3518165870885399</c:v>
                </c:pt>
                <c:pt idx="70">
                  <c:v>7.3622368087874488</c:v>
                </c:pt>
                <c:pt idx="71">
                  <c:v>7.3625342924369486</c:v>
                </c:pt>
                <c:pt idx="72">
                  <c:v>7.3728903599849982</c:v>
                </c:pt>
                <c:pt idx="73">
                  <c:v>7.3754542996713672</c:v>
                </c:pt>
                <c:pt idx="74">
                  <c:v>7.382489194966448</c:v>
                </c:pt>
                <c:pt idx="75">
                  <c:v>7.4037810160154791</c:v>
                </c:pt>
                <c:pt idx="76">
                  <c:v>7.4254507919869859</c:v>
                </c:pt>
                <c:pt idx="77">
                  <c:v>7.4667315343289467</c:v>
                </c:pt>
                <c:pt idx="78">
                  <c:v>7.4930204207438171</c:v>
                </c:pt>
                <c:pt idx="79">
                  <c:v>7.5201418813177163</c:v>
                </c:pt>
                <c:pt idx="80">
                  <c:v>7.555504756250027</c:v>
                </c:pt>
                <c:pt idx="81">
                  <c:v>7.5702809885022768</c:v>
                </c:pt>
                <c:pt idx="82">
                  <c:v>7.5762125337481452</c:v>
                </c:pt>
                <c:pt idx="83">
                  <c:v>7.5879287846994554</c:v>
                </c:pt>
                <c:pt idx="84">
                  <c:v>7.5905506535778704</c:v>
                </c:pt>
                <c:pt idx="85">
                  <c:v>7.5920664387819476</c:v>
                </c:pt>
                <c:pt idx="86">
                  <c:v>7.5926299672790201</c:v>
                </c:pt>
                <c:pt idx="87">
                  <c:v>7.7555205583112983</c:v>
                </c:pt>
                <c:pt idx="88">
                  <c:v>7.7605578061838481</c:v>
                </c:pt>
                <c:pt idx="89">
                  <c:v>7.8097035202736844</c:v>
                </c:pt>
                <c:pt idx="90">
                  <c:v>#N/A</c:v>
                </c:pt>
                <c:pt idx="91">
                  <c:v>#N/A</c:v>
                </c:pt>
                <c:pt idx="92">
                  <c:v>#N/A</c:v>
                </c:pt>
                <c:pt idx="93">
                  <c:v>#N/A</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3-233A-41B5-8BB2-34ABE25F7EBF}"/>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strCache>
            </c:strRef>
          </c:cat>
          <c:val>
            <c:numRef>
              <c:f>Sheet1!$H$2:$H$103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7.6274487772776318</c:v>
                </c:pt>
                <c:pt idx="91">
                  <c:v>7.8376837231246501</c:v>
                </c:pt>
                <c:pt idx="92">
                  <c:v>7.8893442545077406</c:v>
                </c:pt>
                <c:pt idx="93">
                  <c:v>7.8984992475330973</c:v>
                </c:pt>
                <c:pt idx="94">
                  <c:v>#N/A</c:v>
                </c:pt>
                <c:pt idx="95">
                  <c:v>#N/A</c:v>
                </c:pt>
                <c:pt idx="96">
                  <c:v>#N/A</c:v>
                </c:pt>
                <c:pt idx="97">
                  <c:v>#N/A</c:v>
                </c:pt>
                <c:pt idx="98">
                  <c:v>#N/A</c:v>
                </c:pt>
                <c:pt idx="99">
                  <c:v>#N/A</c:v>
                </c:pt>
                <c:pt idx="100">
                  <c:v>#N/A</c:v>
                </c:pt>
                <c:pt idx="101">
                  <c:v>#N/A</c:v>
                </c:pt>
              </c:numCache>
            </c:numRef>
          </c:val>
          <c:extLst>
            <c:ext xmlns:c16="http://schemas.microsoft.com/office/drawing/2014/chart" uri="{C3380CC4-5D6E-409C-BE32-E72D297353CC}">
              <c16:uniqueId val="{00000004-233A-41B5-8BB2-34ABE25F7EBF}"/>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strCache>
            </c:strRef>
          </c:cat>
          <c:val>
            <c:numRef>
              <c:f>Sheet1!$I$2:$I$103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7.8985053706335453</c:v>
                </c:pt>
                <c:pt idx="95">
                  <c:v>7.9449655306481493</c:v>
                </c:pt>
                <c:pt idx="96">
                  <c:v>8.0179234718632717</c:v>
                </c:pt>
                <c:pt idx="97">
                  <c:v>8.2494334680196761</c:v>
                </c:pt>
                <c:pt idx="98">
                  <c:v>8.281606815436362</c:v>
                </c:pt>
                <c:pt idx="99">
                  <c:v>#N/A</c:v>
                </c:pt>
                <c:pt idx="100">
                  <c:v>#N/A</c:v>
                </c:pt>
                <c:pt idx="101">
                  <c:v>#N/A</c:v>
                </c:pt>
              </c:numCache>
            </c:numRef>
          </c:val>
          <c:extLst>
            <c:ext xmlns:c16="http://schemas.microsoft.com/office/drawing/2014/chart" uri="{C3380CC4-5D6E-409C-BE32-E72D297353CC}">
              <c16:uniqueId val="{00000005-233A-41B5-8BB2-34ABE25F7EBF}"/>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strCache>
            </c:strRef>
          </c:cat>
          <c:val>
            <c:numRef>
              <c:f>Sheet1!$J$2:$J$103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8.4372753827243425</c:v>
                </c:pt>
                <c:pt idx="100">
                  <c:v>8.5425184905692753</c:v>
                </c:pt>
                <c:pt idx="101">
                  <c:v>8.9265613702048849</c:v>
                </c:pt>
              </c:numCache>
            </c:numRef>
          </c:val>
          <c:extLst>
            <c:ext xmlns:c16="http://schemas.microsoft.com/office/drawing/2014/chart" uri="{C3380CC4-5D6E-409C-BE32-E72D297353CC}">
              <c16:uniqueId val="{00000006-233A-41B5-8BB2-34ABE25F7EBF}"/>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Sheet1!$A$2:$A$103</c:f>
              <c:strCache>
                <c:ptCount val="102"/>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Your Trust</c:v>
                </c:pt>
              </c:strCache>
            </c:strRef>
          </c:cat>
          <c:val>
            <c:numRef>
              <c:f>Sheet1!$K$2:$K$103</c:f>
              <c:numCache>
                <c:formatCode>General</c:formatCode>
                <c:ptCount val="102"/>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8.9265613702048849</c:v>
                </c:pt>
              </c:numCache>
            </c:numRef>
          </c:val>
          <c:extLst>
            <c:ext xmlns:c16="http://schemas.microsoft.com/office/drawing/2014/chart" uri="{C3380CC4-5D6E-409C-BE32-E72D297353CC}">
              <c16:uniqueId val="{00000007-233A-41B5-8BB2-34ABE25F7EBF}"/>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4031388193133736"/>
          <c:h val="0.20674634017845275"/>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5.49609226705988</c:v>
                </c:pt>
              </c:numCache>
            </c:numRef>
          </c:val>
          <c:extLst>
            <c:ext xmlns:c16="http://schemas.microsoft.com/office/drawing/2014/chart" uri="{C3380CC4-5D6E-409C-BE32-E72D297353CC}">
              <c16:uniqueId val="{00000000-FDB2-4638-A8CA-7EDD61BFEEE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0.75401236843467245</c:v>
                </c:pt>
              </c:numCache>
            </c:numRef>
          </c:val>
          <c:extLst>
            <c:ext xmlns:c16="http://schemas.microsoft.com/office/drawing/2014/chart" uri="{C3380CC4-5D6E-409C-BE32-E72D297353CC}">
              <c16:uniqueId val="{00000001-FDB2-4638-A8CA-7EDD61BFEEE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0.38236419148423728</c:v>
                </c:pt>
              </c:numCache>
            </c:numRef>
          </c:val>
          <c:extLst>
            <c:ext xmlns:c16="http://schemas.microsoft.com/office/drawing/2014/chart" uri="{C3380CC4-5D6E-409C-BE32-E72D297353CC}">
              <c16:uniqueId val="{00000002-FDB2-4638-A8CA-7EDD61BFEEE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0.1066002778300037</c:v>
                </c:pt>
              </c:numCache>
            </c:numRef>
          </c:val>
          <c:extLst>
            <c:ext xmlns:c16="http://schemas.microsoft.com/office/drawing/2014/chart" uri="{C3380CC4-5D6E-409C-BE32-E72D297353CC}">
              <c16:uniqueId val="{00000003-FDB2-4638-A8CA-7EDD61BFEEE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1.1128917180862752</c:v>
                </c:pt>
              </c:numCache>
            </c:numRef>
          </c:val>
          <c:extLst>
            <c:ext xmlns:c16="http://schemas.microsoft.com/office/drawing/2014/chart" uri="{C3380CC4-5D6E-409C-BE32-E72D297353CC}">
              <c16:uniqueId val="{00000004-FDB2-4638-A8CA-7EDD61BFEEE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0.10660027783000281</c:v>
                </c:pt>
              </c:numCache>
            </c:numRef>
          </c:val>
          <c:extLst>
            <c:ext xmlns:c16="http://schemas.microsoft.com/office/drawing/2014/chart" uri="{C3380CC4-5D6E-409C-BE32-E72D297353CC}">
              <c16:uniqueId val="{00000005-FDB2-4638-A8CA-7EDD61BFEEE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0.38236419148423639</c:v>
                </c:pt>
              </c:numCache>
            </c:numRef>
          </c:val>
          <c:extLst>
            <c:ext xmlns:c16="http://schemas.microsoft.com/office/drawing/2014/chart" uri="{C3380CC4-5D6E-409C-BE32-E72D297353CC}">
              <c16:uniqueId val="{00000006-FDB2-4638-A8CA-7EDD61BFEEE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0.85273342720081402</c:v>
                </c:pt>
              </c:numCache>
            </c:numRef>
          </c:val>
          <c:extLst>
            <c:ext xmlns:c16="http://schemas.microsoft.com/office/drawing/2014/chart" uri="{C3380CC4-5D6E-409C-BE32-E72D297353CC}">
              <c16:uniqueId val="{00000007-FDB2-4638-A8CA-7EDD61BFEEE3}"/>
            </c:ext>
          </c:extLst>
        </c:ser>
        <c:dLbls>
          <c:showLegendKey val="0"/>
          <c:showVal val="0"/>
          <c:showCatName val="0"/>
          <c:showSerName val="0"/>
          <c:showPercent val="0"/>
          <c:showBubbleSize val="0"/>
        </c:dLbls>
        <c:gapWidth val="0"/>
        <c:overlap val="100"/>
        <c:axId val="894151424"/>
        <c:axId val="89687400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9.1936587194101218</c:v>
                </c:pt>
              </c:numCache>
            </c:numRef>
          </c:xVal>
          <c:yVal>
            <c:numLit>
              <c:formatCode>General</c:formatCode>
              <c:ptCount val="1"/>
              <c:pt idx="0">
                <c:v>1</c:v>
              </c:pt>
            </c:numLit>
          </c:yVal>
          <c:smooth val="0"/>
          <c:extLst>
            <c:ext xmlns:c16="http://schemas.microsoft.com/office/drawing/2014/chart" uri="{C3380CC4-5D6E-409C-BE32-E72D297353CC}">
              <c16:uniqueId val="{00000008-FDB2-4638-A8CA-7EDD61BFEEE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FDB2-4638-A8CA-7EDD61BFEEE3}"/>
              </c:ext>
            </c:extLst>
          </c:dPt>
          <c:xVal>
            <c:numRef>
              <c:f>Sheet1!$B$12</c:f>
              <c:numCache>
                <c:formatCode>0.0</c:formatCode>
                <c:ptCount val="1"/>
                <c:pt idx="0">
                  <c:v>7.2955149638519314</c:v>
                </c:pt>
              </c:numCache>
            </c:numRef>
          </c:xVal>
          <c:yVal>
            <c:numLit>
              <c:formatCode>General</c:formatCode>
              <c:ptCount val="1"/>
              <c:pt idx="0">
                <c:v>1</c:v>
              </c:pt>
            </c:numLit>
          </c:yVal>
          <c:smooth val="0"/>
          <c:extLst>
            <c:ext xmlns:c16="http://schemas.microsoft.com/office/drawing/2014/chart" uri="{C3380CC4-5D6E-409C-BE32-E72D297353CC}">
              <c16:uniqueId val="{0000000A-FDB2-4638-A8CA-7EDD61BFEEE3}"/>
            </c:ext>
          </c:extLst>
        </c:ser>
        <c:ser>
          <c:idx val="9"/>
          <c:order val="10"/>
          <c:tx>
            <c:v>label</c:v>
          </c:tx>
          <c:spPr>
            <a:ln w="25400" cap="rnd">
              <a:noFill/>
              <a:round/>
            </a:ln>
            <a:effectLst/>
          </c:spPr>
          <c:marker>
            <c:symbol val="none"/>
          </c:marker>
          <c:dLbls>
            <c:dLbl>
              <c:idx val="0"/>
              <c:tx>
                <c:rich>
                  <a:bodyPr/>
                  <a:lstStyle/>
                  <a:p>
                    <a:fld id="{3D3282DF-4EAB-4F82-AF26-A959EDECD9B3}"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FDB2-4638-A8CA-7EDD61BFEEE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Q34. Were you given enough information about the care and treatment you would receive while on a virtual ward?</c:v>
                  </c:pt>
                </c15:dlblRangeCache>
              </c15:datalabelsRange>
            </c:ext>
            <c:ext xmlns:c16="http://schemas.microsoft.com/office/drawing/2014/chart" uri="{C3380CC4-5D6E-409C-BE32-E72D297353CC}">
              <c16:uniqueId val="{0000000C-FDB2-4638-A8CA-7EDD61BFEEE3}"/>
            </c:ext>
          </c:extLst>
        </c:ser>
        <c:dLbls>
          <c:showLegendKey val="0"/>
          <c:showVal val="0"/>
          <c:showCatName val="0"/>
          <c:showSerName val="0"/>
          <c:showPercent val="0"/>
          <c:showBubbleSize val="0"/>
        </c:dLbls>
        <c:axId val="896869104"/>
        <c:axId val="896872368"/>
      </c:scatterChart>
      <c:catAx>
        <c:axId val="894151424"/>
        <c:scaling>
          <c:orientation val="minMax"/>
        </c:scaling>
        <c:delete val="1"/>
        <c:axPos val="l"/>
        <c:numFmt formatCode="General" sourceLinked="1"/>
        <c:majorTickMark val="out"/>
        <c:minorTickMark val="none"/>
        <c:tickLblPos val="nextTo"/>
        <c:crossAx val="896874000"/>
        <c:crosses val="autoZero"/>
        <c:auto val="1"/>
        <c:lblAlgn val="ctr"/>
        <c:lblOffset val="100"/>
        <c:noMultiLvlLbl val="0"/>
      </c:catAx>
      <c:valAx>
        <c:axId val="89687400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51424"/>
        <c:crosses val="autoZero"/>
        <c:crossBetween val="between"/>
      </c:valAx>
      <c:valAx>
        <c:axId val="896872368"/>
        <c:scaling>
          <c:orientation val="minMax"/>
          <c:min val="0"/>
        </c:scaling>
        <c:delete val="1"/>
        <c:axPos val="r"/>
        <c:numFmt formatCode="#;;0" sourceLinked="0"/>
        <c:majorTickMark val="out"/>
        <c:minorTickMark val="none"/>
        <c:tickLblPos val="nextTo"/>
        <c:crossAx val="896869104"/>
        <c:crosses val="max"/>
        <c:crossBetween val="midCat"/>
        <c:majorUnit val="1"/>
      </c:valAx>
      <c:valAx>
        <c:axId val="89686910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687236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4.8957230816639417</c:v>
                </c:pt>
              </c:numCache>
            </c:numRef>
          </c:val>
          <c:extLst>
            <c:ext xmlns:c16="http://schemas.microsoft.com/office/drawing/2014/chart" uri="{C3380CC4-5D6E-409C-BE32-E72D297353CC}">
              <c16:uniqueId val="{00000000-B232-4244-A766-8A946C0328E4}"/>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0.49632394202460439</c:v>
                </c:pt>
              </c:numCache>
            </c:numRef>
          </c:val>
          <c:extLst>
            <c:ext xmlns:c16="http://schemas.microsoft.com/office/drawing/2014/chart" uri="{C3380CC4-5D6E-409C-BE32-E72D297353CC}">
              <c16:uniqueId val="{00000001-B232-4244-A766-8A946C0328E4}"/>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0.51037754978031291</c:v>
                </c:pt>
              </c:numCache>
            </c:numRef>
          </c:val>
          <c:extLst>
            <c:ext xmlns:c16="http://schemas.microsoft.com/office/drawing/2014/chart" uri="{C3380CC4-5D6E-409C-BE32-E72D297353CC}">
              <c16:uniqueId val="{00000002-B232-4244-A766-8A946C0328E4}"/>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0.14228944502775231</c:v>
                </c:pt>
              </c:numCache>
            </c:numRef>
          </c:val>
          <c:extLst>
            <c:ext xmlns:c16="http://schemas.microsoft.com/office/drawing/2014/chart" uri="{C3380CC4-5D6E-409C-BE32-E72D297353CC}">
              <c16:uniqueId val="{00000003-B232-4244-A766-8A946C0328E4}"/>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1.4854815406298103</c:v>
                </c:pt>
              </c:numCache>
            </c:numRef>
          </c:val>
          <c:extLst>
            <c:ext xmlns:c16="http://schemas.microsoft.com/office/drawing/2014/chart" uri="{C3380CC4-5D6E-409C-BE32-E72D297353CC}">
              <c16:uniqueId val="{00000004-B232-4244-A766-8A946C0328E4}"/>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0.1422894450277532</c:v>
                </c:pt>
              </c:numCache>
            </c:numRef>
          </c:val>
          <c:extLst>
            <c:ext xmlns:c16="http://schemas.microsoft.com/office/drawing/2014/chart" uri="{C3380CC4-5D6E-409C-BE32-E72D297353CC}">
              <c16:uniqueId val="{00000005-B232-4244-A766-8A946C0328E4}"/>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0.51037754978031291</c:v>
                </c:pt>
              </c:numCache>
            </c:numRef>
          </c:val>
          <c:extLst>
            <c:ext xmlns:c16="http://schemas.microsoft.com/office/drawing/2014/chart" uri="{C3380CC4-5D6E-409C-BE32-E72D297353CC}">
              <c16:uniqueId val="{00000006-B232-4244-A766-8A946C0328E4}"/>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0.47660146706516038</c:v>
                </c:pt>
              </c:numCache>
            </c:numRef>
          </c:val>
          <c:extLst>
            <c:ext xmlns:c16="http://schemas.microsoft.com/office/drawing/2014/chart" uri="{C3380CC4-5D6E-409C-BE32-E72D297353CC}">
              <c16:uniqueId val="{00000007-B232-4244-A766-8A946C0328E4}"/>
            </c:ext>
          </c:extLst>
        </c:ser>
        <c:dLbls>
          <c:showLegendKey val="0"/>
          <c:showVal val="0"/>
          <c:showCatName val="0"/>
          <c:showSerName val="0"/>
          <c:showPercent val="0"/>
          <c:showBubbleSize val="0"/>
        </c:dLbls>
        <c:gapWidth val="0"/>
        <c:overlap val="100"/>
        <c:axId val="894144896"/>
        <c:axId val="89414870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8.6594640209996481</c:v>
                </c:pt>
              </c:numCache>
            </c:numRef>
          </c:xVal>
          <c:yVal>
            <c:numLit>
              <c:formatCode>General</c:formatCode>
              <c:ptCount val="1"/>
              <c:pt idx="0">
                <c:v>1</c:v>
              </c:pt>
            </c:numLit>
          </c:yVal>
          <c:smooth val="0"/>
          <c:extLst>
            <c:ext xmlns:c16="http://schemas.microsoft.com/office/drawing/2014/chart" uri="{C3380CC4-5D6E-409C-BE32-E72D297353CC}">
              <c16:uniqueId val="{00000008-B232-4244-A766-8A946C0328E4}"/>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232-4244-A766-8A946C0328E4}"/>
              </c:ext>
            </c:extLst>
          </c:dPt>
          <c:xVal>
            <c:numRef>
              <c:f>Sheet1!$B$12</c:f>
              <c:numCache>
                <c:formatCode>0.0</c:formatCode>
                <c:ptCount val="1"/>
                <c:pt idx="0">
                  <c:v>6.7874547888115169</c:v>
                </c:pt>
              </c:numCache>
            </c:numRef>
          </c:xVal>
          <c:yVal>
            <c:numLit>
              <c:formatCode>General</c:formatCode>
              <c:ptCount val="1"/>
              <c:pt idx="0">
                <c:v>1</c:v>
              </c:pt>
            </c:numLit>
          </c:yVal>
          <c:smooth val="0"/>
          <c:extLst>
            <c:ext xmlns:c16="http://schemas.microsoft.com/office/drawing/2014/chart" uri="{C3380CC4-5D6E-409C-BE32-E72D297353CC}">
              <c16:uniqueId val="{0000000A-B232-4244-A766-8A946C0328E4}"/>
            </c:ext>
          </c:extLst>
        </c:ser>
        <c:ser>
          <c:idx val="9"/>
          <c:order val="10"/>
          <c:tx>
            <c:v>label</c:v>
          </c:tx>
          <c:spPr>
            <a:ln w="25400" cap="rnd">
              <a:noFill/>
              <a:round/>
            </a:ln>
            <a:effectLst/>
          </c:spPr>
          <c:marker>
            <c:symbol val="none"/>
          </c:marker>
          <c:dLbls>
            <c:dLbl>
              <c:idx val="0"/>
              <c:tx>
                <c:rich>
                  <a:bodyPr/>
                  <a:lstStyle/>
                  <a:p>
                    <a:fld id="{06E82CA1-4877-4439-8D32-7B4052B0B033}" type="CELLRANGE">
                      <a:rPr lang="en-GB" smtClean="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232-4244-A766-8A946C0328E4}"/>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Q33. Before being admitted onto a virtual ward, did hospital staff give you information about the risks and benefits of continuing your treatment on a virtual ward?</c:v>
                  </c:pt>
                </c15:dlblRangeCache>
              </c15:datalabelsRange>
            </c:ext>
            <c:ext xmlns:c16="http://schemas.microsoft.com/office/drawing/2014/chart" uri="{C3380CC4-5D6E-409C-BE32-E72D297353CC}">
              <c16:uniqueId val="{0000000C-B232-4244-A766-8A946C0328E4}"/>
            </c:ext>
          </c:extLst>
        </c:ser>
        <c:dLbls>
          <c:showLegendKey val="0"/>
          <c:showVal val="0"/>
          <c:showCatName val="0"/>
          <c:showSerName val="0"/>
          <c:showPercent val="0"/>
          <c:showBubbleSize val="0"/>
        </c:dLbls>
        <c:axId val="894150880"/>
        <c:axId val="894149792"/>
      </c:scatterChart>
      <c:catAx>
        <c:axId val="894144896"/>
        <c:scaling>
          <c:orientation val="minMax"/>
        </c:scaling>
        <c:delete val="1"/>
        <c:axPos val="l"/>
        <c:numFmt formatCode="General" sourceLinked="1"/>
        <c:majorTickMark val="out"/>
        <c:minorTickMark val="none"/>
        <c:tickLblPos val="nextTo"/>
        <c:crossAx val="894148704"/>
        <c:crosses val="autoZero"/>
        <c:auto val="1"/>
        <c:lblAlgn val="ctr"/>
        <c:lblOffset val="100"/>
        <c:noMultiLvlLbl val="0"/>
      </c:catAx>
      <c:valAx>
        <c:axId val="89414870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4144896"/>
        <c:crosses val="autoZero"/>
        <c:crossBetween val="between"/>
      </c:valAx>
      <c:valAx>
        <c:axId val="894149792"/>
        <c:scaling>
          <c:orientation val="minMax"/>
          <c:min val="0"/>
        </c:scaling>
        <c:delete val="1"/>
        <c:axPos val="r"/>
        <c:numFmt formatCode="#;;0" sourceLinked="0"/>
        <c:majorTickMark val="out"/>
        <c:minorTickMark val="none"/>
        <c:tickLblPos val="nextTo"/>
        <c:crossAx val="894150880"/>
        <c:crosses val="max"/>
        <c:crossBetween val="midCat"/>
        <c:majorUnit val="1"/>
      </c:valAx>
      <c:valAx>
        <c:axId val="89415088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4149792"/>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6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Sheet1!$B$2:$B$6</c:f>
              <c:numCache>
                <c:formatCode>0.0</c:formatCode>
                <c:ptCount val="5"/>
                <c:pt idx="0">
                  <c:v>6.0792876996939551</c:v>
                </c:pt>
                <c:pt idx="1">
                  <c:v>6.6306052078602926</c:v>
                </c:pt>
                <c:pt idx="2">
                  <c:v>6.696241023309474</c:v>
                </c:pt>
                <c:pt idx="3">
                  <c:v>6.7398383846070828</c:v>
                </c:pt>
                <c:pt idx="4">
                  <c:v>6.7921257120070839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E34-4660-812C-03E8848AD3A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East and North Hertfordshire NHS Trust</c:v>
                </c:pt>
                <c:pt idx="3">
                  <c:v>Bedfordshire Hospitals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E34-4660-812C-03E8848AD3A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Sheet1!$B$2:$B$6</c:f>
              <c:numCache>
                <c:formatCode>0.0</c:formatCode>
                <c:ptCount val="5"/>
                <c:pt idx="0">
                  <c:v>7.7231390676307692</c:v>
                </c:pt>
                <c:pt idx="1">
                  <c:v>7.171875900847982</c:v>
                </c:pt>
                <c:pt idx="2">
                  <c:v>7.0470842182172939</c:v>
                </c:pt>
                <c:pt idx="3">
                  <c:v>6.9589827460014622</c:v>
                </c:pt>
                <c:pt idx="4">
                  <c:v>6.9581550580680336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8F1-4449-A74D-532F54E2604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Cambridge University Hospitals NHS Foundation Trust</c:v>
                </c:pt>
                <c:pt idx="4">
                  <c:v>East Suffolk and North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8F1-4449-A74D-532F54E2604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35972769472055466"/>
          <c:y val="3.4788226802263386E-2"/>
          <c:w val="0.60792653616877945"/>
          <c:h val="0.90920691388577413"/>
        </c:manualLayout>
      </c:layout>
      <c:barChart>
        <c:barDir val="bar"/>
        <c:grouping val="clustered"/>
        <c:varyColors val="0"/>
        <c:ser>
          <c:idx val="0"/>
          <c:order val="0"/>
          <c:tx>
            <c:strRef>
              <c:f>Feuil1!$B$1</c:f>
              <c:strCache>
                <c:ptCount val="1"/>
                <c:pt idx="0">
                  <c:v>Number of Qs</c:v>
                </c:pt>
              </c:strCache>
            </c:strRef>
          </c:tx>
          <c:spPr>
            <a:solidFill>
              <a:schemeClr val="accent1"/>
            </a:solidFill>
            <a:ln w="19050">
              <a:noFill/>
            </a:ln>
            <a:effectLst/>
          </c:spPr>
          <c:invertIfNegative val="0"/>
          <c:dPt>
            <c:idx val="0"/>
            <c:invertIfNegative val="0"/>
            <c:bubble3D val="0"/>
            <c:spPr>
              <a:solidFill>
                <a:srgbClr val="5B9BD5">
                  <a:lumMod val="60000"/>
                  <a:lumOff val="40000"/>
                </a:srgbClr>
              </a:solidFill>
              <a:ln w="19050">
                <a:noFill/>
              </a:ln>
              <a:effectLst/>
            </c:spPr>
            <c:extLst>
              <c:ext xmlns:c16="http://schemas.microsoft.com/office/drawing/2014/chart" uri="{C3380CC4-5D6E-409C-BE32-E72D297353CC}">
                <c16:uniqueId val="{00000001-1E4A-4D28-931F-88733B32ACB6}"/>
              </c:ext>
            </c:extLst>
          </c:dPt>
          <c:dPt>
            <c:idx val="1"/>
            <c:invertIfNegative val="0"/>
            <c:bubble3D val="0"/>
            <c:spPr>
              <a:solidFill>
                <a:srgbClr val="A5A5A5"/>
              </a:solidFill>
              <a:ln w="19050">
                <a:noFill/>
              </a:ln>
              <a:effectLst/>
            </c:spPr>
            <c:extLst>
              <c:ext xmlns:c16="http://schemas.microsoft.com/office/drawing/2014/chart" uri="{C3380CC4-5D6E-409C-BE32-E72D297353CC}">
                <c16:uniqueId val="{00000003-1E4A-4D28-931F-88733B32ACB6}"/>
              </c:ext>
            </c:extLst>
          </c:dPt>
          <c:dPt>
            <c:idx val="2"/>
            <c:invertIfNegative val="0"/>
            <c:bubble3D val="0"/>
            <c:spPr>
              <a:solidFill>
                <a:srgbClr val="7030A0">
                  <a:alpha val="70980"/>
                </a:srgbClr>
              </a:solidFill>
              <a:ln w="19050">
                <a:noFill/>
              </a:ln>
              <a:effectLst/>
            </c:spPr>
            <c:extLst>
              <c:ext xmlns:c16="http://schemas.microsoft.com/office/drawing/2014/chart" uri="{C3380CC4-5D6E-409C-BE32-E72D297353CC}">
                <c16:uniqueId val="{00000005-1E4A-4D28-931F-88733B32ACB6}"/>
              </c:ext>
            </c:extLst>
          </c:dPt>
          <c:dLbls>
            <c:spPr>
              <a:noFill/>
              <a:ln>
                <a:noFill/>
              </a:ln>
              <a:effectLst/>
            </c:spPr>
            <c:txPr>
              <a:bodyPr rot="0" spcFirstLastPara="1" vertOverflow="ellipsis" vert="horz" wrap="square" anchor="ctr" anchorCtr="1"/>
              <a:lstStyle/>
              <a:p>
                <a:pPr>
                  <a:defRPr sz="1400" b="0" i="0" u="none" strike="noStrike" kern="1200" baseline="0">
                    <a:solidFill>
                      <a:schemeClr val="tx1">
                        <a:lumMod val="75000"/>
                        <a:lumOff val="25000"/>
                      </a:schemeClr>
                    </a:solidFill>
                    <a:latin typeface="Arial" panose="020B0604020202020204" pitchFamily="34" charset="0"/>
                    <a:ea typeface="+mn-ea"/>
                    <a:cs typeface="Arial" panose="020B0604020202020204" pitchFamily="34" charset="0"/>
                  </a:defRPr>
                </a:pPr>
                <a:endParaRPr lang="en-US"/>
              </a:p>
            </c:txPr>
            <c:dLblPos val="out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Feuil1!$A$2:$A$4</c:f>
              <c:strCache>
                <c:ptCount val="3"/>
                <c:pt idx="0">
                  <c:v>Significantly better</c:v>
                </c:pt>
                <c:pt idx="1">
                  <c:v>No different</c:v>
                </c:pt>
                <c:pt idx="2">
                  <c:v>Significantly worse</c:v>
                </c:pt>
              </c:strCache>
            </c:strRef>
          </c:cat>
          <c:val>
            <c:numRef>
              <c:f>Feuil1!$B$2:$B$4</c:f>
              <c:numCache>
                <c:formatCode>0</c:formatCode>
                <c:ptCount val="3"/>
                <c:pt idx="1">
                  <c:v>36</c:v>
                </c:pt>
                <c:pt idx="2">
                  <c:v>2</c:v>
                </c:pt>
              </c:numCache>
            </c:numRef>
          </c:val>
          <c:extLst>
            <c:ext xmlns:c16="http://schemas.microsoft.com/office/drawing/2014/chart" uri="{C3380CC4-5D6E-409C-BE32-E72D297353CC}">
              <c16:uniqueId val="{00000006-1E4A-4D28-931F-88733B32ACB6}"/>
            </c:ext>
          </c:extLst>
        </c:ser>
        <c:dLbls>
          <c:dLblPos val="outEnd"/>
          <c:showLegendKey val="0"/>
          <c:showVal val="1"/>
          <c:showCatName val="0"/>
          <c:showSerName val="0"/>
          <c:showPercent val="0"/>
          <c:showBubbleSize val="0"/>
        </c:dLbls>
        <c:gapWidth val="27"/>
        <c:axId val="779056864"/>
        <c:axId val="779053056"/>
      </c:barChart>
      <c:valAx>
        <c:axId val="779053056"/>
        <c:scaling>
          <c:orientation val="minMax"/>
        </c:scaling>
        <c:delete val="1"/>
        <c:axPos val="t"/>
        <c:numFmt formatCode="0" sourceLinked="1"/>
        <c:majorTickMark val="out"/>
        <c:minorTickMark val="none"/>
        <c:tickLblPos val="nextTo"/>
        <c:crossAx val="779056864"/>
        <c:crosses val="autoZero"/>
        <c:crossBetween val="between"/>
      </c:valAx>
      <c:catAx>
        <c:axId val="779056864"/>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53056"/>
        <c:crosses val="autoZero"/>
        <c:auto val="1"/>
        <c:lblAlgn val="ctr"/>
        <c:lblOffset val="100"/>
        <c:noMultiLvlLbl val="0"/>
      </c:cat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sz="1400">
          <a:latin typeface="Arial" panose="020B0604020202020204" pitchFamily="34" charset="0"/>
          <a:cs typeface="Arial" panose="020B0604020202020204" pitchFamily="34" charset="0"/>
        </a:defRPr>
      </a:pPr>
      <a:endParaRPr lang="en-US"/>
    </a:p>
  </c:txPr>
  <c:externalData r:id="rId4">
    <c:autoUpdate val="0"/>
  </c:externalData>
</c:chartSpace>
</file>

<file path=ppt/charts/chart7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6.0792876996939551</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A0A7-47ED-8790-627FB0914449}"/>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6.3422173913457156</c:v>
                </c:pt>
                <c:pt idx="2">
                  <c:v>6.4081964388845476</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A0A7-47ED-8790-627FB0914449}"/>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6.5165928551420054</c:v>
                </c:pt>
                <c:pt idx="4">
                  <c:v>6.5699081930529726</c:v>
                </c:pt>
                <c:pt idx="5">
                  <c:v>6.5768882345907089</c:v>
                </c:pt>
                <c:pt idx="6">
                  <c:v>6.5880508906629176</c:v>
                </c:pt>
                <c:pt idx="7">
                  <c:v>6.6306052078602926</c:v>
                </c:pt>
                <c:pt idx="8">
                  <c:v>6.6329399851380257</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A0A7-47ED-8790-627FB0914449}"/>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6.5956571935424826</c:v>
                </c:pt>
                <c:pt idx="10">
                  <c:v>6.6152363421568339</c:v>
                </c:pt>
                <c:pt idx="11">
                  <c:v>6.627101199359549</c:v>
                </c:pt>
                <c:pt idx="12">
                  <c:v>6.6435953262587866</c:v>
                </c:pt>
                <c:pt idx="13">
                  <c:v>6.6698733281603104</c:v>
                </c:pt>
                <c:pt idx="14">
                  <c:v>6.6822609380879152</c:v>
                </c:pt>
                <c:pt idx="15">
                  <c:v>6.6865198088066604</c:v>
                </c:pt>
                <c:pt idx="16">
                  <c:v>6.696241023309474</c:v>
                </c:pt>
                <c:pt idx="17">
                  <c:v>6.7033970071082987</c:v>
                </c:pt>
                <c:pt idx="18">
                  <c:v>6.7166845840821017</c:v>
                </c:pt>
                <c:pt idx="19">
                  <c:v>6.7244720368772013</c:v>
                </c:pt>
                <c:pt idx="20">
                  <c:v>6.7398383846070828</c:v>
                </c:pt>
                <c:pt idx="21">
                  <c:v>6.7498889265552231</c:v>
                </c:pt>
                <c:pt idx="22">
                  <c:v>6.7501998902110216</c:v>
                </c:pt>
                <c:pt idx="23">
                  <c:v>6.7694830396168149</c:v>
                </c:pt>
                <c:pt idx="24">
                  <c:v>6.7726635530545094</c:v>
                </c:pt>
                <c:pt idx="25">
                  <c:v>6.7783015033712379</c:v>
                </c:pt>
                <c:pt idx="26">
                  <c:v>6.7808946627187536</c:v>
                </c:pt>
                <c:pt idx="27">
                  <c:v>6.7921257120070839</c:v>
                </c:pt>
                <c:pt idx="28">
                  <c:v>6.8002764117012582</c:v>
                </c:pt>
                <c:pt idx="29">
                  <c:v>6.8141340940960049</c:v>
                </c:pt>
                <c:pt idx="30">
                  <c:v>6.8146978304295001</c:v>
                </c:pt>
                <c:pt idx="31">
                  <c:v>6.8156011962723433</c:v>
                </c:pt>
                <c:pt idx="32">
                  <c:v>6.821365841126096</c:v>
                </c:pt>
                <c:pt idx="33">
                  <c:v>6.822333675626215</c:v>
                </c:pt>
                <c:pt idx="34">
                  <c:v>6.8275249995369558</c:v>
                </c:pt>
                <c:pt idx="35">
                  <c:v>6.837627708758661</c:v>
                </c:pt>
                <c:pt idx="36">
                  <c:v>6.8424376128144333</c:v>
                </c:pt>
                <c:pt idx="37">
                  <c:v>6.8557926622433039</c:v>
                </c:pt>
                <c:pt idx="38">
                  <c:v>6.8626231244898293</c:v>
                </c:pt>
                <c:pt idx="39">
                  <c:v>6.8803536675611348</c:v>
                </c:pt>
                <c:pt idx="40">
                  <c:v>6.884761028806067</c:v>
                </c:pt>
                <c:pt idx="41">
                  <c:v>6.8865701214553132</c:v>
                </c:pt>
                <c:pt idx="42">
                  <c:v>6.8871813895429232</c:v>
                </c:pt>
                <c:pt idx="43">
                  <c:v>6.9021766514968101</c:v>
                </c:pt>
                <c:pt idx="44">
                  <c:v>6.9036121328285986</c:v>
                </c:pt>
                <c:pt idx="45">
                  <c:v>6.9080208254357363</c:v>
                </c:pt>
                <c:pt idx="46">
                  <c:v>6.9086643545092494</c:v>
                </c:pt>
                <c:pt idx="47">
                  <c:v>6.9121493475224272</c:v>
                </c:pt>
                <c:pt idx="48">
                  <c:v>6.9270335986038507</c:v>
                </c:pt>
                <c:pt idx="49">
                  <c:v>6.9304109691589284</c:v>
                </c:pt>
                <c:pt idx="50">
                  <c:v>6.9306627607520701</c:v>
                </c:pt>
                <c:pt idx="51">
                  <c:v>6.9321616782468736</c:v>
                </c:pt>
                <c:pt idx="52">
                  <c:v>6.9359763605300282</c:v>
                </c:pt>
                <c:pt idx="53">
                  <c:v>6.9364066022255706</c:v>
                </c:pt>
                <c:pt idx="54">
                  <c:v>6.93696384991346</c:v>
                </c:pt>
                <c:pt idx="55">
                  <c:v>6.9374915656705296</c:v>
                </c:pt>
                <c:pt idx="56">
                  <c:v>6.9463180648840259</c:v>
                </c:pt>
                <c:pt idx="57">
                  <c:v>6.9581550580680336</c:v>
                </c:pt>
                <c:pt idx="58">
                  <c:v>6.9589827460014622</c:v>
                </c:pt>
                <c:pt idx="59">
                  <c:v>6.9685294286215163</c:v>
                </c:pt>
                <c:pt idx="60">
                  <c:v>6.9718047350919914</c:v>
                </c:pt>
                <c:pt idx="61">
                  <c:v>6.9790234774583304</c:v>
                </c:pt>
                <c:pt idx="62">
                  <c:v>6.9826148471490797</c:v>
                </c:pt>
                <c:pt idx="63">
                  <c:v>6.9831601362431392</c:v>
                </c:pt>
                <c:pt idx="64">
                  <c:v>6.9892499432843032</c:v>
                </c:pt>
                <c:pt idx="65">
                  <c:v>6.9927491845096084</c:v>
                </c:pt>
                <c:pt idx="66">
                  <c:v>6.9957911354291049</c:v>
                </c:pt>
                <c:pt idx="67">
                  <c:v>7.0051250361501296</c:v>
                </c:pt>
                <c:pt idx="68">
                  <c:v>7.0182388495334127</c:v>
                </c:pt>
                <c:pt idx="69">
                  <c:v>7.0192537057505726</c:v>
                </c:pt>
                <c:pt idx="70">
                  <c:v>7.0268341137128374</c:v>
                </c:pt>
                <c:pt idx="71">
                  <c:v>7.0292637022848456</c:v>
                </c:pt>
                <c:pt idx="72">
                  <c:v>7.0330492228037196</c:v>
                </c:pt>
                <c:pt idx="73">
                  <c:v>7.0470842182172939</c:v>
                </c:pt>
                <c:pt idx="74">
                  <c:v>7.0561931432405292</c:v>
                </c:pt>
                <c:pt idx="75">
                  <c:v>7.0625854567243174</c:v>
                </c:pt>
                <c:pt idx="76">
                  <c:v>7.0847718498701724</c:v>
                </c:pt>
                <c:pt idx="77">
                  <c:v>7.0866263169567496</c:v>
                </c:pt>
                <c:pt idx="78">
                  <c:v>7.0912638496861904</c:v>
                </c:pt>
                <c:pt idx="79">
                  <c:v>7.0976481584235538</c:v>
                </c:pt>
                <c:pt idx="80">
                  <c:v>7.1013780283354437</c:v>
                </c:pt>
                <c:pt idx="81">
                  <c:v>7.1074153391351622</c:v>
                </c:pt>
                <c:pt idx="82">
                  <c:v>7.1112799984633126</c:v>
                </c:pt>
                <c:pt idx="83">
                  <c:v>7.1147578378751746</c:v>
                </c:pt>
                <c:pt idx="84">
                  <c:v>7.1359965067649513</c:v>
                </c:pt>
                <c:pt idx="85">
                  <c:v>7.1371854099433216</c:v>
                </c:pt>
                <c:pt idx="86">
                  <c:v>7.1417801342000322</c:v>
                </c:pt>
                <c:pt idx="87">
                  <c:v>7.1453926948885984</c:v>
                </c:pt>
                <c:pt idx="88">
                  <c:v>7.1457182162506401</c:v>
                </c:pt>
                <c:pt idx="89">
                  <c:v>7.1599479356736717</c:v>
                </c:pt>
                <c:pt idx="90">
                  <c:v>7.1652305491517838</c:v>
                </c:pt>
                <c:pt idx="91">
                  <c:v>7.171875900847982</c:v>
                </c:pt>
                <c:pt idx="92">
                  <c:v>7.1807941891162557</c:v>
                </c:pt>
                <c:pt idx="93">
                  <c:v>7.1860846751245901</c:v>
                </c:pt>
                <c:pt idx="94">
                  <c:v>7.193092277951072</c:v>
                </c:pt>
                <c:pt idx="95">
                  <c:v>7.1956044493321789</c:v>
                </c:pt>
                <c:pt idx="96">
                  <c:v>7.1963985120419984</c:v>
                </c:pt>
                <c:pt idx="97">
                  <c:v>7.1999471725195807</c:v>
                </c:pt>
                <c:pt idx="98">
                  <c:v>7.201328249736977</c:v>
                </c:pt>
                <c:pt idx="99">
                  <c:v>7.2046049169762343</c:v>
                </c:pt>
                <c:pt idx="100">
                  <c:v>7.2119930546449362</c:v>
                </c:pt>
                <c:pt idx="101">
                  <c:v>7.2200721984020451</c:v>
                </c:pt>
                <c:pt idx="102">
                  <c:v>7.2217922586270422</c:v>
                </c:pt>
                <c:pt idx="103">
                  <c:v>7.231243346607477</c:v>
                </c:pt>
                <c:pt idx="104">
                  <c:v>7.238238286162173</c:v>
                </c:pt>
                <c:pt idx="105">
                  <c:v>7.2456437379272183</c:v>
                </c:pt>
                <c:pt idx="106">
                  <c:v>7.247860165602348</c:v>
                </c:pt>
                <c:pt idx="107">
                  <c:v>7.2499263665498033</c:v>
                </c:pt>
                <c:pt idx="108">
                  <c:v>7.2519939684842134</c:v>
                </c:pt>
                <c:pt idx="109">
                  <c:v>7.2766633517782502</c:v>
                </c:pt>
                <c:pt idx="110">
                  <c:v>7.3048386409745314</c:v>
                </c:pt>
                <c:pt idx="111">
                  <c:v>7.3159290139344906</c:v>
                </c:pt>
                <c:pt idx="112">
                  <c:v>7.3304533098503244</c:v>
                </c:pt>
                <c:pt idx="113">
                  <c:v>7.3591202892972438</c:v>
                </c:pt>
                <c:pt idx="114">
                  <c:v>7.3705974844011841</c:v>
                </c:pt>
                <c:pt idx="115">
                  <c:v>7.4213541768341544</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A0A7-47ED-8790-627FB0914449}"/>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7.4413111958014051</c:v>
                </c:pt>
                <c:pt idx="117">
                  <c:v>7.4471536409962216</c:v>
                </c:pt>
                <c:pt idx="118">
                  <c:v>7.4998136719016566</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A0A7-47ED-8790-627FB0914449}"/>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7.5020732539512771</c:v>
                </c:pt>
                <c:pt idx="120">
                  <c:v>7.5076080664126161</c:v>
                </c:pt>
                <c:pt idx="121">
                  <c:v>7.5454962464756798</c:v>
                </c:pt>
                <c:pt idx="122">
                  <c:v>7.5479618336048597</c:v>
                </c:pt>
                <c:pt idx="123">
                  <c:v>7.6811210254004383</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A0A7-47ED-8790-627FB0914449}"/>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8.119589064751505</c:v>
                </c:pt>
                <c:pt idx="126">
                  <c:v>8.1254759738540727</c:v>
                </c:pt>
                <c:pt idx="127">
                  <c:v>8.1494784187468543</c:v>
                </c:pt>
                <c:pt idx="128">
                  <c:v>8.1959170937736356</c:v>
                </c:pt>
                <c:pt idx="129">
                  <c:v>8.2810455683201418</c:v>
                </c:pt>
                <c:pt idx="130">
                  <c:v>8.4488566237672291</c:v>
                </c:pt>
              </c:numCache>
            </c:numRef>
          </c:val>
          <c:extLst>
            <c:ext xmlns:c16="http://schemas.microsoft.com/office/drawing/2014/chart" uri="{C3380CC4-5D6E-409C-BE32-E72D297353CC}">
              <c16:uniqueId val="{00000006-A0A7-47ED-8790-627FB0914449}"/>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NHS trust name #124</c:v>
                </c:pt>
                <c:pt idx="124">
                  <c:v>Your Trust</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7.7231390676307692</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A0A7-47ED-8790-627FB0914449}"/>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9023400962811887"/>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6.0641677648425318</c:v>
                </c:pt>
              </c:numCache>
            </c:numRef>
          </c:val>
          <c:extLst>
            <c:ext xmlns:c16="http://schemas.microsoft.com/office/drawing/2014/chart" uri="{C3380CC4-5D6E-409C-BE32-E72D297353CC}">
              <c16:uniqueId val="{00000000-5166-46A2-8C60-1551D072136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4.5652282446492443E-2</c:v>
                </c:pt>
              </c:numCache>
            </c:numRef>
          </c:val>
          <c:extLst>
            <c:ext xmlns:c16="http://schemas.microsoft.com/office/drawing/2014/chart" uri="{C3380CC4-5D6E-409C-BE32-E72D297353CC}">
              <c16:uniqueId val="{00000001-5166-46A2-8C60-1551D072136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0.29334868458338903</c:v>
                </c:pt>
              </c:numCache>
            </c:numRef>
          </c:val>
          <c:extLst>
            <c:ext xmlns:c16="http://schemas.microsoft.com/office/drawing/2014/chart" uri="{C3380CC4-5D6E-409C-BE32-E72D297353CC}">
              <c16:uniqueId val="{00000002-5166-46A2-8C60-1551D072136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8.1783420032794041E-2</c:v>
                </c:pt>
              </c:numCache>
            </c:numRef>
          </c:val>
          <c:extLst>
            <c:ext xmlns:c16="http://schemas.microsoft.com/office/drawing/2014/chart" uri="{C3380CC4-5D6E-409C-BE32-E72D297353CC}">
              <c16:uniqueId val="{00000003-5166-46A2-8C60-1551D072136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0.85380725720445838</c:v>
                </c:pt>
              </c:numCache>
            </c:numRef>
          </c:val>
          <c:extLst>
            <c:ext xmlns:c16="http://schemas.microsoft.com/office/drawing/2014/chart" uri="{C3380CC4-5D6E-409C-BE32-E72D297353CC}">
              <c16:uniqueId val="{00000004-5166-46A2-8C60-1551D072136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8.1783420032794041E-2</c:v>
                </c:pt>
              </c:numCache>
            </c:numRef>
          </c:val>
          <c:extLst>
            <c:ext xmlns:c16="http://schemas.microsoft.com/office/drawing/2014/chart" uri="{C3380CC4-5D6E-409C-BE32-E72D297353CC}">
              <c16:uniqueId val="{00000005-5166-46A2-8C60-1551D072136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0.29334868458338903</c:v>
                </c:pt>
              </c:numCache>
            </c:numRef>
          </c:val>
          <c:extLst>
            <c:ext xmlns:c16="http://schemas.microsoft.com/office/drawing/2014/chart" uri="{C3380CC4-5D6E-409C-BE32-E72D297353CC}">
              <c16:uniqueId val="{00000006-5166-46A2-8C60-1551D072136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0.83387651340878843</c:v>
                </c:pt>
              </c:numCache>
            </c:numRef>
          </c:val>
          <c:extLst>
            <c:ext xmlns:c16="http://schemas.microsoft.com/office/drawing/2014/chart" uri="{C3380CC4-5D6E-409C-BE32-E72D297353CC}">
              <c16:uniqueId val="{00000007-5166-46A2-8C60-1551D0721363}"/>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7.6798913075417081</c:v>
                </c:pt>
              </c:numCache>
            </c:numRef>
          </c:xVal>
          <c:yVal>
            <c:numLit>
              <c:formatCode>General</c:formatCode>
              <c:ptCount val="1"/>
              <c:pt idx="0">
                <c:v>1</c:v>
              </c:pt>
            </c:numLit>
          </c:yVal>
          <c:smooth val="0"/>
          <c:extLst>
            <c:ext xmlns:c16="http://schemas.microsoft.com/office/drawing/2014/chart" uri="{C3380CC4-5D6E-409C-BE32-E72D297353CC}">
              <c16:uniqueId val="{00000008-5166-46A2-8C60-1551D072136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166-46A2-8C60-1551D0721363}"/>
              </c:ext>
            </c:extLst>
          </c:dPt>
          <c:xVal>
            <c:numRef>
              <c:f>Sheet1!$B$12</c:f>
              <c:numCache>
                <c:formatCode>0.0</c:formatCode>
                <c:ptCount val="1"/>
                <c:pt idx="0">
                  <c:v>6.9118557805074374</c:v>
                </c:pt>
              </c:numCache>
            </c:numRef>
          </c:xVal>
          <c:yVal>
            <c:numLit>
              <c:formatCode>General</c:formatCode>
              <c:ptCount val="1"/>
              <c:pt idx="0">
                <c:v>1</c:v>
              </c:pt>
            </c:numLit>
          </c:yVal>
          <c:smooth val="0"/>
          <c:extLst>
            <c:ext xmlns:c16="http://schemas.microsoft.com/office/drawing/2014/chart" uri="{C3380CC4-5D6E-409C-BE32-E72D297353CC}">
              <c16:uniqueId val="{0000000A-5166-46A2-8C60-1551D0721363}"/>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166-46A2-8C60-1551D072136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Q38. Were you given enough notice about when you were going to leave hospital?</c:v>
                  </c:pt>
                </c15:dlblRangeCache>
              </c15:datalabelsRange>
            </c:ext>
            <c:ext xmlns:c16="http://schemas.microsoft.com/office/drawing/2014/chart" uri="{C3380CC4-5D6E-409C-BE32-E72D297353CC}">
              <c16:uniqueId val="{0000000C-5166-46A2-8C60-1551D0721363}"/>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5.7878493840641649</c:v>
                </c:pt>
              </c:numCache>
            </c:numRef>
          </c:val>
          <c:extLst>
            <c:ext xmlns:c16="http://schemas.microsoft.com/office/drawing/2014/chart" uri="{C3380CC4-5D6E-409C-BE32-E72D297353CC}">
              <c16:uniqueId val="{00000000-7512-431B-8F56-99D0DD0D3D49}"/>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1.2114422015585085</c:v>
                </c:pt>
              </c:numCache>
            </c:numRef>
          </c:val>
          <c:extLst>
            <c:ext xmlns:c16="http://schemas.microsoft.com/office/drawing/2014/chart" uri="{C3380CC4-5D6E-409C-BE32-E72D297353CC}">
              <c16:uniqueId val="{00000001-7512-431B-8F56-99D0DD0D3D49}"/>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0.445378781273293</c:v>
                </c:pt>
              </c:numCache>
            </c:numRef>
          </c:val>
          <c:extLst>
            <c:ext xmlns:c16="http://schemas.microsoft.com/office/drawing/2014/chart" uri="{C3380CC4-5D6E-409C-BE32-E72D297353CC}">
              <c16:uniqueId val="{00000002-7512-431B-8F56-99D0DD0D3D49}"/>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0.12416827433297417</c:v>
                </c:pt>
              </c:numCache>
            </c:numRef>
          </c:val>
          <c:extLst>
            <c:ext xmlns:c16="http://schemas.microsoft.com/office/drawing/2014/chart" uri="{C3380CC4-5D6E-409C-BE32-E72D297353CC}">
              <c16:uniqueId val="{00000003-7512-431B-8F56-99D0DD0D3D49}"/>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1.2962990994695192</c:v>
                </c:pt>
              </c:numCache>
            </c:numRef>
          </c:val>
          <c:extLst>
            <c:ext xmlns:c16="http://schemas.microsoft.com/office/drawing/2014/chart" uri="{C3380CC4-5D6E-409C-BE32-E72D297353CC}">
              <c16:uniqueId val="{00000004-7512-431B-8F56-99D0DD0D3D49}"/>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0.12416827433297506</c:v>
                </c:pt>
              </c:numCache>
            </c:numRef>
          </c:val>
          <c:extLst>
            <c:ext xmlns:c16="http://schemas.microsoft.com/office/drawing/2014/chart" uri="{C3380CC4-5D6E-409C-BE32-E72D297353CC}">
              <c16:uniqueId val="{00000005-7512-431B-8F56-99D0DD0D3D49}"/>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0.445378781273293</c:v>
                </c:pt>
              </c:numCache>
            </c:numRef>
          </c:val>
          <c:extLst>
            <c:ext xmlns:c16="http://schemas.microsoft.com/office/drawing/2014/chart" uri="{C3380CC4-5D6E-409C-BE32-E72D297353CC}">
              <c16:uniqueId val="{00000006-7512-431B-8F56-99D0DD0D3D49}"/>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0.21323634017732829</c:v>
                </c:pt>
              </c:numCache>
            </c:numRef>
          </c:val>
          <c:extLst>
            <c:ext xmlns:c16="http://schemas.microsoft.com/office/drawing/2014/chart" uri="{C3380CC4-5D6E-409C-BE32-E72D297353CC}">
              <c16:uniqueId val="{00000007-7512-431B-8F56-99D0DD0D3D49}"/>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8.9016006648805366</c:v>
                </c:pt>
              </c:numCache>
            </c:numRef>
          </c:xVal>
          <c:yVal>
            <c:numLit>
              <c:formatCode>General</c:formatCode>
              <c:ptCount val="1"/>
              <c:pt idx="0">
                <c:v>1</c:v>
              </c:pt>
            </c:numLit>
          </c:yVal>
          <c:smooth val="0"/>
          <c:extLst>
            <c:ext xmlns:c16="http://schemas.microsoft.com/office/drawing/2014/chart" uri="{C3380CC4-5D6E-409C-BE32-E72D297353CC}">
              <c16:uniqueId val="{00000008-7512-431B-8F56-99D0DD0D3D49}"/>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512-431B-8F56-99D0DD0D3D49}"/>
              </c:ext>
            </c:extLst>
          </c:dPt>
          <c:xVal>
            <c:numRef>
              <c:f>Sheet1!$B$12</c:f>
              <c:numCache>
                <c:formatCode>0.0</c:formatCode>
                <c:ptCount val="1"/>
                <c:pt idx="0">
                  <c:v>8.2169881909637006</c:v>
                </c:pt>
              </c:numCache>
            </c:numRef>
          </c:xVal>
          <c:yVal>
            <c:numLit>
              <c:formatCode>General</c:formatCode>
              <c:ptCount val="1"/>
              <c:pt idx="0">
                <c:v>1</c:v>
              </c:pt>
            </c:numLit>
          </c:yVal>
          <c:smooth val="0"/>
          <c:extLst>
            <c:ext xmlns:c16="http://schemas.microsoft.com/office/drawing/2014/chart" uri="{C3380CC4-5D6E-409C-BE32-E72D297353CC}">
              <c16:uniqueId val="{0000000A-7512-431B-8F56-99D0DD0D3D49}"/>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512-431B-8F56-99D0DD0D3D49}"/>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Q37. Did hospital staff discuss with you whether you would need any additional equipment in your home, or any changes to your home, after leaving the hospital?</c:v>
                  </c:pt>
                </c15:dlblRangeCache>
              </c15:datalabelsRange>
            </c:ext>
            <c:ext xmlns:c16="http://schemas.microsoft.com/office/drawing/2014/chart" uri="{C3380CC4-5D6E-409C-BE32-E72D297353CC}">
              <c16:uniqueId val="{0000000C-7512-431B-8F56-99D0DD0D3D49}"/>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4.6159418750338439</c:v>
                </c:pt>
              </c:numCache>
            </c:numRef>
          </c:val>
          <c:extLst>
            <c:ext xmlns:c16="http://schemas.microsoft.com/office/drawing/2014/chart" uri="{C3380CC4-5D6E-409C-BE32-E72D297353CC}">
              <c16:uniqueId val="{00000000-354E-432A-A7A5-6E79B1E73BA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9.7261009048245306E-2</c:v>
                </c:pt>
              </c:numCache>
            </c:numRef>
          </c:val>
          <c:extLst>
            <c:ext xmlns:c16="http://schemas.microsoft.com/office/drawing/2014/chart" uri="{C3380CC4-5D6E-409C-BE32-E72D297353CC}">
              <c16:uniqueId val="{00000001-354E-432A-A7A5-6E79B1E73BA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0.33788342231172486</c:v>
                </c:pt>
              </c:numCache>
            </c:numRef>
          </c:val>
          <c:extLst>
            <c:ext xmlns:c16="http://schemas.microsoft.com/office/drawing/2014/chart" uri="{C3380CC4-5D6E-409C-BE32-E72D297353CC}">
              <c16:uniqueId val="{00000002-354E-432A-A7A5-6E79B1E73BA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9.41993719463321E-2</c:v>
                </c:pt>
              </c:numCache>
            </c:numRef>
          </c:val>
          <c:extLst>
            <c:ext xmlns:c16="http://schemas.microsoft.com/office/drawing/2014/chart" uri="{C3380CC4-5D6E-409C-BE32-E72D297353CC}">
              <c16:uniqueId val="{00000003-354E-432A-A7A5-6E79B1E73BA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0.98342802684981123</c:v>
                </c:pt>
              </c:numCache>
            </c:numRef>
          </c:val>
          <c:extLst>
            <c:ext xmlns:c16="http://schemas.microsoft.com/office/drawing/2014/chart" uri="{C3380CC4-5D6E-409C-BE32-E72D297353CC}">
              <c16:uniqueId val="{00000004-354E-432A-A7A5-6E79B1E73BA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9.4199371946331212E-2</c:v>
                </c:pt>
              </c:numCache>
            </c:numRef>
          </c:val>
          <c:extLst>
            <c:ext xmlns:c16="http://schemas.microsoft.com/office/drawing/2014/chart" uri="{C3380CC4-5D6E-409C-BE32-E72D297353CC}">
              <c16:uniqueId val="{00000005-354E-432A-A7A5-6E79B1E73BA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0.33788342231172575</c:v>
                </c:pt>
              </c:numCache>
            </c:numRef>
          </c:val>
          <c:extLst>
            <c:ext xmlns:c16="http://schemas.microsoft.com/office/drawing/2014/chart" uri="{C3380CC4-5D6E-409C-BE32-E72D297353CC}">
              <c16:uniqueId val="{00000006-354E-432A-A7A5-6E79B1E73BA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1.0914654131001784</c:v>
                </c:pt>
              </c:numCache>
            </c:numRef>
          </c:val>
          <c:extLst>
            <c:ext xmlns:c16="http://schemas.microsoft.com/office/drawing/2014/chart" uri="{C3380CC4-5D6E-409C-BE32-E72D297353CC}">
              <c16:uniqueId val="{00000007-354E-432A-A7A5-6E79B1E73BA3}"/>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6.2743527920992088</c:v>
                </c:pt>
              </c:numCache>
            </c:numRef>
          </c:xVal>
          <c:yVal>
            <c:numLit>
              <c:formatCode>General</c:formatCode>
              <c:ptCount val="1"/>
              <c:pt idx="0">
                <c:v>1</c:v>
              </c:pt>
            </c:numLit>
          </c:yVal>
          <c:smooth val="0"/>
          <c:extLst>
            <c:ext xmlns:c16="http://schemas.microsoft.com/office/drawing/2014/chart" uri="{C3380CC4-5D6E-409C-BE32-E72D297353CC}">
              <c16:uniqueId val="{00000008-354E-432A-A7A5-6E79B1E73BA3}"/>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4E-432A-A7A5-6E79B1E73BA3}"/>
              </c:ext>
            </c:extLst>
          </c:dPt>
          <c:xVal>
            <c:numRef>
              <c:f>Sheet1!$B$12</c:f>
              <c:numCache>
                <c:formatCode>0.0</c:formatCode>
                <c:ptCount val="1"/>
                <c:pt idx="0">
                  <c:v>5.6369996917650518</c:v>
                </c:pt>
              </c:numCache>
            </c:numRef>
          </c:xVal>
          <c:yVal>
            <c:numLit>
              <c:formatCode>General</c:formatCode>
              <c:ptCount val="1"/>
              <c:pt idx="0">
                <c:v>1</c:v>
              </c:pt>
            </c:numLit>
          </c:yVal>
          <c:smooth val="0"/>
          <c:extLst>
            <c:ext xmlns:c16="http://schemas.microsoft.com/office/drawing/2014/chart" uri="{C3380CC4-5D6E-409C-BE32-E72D297353CC}">
              <c16:uniqueId val="{0000000A-354E-432A-A7A5-6E79B1E73BA3}"/>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4E-432A-A7A5-6E79B1E73BA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Q36. To what extent did hospital staff involve your family or carers in discussions about you leaving the hospital?</c:v>
                  </c:pt>
                </c15:dlblRangeCache>
              </c15:datalabelsRange>
            </c:ext>
            <c:ext xmlns:c16="http://schemas.microsoft.com/office/drawing/2014/chart" uri="{C3380CC4-5D6E-409C-BE32-E72D297353CC}">
              <c16:uniqueId val="{0000000C-354E-432A-A7A5-6E79B1E73BA3}"/>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5.8315680556282876</c:v>
                </c:pt>
              </c:numCache>
            </c:numRef>
          </c:val>
          <c:extLst>
            <c:ext xmlns:c16="http://schemas.microsoft.com/office/drawing/2014/chart" uri="{C3380CC4-5D6E-409C-BE32-E72D297353CC}">
              <c16:uniqueId val="{00000000-CF34-4B95-9A63-059BFE82FC7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CF34-4B95-9A63-059BFE82FC7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0.29885046331159248</c:v>
                </c:pt>
              </c:numCache>
            </c:numRef>
          </c:val>
          <c:extLst>
            <c:ext xmlns:c16="http://schemas.microsoft.com/office/drawing/2014/chart" uri="{C3380CC4-5D6E-409C-BE32-E72D297353CC}">
              <c16:uniqueId val="{00000002-CF34-4B95-9A63-059BFE82FC7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8.6476369702686462E-2</c:v>
                </c:pt>
              </c:numCache>
            </c:numRef>
          </c:val>
          <c:extLst>
            <c:ext xmlns:c16="http://schemas.microsoft.com/office/drawing/2014/chart" uri="{C3380CC4-5D6E-409C-BE32-E72D297353CC}">
              <c16:uniqueId val="{00000003-CF34-4B95-9A63-059BFE82FC7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0.90280098336855463</c:v>
                </c:pt>
              </c:numCache>
            </c:numRef>
          </c:val>
          <c:extLst>
            <c:ext xmlns:c16="http://schemas.microsoft.com/office/drawing/2014/chart" uri="{C3380CC4-5D6E-409C-BE32-E72D297353CC}">
              <c16:uniqueId val="{00000004-CF34-4B95-9A63-059BFE82FC7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8.6476369702688238E-2</c:v>
                </c:pt>
              </c:numCache>
            </c:numRef>
          </c:val>
          <c:extLst>
            <c:ext xmlns:c16="http://schemas.microsoft.com/office/drawing/2014/chart" uri="{C3380CC4-5D6E-409C-BE32-E72D297353CC}">
              <c16:uniqueId val="{00000005-CF34-4B95-9A63-059BFE82FC7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0.31018181056328853</c:v>
                </c:pt>
              </c:numCache>
            </c:numRef>
          </c:val>
          <c:extLst>
            <c:ext xmlns:c16="http://schemas.microsoft.com/office/drawing/2014/chart" uri="{C3380CC4-5D6E-409C-BE32-E72D297353CC}">
              <c16:uniqueId val="{00000006-CF34-4B95-9A63-059BFE82FC7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0.54103726495602267</c:v>
                </c:pt>
              </c:numCache>
            </c:numRef>
          </c:val>
          <c:extLst>
            <c:ext xmlns:c16="http://schemas.microsoft.com/office/drawing/2014/chart" uri="{C3380CC4-5D6E-409C-BE32-E72D297353CC}">
              <c16:uniqueId val="{00000007-CF34-4B95-9A63-059BFE82FC7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7.1076500437303052</c:v>
                </c:pt>
              </c:numCache>
            </c:numRef>
          </c:xVal>
          <c:yVal>
            <c:numLit>
              <c:formatCode>General</c:formatCode>
              <c:ptCount val="1"/>
              <c:pt idx="0">
                <c:v>1</c:v>
              </c:pt>
            </c:numLit>
          </c:yVal>
          <c:smooth val="0"/>
          <c:extLst>
            <c:ext xmlns:c16="http://schemas.microsoft.com/office/drawing/2014/chart" uri="{C3380CC4-5D6E-409C-BE32-E72D297353CC}">
              <c16:uniqueId val="{00000008-CF34-4B95-9A63-059BFE82FC7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CF34-4B95-9A63-059BFE82FC70}"/>
              </c:ext>
            </c:extLst>
          </c:dPt>
          <c:xVal>
            <c:numRef>
              <c:f>Sheet1!$B$12</c:f>
              <c:numCache>
                <c:formatCode>0.0</c:formatCode>
                <c:ptCount val="1"/>
                <c:pt idx="0">
                  <c:v>6.6682953803268443</c:v>
                </c:pt>
              </c:numCache>
            </c:numRef>
          </c:xVal>
          <c:yVal>
            <c:numLit>
              <c:formatCode>General</c:formatCode>
              <c:ptCount val="1"/>
              <c:pt idx="0">
                <c:v>1</c:v>
              </c:pt>
            </c:numLit>
          </c:yVal>
          <c:smooth val="0"/>
          <c:extLst>
            <c:ext xmlns:c16="http://schemas.microsoft.com/office/drawing/2014/chart" uri="{C3380CC4-5D6E-409C-BE32-E72D297353CC}">
              <c16:uniqueId val="{0000000A-CF34-4B95-9A63-059BFE82FC7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CF34-4B95-9A63-059BFE82FC7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Q35. To what extent did hospital staff involve you in decisions about leaving the hospital?</c:v>
                  </c:pt>
                </c15:dlblRangeCache>
              </c15:datalabelsRange>
            </c:ext>
            <c:ext xmlns:c16="http://schemas.microsoft.com/office/drawing/2014/chart" uri="{C3380CC4-5D6E-409C-BE32-E72D297353CC}">
              <c16:uniqueId val="{0000000C-CF34-4B95-9A63-059BFE82FC7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a:lstStyle/>
          <a:p>
            <a:pPr>
              <a:defRPr sz="1400">
                <a:solidFill>
                  <a:srgbClr val="FFFFFF"/>
                </a:solidFill>
              </a:defRPr>
            </a:pPr>
            <a:r>
              <a:rPr lang="en-GB" sz="1400">
                <a:solidFill>
                  <a:srgbClr val="FFFFFF"/>
                </a:solidFill>
              </a:rPr>
              <a:t>Ipsos Ribbon Rules</a:t>
            </a:r>
          </a:p>
        </c:rich>
      </c:tx>
      <c:overlay val="0"/>
    </c:title>
    <c:autoTitleDeleted val="0"/>
    <c:plotArea>
      <c:layout/>
      <c:pieChart>
        <c:varyColors val="1"/>
        <c:ser>
          <c:idx val="0"/>
          <c:order val="0"/>
          <c:val>
            <c:numRef>
              <c:f>'Chart Rules'!$A$1</c:f>
              <c:numCache>
                <c:formatCode>0.0</c:formatCode>
                <c:ptCount val="1"/>
                <c:pt idx="0">
                  <c:v>0</c:v>
                </c:pt>
              </c:numCache>
            </c:numRef>
          </c:val>
          <c:extLst xmlns:mc="http://schemas.openxmlformats.org/markup-compatibility/2006" xmlns:c14="http://schemas.microsoft.com/office/drawing/2007/8/2/chart" xmlns:c16="http://schemas.microsoft.com/office/drawing/2014/chart" xmlns:c16r3="http://schemas.microsoft.com/office/drawing/2017/03/chart">
            <c:ext xmlns:c16="http://schemas.microsoft.com/office/drawing/2014/chart" uri="{C3380CC4-5D6E-409C-BE32-E72D297353CC}">
              <c16:uniqueId val="{00000000-923A-4C0F-AEEE-EB2F663B85B3}"/>
            </c:ext>
          </c:extLst>
        </c:ser>
        <c:dLbls>
          <c:showLegendKey val="0"/>
          <c:showVal val="0"/>
          <c:showCatName val="0"/>
          <c:showSerName val="0"/>
          <c:showPercent val="0"/>
          <c:showBubbleSize val="0"/>
          <c:showLeaderLines val="1"/>
        </c:dLbls>
        <c:firstSliceAng val="0"/>
      </c:pieChart>
    </c:plotArea>
    <c:legend>
      <c:legendPos val="r"/>
      <c:overlay val="0"/>
      <c:txPr>
        <a:bodyPr/>
        <a:lstStyle/>
        <a:p>
          <a:pPr rtl="0">
            <a:defRPr/>
          </a:pPr>
          <a:endParaRPr lang="en-US"/>
        </a:p>
      </c:txPr>
    </c:legend>
    <c:plotVisOnly val="1"/>
    <c:dispBlanksAs val="gap"/>
    <c:showDLblsOverMax val="0"/>
    <c:extLst xmlns:mc="http://schemas.openxmlformats.org/markup-compatibility/2006" xmlns:c14="http://schemas.microsoft.com/office/drawing/2007/8/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solidFill>
      <a:srgbClr val="000000"/>
    </a:solidFill>
  </c:spPr>
  <c:txPr>
    <a:bodyPr/>
    <a:lstStyle/>
    <a:p>
      <a:pPr>
        <a:defRPr sz="1800"/>
      </a:pPr>
      <a:endParaRPr lang="en-US"/>
    </a:p>
  </c:txPr>
  <c:externalData r:id="rId1">
    <c:autoUpdate val="0"/>
  </c:externalData>
</c:chartSpace>
</file>

<file path=ppt/charts/chart7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5.5572981909940422</c:v>
                </c:pt>
              </c:numCache>
            </c:numRef>
          </c:val>
          <c:extLst>
            <c:ext xmlns:c16="http://schemas.microsoft.com/office/drawing/2014/chart" uri="{C3380CC4-5D6E-409C-BE32-E72D297353CC}">
              <c16:uniqueId val="{00000000-003B-40B4-8496-F12E4C030156}"/>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0.35186532188924158</c:v>
                </c:pt>
              </c:numCache>
            </c:numRef>
          </c:val>
          <c:extLst>
            <c:ext xmlns:c16="http://schemas.microsoft.com/office/drawing/2014/chart" uri="{C3380CC4-5D6E-409C-BE32-E72D297353CC}">
              <c16:uniqueId val="{00000001-003B-40B4-8496-F12E4C030156}"/>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0.27875075196686261</c:v>
                </c:pt>
              </c:numCache>
            </c:numRef>
          </c:val>
          <c:extLst>
            <c:ext xmlns:c16="http://schemas.microsoft.com/office/drawing/2014/chart" uri="{C3380CC4-5D6E-409C-BE32-E72D297353CC}">
              <c16:uniqueId val="{00000002-003B-40B4-8496-F12E4C030156}"/>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7.7713625561128374E-2</c:v>
                </c:pt>
              </c:numCache>
            </c:numRef>
          </c:val>
          <c:extLst>
            <c:ext xmlns:c16="http://schemas.microsoft.com/office/drawing/2014/chart" uri="{C3380CC4-5D6E-409C-BE32-E72D297353CC}">
              <c16:uniqueId val="{00000003-003B-40B4-8496-F12E4C030156}"/>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0.81131918255747948</c:v>
                </c:pt>
              </c:numCache>
            </c:numRef>
          </c:val>
          <c:extLst>
            <c:ext xmlns:c16="http://schemas.microsoft.com/office/drawing/2014/chart" uri="{C3380CC4-5D6E-409C-BE32-E72D297353CC}">
              <c16:uniqueId val="{00000004-003B-40B4-8496-F12E4C030156}"/>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7.7713625561128374E-2</c:v>
                </c:pt>
              </c:numCache>
            </c:numRef>
          </c:val>
          <c:extLst>
            <c:ext xmlns:c16="http://schemas.microsoft.com/office/drawing/2014/chart" uri="{C3380CC4-5D6E-409C-BE32-E72D297353CC}">
              <c16:uniqueId val="{00000005-003B-40B4-8496-F12E4C030156}"/>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0.27875075196686261</c:v>
                </c:pt>
              </c:numCache>
            </c:numRef>
          </c:val>
          <c:extLst>
            <c:ext xmlns:c16="http://schemas.microsoft.com/office/drawing/2014/chart" uri="{C3380CC4-5D6E-409C-BE32-E72D297353CC}">
              <c16:uniqueId val="{00000006-003B-40B4-8496-F12E4C030156}"/>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1.4114432906750416</c:v>
                </c:pt>
              </c:numCache>
            </c:numRef>
          </c:val>
          <c:extLst>
            <c:ext xmlns:c16="http://schemas.microsoft.com/office/drawing/2014/chart" uri="{C3380CC4-5D6E-409C-BE32-E72D297353CC}">
              <c16:uniqueId val="{00000007-003B-40B4-8496-F12E4C030156}"/>
            </c:ext>
          </c:extLst>
        </c:ser>
        <c:dLbls>
          <c:showLegendKey val="0"/>
          <c:showVal val="0"/>
          <c:showCatName val="0"/>
          <c:showSerName val="0"/>
          <c:showPercent val="0"/>
          <c:showBubbleSize val="0"/>
        </c:dLbls>
        <c:gapWidth val="0"/>
        <c:overlap val="100"/>
        <c:axId val="898330768"/>
        <c:axId val="8983302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7.282842108128504</c:v>
                </c:pt>
              </c:numCache>
            </c:numRef>
          </c:xVal>
          <c:yVal>
            <c:numLit>
              <c:formatCode>General</c:formatCode>
              <c:ptCount val="1"/>
              <c:pt idx="0">
                <c:v>1</c:v>
              </c:pt>
            </c:numLit>
          </c:yVal>
          <c:smooth val="0"/>
          <c:extLst>
            <c:ext xmlns:c16="http://schemas.microsoft.com/office/drawing/2014/chart" uri="{C3380CC4-5D6E-409C-BE32-E72D297353CC}">
              <c16:uniqueId val="{00000008-003B-40B4-8496-F12E4C030156}"/>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003B-40B4-8496-F12E4C030156}"/>
              </c:ext>
            </c:extLst>
          </c:dPt>
          <c:xVal>
            <c:numRef>
              <c:f>Sheet1!$B$12</c:f>
              <c:numCache>
                <c:formatCode>0.0</c:formatCode>
                <c:ptCount val="1"/>
                <c:pt idx="0">
                  <c:v>6.6712874816900154</c:v>
                </c:pt>
              </c:numCache>
            </c:numRef>
          </c:xVal>
          <c:yVal>
            <c:numLit>
              <c:formatCode>General</c:formatCode>
              <c:ptCount val="1"/>
              <c:pt idx="0">
                <c:v>1</c:v>
              </c:pt>
            </c:numLit>
          </c:yVal>
          <c:smooth val="0"/>
          <c:extLst>
            <c:ext xmlns:c16="http://schemas.microsoft.com/office/drawing/2014/chart" uri="{C3380CC4-5D6E-409C-BE32-E72D297353CC}">
              <c16:uniqueId val="{0000000A-003B-40B4-8496-F12E4C030156}"/>
            </c:ext>
          </c:extLst>
        </c:ser>
        <c:ser>
          <c:idx val="9"/>
          <c:order val="10"/>
          <c:tx>
            <c:v>label</c:v>
          </c:tx>
          <c:spPr>
            <a:ln w="25400" cap="rnd">
              <a:noFill/>
              <a:round/>
            </a:ln>
            <a:effectLst/>
          </c:spPr>
          <c:marker>
            <c:symbol val="none"/>
          </c:marker>
          <c:dLbls>
            <c:dLbl>
              <c:idx val="0"/>
              <c:tx>
                <c:rich>
                  <a:bodyPr/>
                  <a:lstStyle/>
                  <a:p>
                    <a:fld id="{B86C74C3-F3AB-4ECC-AA9D-B3576DF6A81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003B-40B4-8496-F12E4C030156}"/>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Q42. Before you left the hospital, did you know what would happen next with your care?</c:v>
                  </c:pt>
                </c15:dlblRangeCache>
              </c15:datalabelsRange>
            </c:ext>
            <c:ext xmlns:c16="http://schemas.microsoft.com/office/drawing/2014/chart" uri="{C3380CC4-5D6E-409C-BE32-E72D297353CC}">
              <c16:uniqueId val="{0000000C-003B-40B4-8496-F12E4C030156}"/>
            </c:ext>
          </c:extLst>
        </c:ser>
        <c:dLbls>
          <c:showLegendKey val="0"/>
          <c:showVal val="0"/>
          <c:showCatName val="0"/>
          <c:showSerName val="0"/>
          <c:showPercent val="0"/>
          <c:showBubbleSize val="0"/>
        </c:dLbls>
        <c:axId val="898333488"/>
        <c:axId val="898331312"/>
      </c:scatterChart>
      <c:catAx>
        <c:axId val="898330768"/>
        <c:scaling>
          <c:orientation val="minMax"/>
        </c:scaling>
        <c:delete val="1"/>
        <c:axPos val="l"/>
        <c:numFmt formatCode="General" sourceLinked="1"/>
        <c:majorTickMark val="out"/>
        <c:minorTickMark val="none"/>
        <c:tickLblPos val="nextTo"/>
        <c:crossAx val="898330224"/>
        <c:crosses val="autoZero"/>
        <c:auto val="1"/>
        <c:lblAlgn val="ctr"/>
        <c:lblOffset val="100"/>
        <c:noMultiLvlLbl val="0"/>
      </c:catAx>
      <c:valAx>
        <c:axId val="8983302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30768"/>
        <c:crosses val="autoZero"/>
        <c:crossBetween val="between"/>
      </c:valAx>
      <c:valAx>
        <c:axId val="898331312"/>
        <c:scaling>
          <c:orientation val="minMax"/>
          <c:min val="0"/>
        </c:scaling>
        <c:delete val="1"/>
        <c:axPos val="r"/>
        <c:numFmt formatCode="#;;0" sourceLinked="0"/>
        <c:majorTickMark val="out"/>
        <c:minorTickMark val="none"/>
        <c:tickLblPos val="nextTo"/>
        <c:crossAx val="898333488"/>
        <c:crosses val="max"/>
        <c:crossBetween val="midCat"/>
        <c:majorUnit val="1"/>
      </c:valAx>
      <c:valAx>
        <c:axId val="898333488"/>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31312"/>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3.496649625856576</c:v>
                </c:pt>
              </c:numCache>
            </c:numRef>
          </c:val>
          <c:extLst>
            <c:ext xmlns:c16="http://schemas.microsoft.com/office/drawing/2014/chart" uri="{C3380CC4-5D6E-409C-BE32-E72D297353CC}">
              <c16:uniqueId val="{00000000-BB9D-4FF3-9ED0-893971DAA22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c:v>
                </c:pt>
              </c:numCache>
            </c:numRef>
          </c:val>
          <c:extLst>
            <c:ext xmlns:c16="http://schemas.microsoft.com/office/drawing/2014/chart" uri="{C3380CC4-5D6E-409C-BE32-E72D297353CC}">
              <c16:uniqueId val="{00000001-BB9D-4FF3-9ED0-893971DAA22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0.34328748506682683</c:v>
                </c:pt>
              </c:numCache>
            </c:numRef>
          </c:val>
          <c:extLst>
            <c:ext xmlns:c16="http://schemas.microsoft.com/office/drawing/2014/chart" uri="{C3380CC4-5D6E-409C-BE32-E72D297353CC}">
              <c16:uniqueId val="{00000002-BB9D-4FF3-9ED0-893971DAA22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0.10822262416677608</c:v>
                </c:pt>
              </c:numCache>
            </c:numRef>
          </c:val>
          <c:extLst>
            <c:ext xmlns:c16="http://schemas.microsoft.com/office/drawing/2014/chart" uri="{C3380CC4-5D6E-409C-BE32-E72D297353CC}">
              <c16:uniqueId val="{00000003-BB9D-4FF3-9ED0-893971DAA22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1.1298287827808067</c:v>
                </c:pt>
              </c:numCache>
            </c:numRef>
          </c:val>
          <c:extLst>
            <c:ext xmlns:c16="http://schemas.microsoft.com/office/drawing/2014/chart" uri="{C3380CC4-5D6E-409C-BE32-E72D297353CC}">
              <c16:uniqueId val="{00000004-BB9D-4FF3-9ED0-893971DAA22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0.10822262416677475</c:v>
                </c:pt>
              </c:numCache>
            </c:numRef>
          </c:val>
          <c:extLst>
            <c:ext xmlns:c16="http://schemas.microsoft.com/office/drawing/2014/chart" uri="{C3380CC4-5D6E-409C-BE32-E72D297353CC}">
              <c16:uniqueId val="{00000005-BB9D-4FF3-9ED0-893971DAA22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0.3881833803080843</c:v>
                </c:pt>
              </c:numCache>
            </c:numRef>
          </c:val>
          <c:extLst>
            <c:ext xmlns:c16="http://schemas.microsoft.com/office/drawing/2014/chart" uri="{C3380CC4-5D6E-409C-BE32-E72D297353CC}">
              <c16:uniqueId val="{00000006-BB9D-4FF3-9ED0-893971DAA22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0.46019100065907992</c:v>
                </c:pt>
              </c:numCache>
            </c:numRef>
          </c:val>
          <c:extLst>
            <c:ext xmlns:c16="http://schemas.microsoft.com/office/drawing/2014/chart" uri="{C3380CC4-5D6E-409C-BE32-E72D297353CC}">
              <c16:uniqueId val="{00000007-BB9D-4FF3-9ED0-893971DAA228}"/>
            </c:ext>
          </c:extLst>
        </c:ser>
        <c:dLbls>
          <c:showLegendKey val="0"/>
          <c:showVal val="0"/>
          <c:showCatName val="0"/>
          <c:showSerName val="0"/>
          <c:showPercent val="0"/>
          <c:showBubbleSize val="0"/>
        </c:dLbls>
        <c:gapWidth val="0"/>
        <c:overlap val="100"/>
        <c:axId val="898326960"/>
        <c:axId val="898326416"/>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5.1048871822545943</c:v>
                </c:pt>
              </c:numCache>
            </c:numRef>
          </c:xVal>
          <c:yVal>
            <c:numLit>
              <c:formatCode>General</c:formatCode>
              <c:ptCount val="1"/>
              <c:pt idx="0">
                <c:v>1</c:v>
              </c:pt>
            </c:numLit>
          </c:yVal>
          <c:smooth val="0"/>
          <c:extLst>
            <c:ext xmlns:c16="http://schemas.microsoft.com/office/drawing/2014/chart" uri="{C3380CC4-5D6E-409C-BE32-E72D297353CC}">
              <c16:uniqueId val="{00000008-BB9D-4FF3-9ED0-893971DAA228}"/>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B9D-4FF3-9ED0-893971DAA228}"/>
              </c:ext>
            </c:extLst>
          </c:dPt>
          <c:xVal>
            <c:numRef>
              <c:f>Sheet1!$B$12</c:f>
              <c:numCache>
                <c:formatCode>0.0</c:formatCode>
                <c:ptCount val="1"/>
                <c:pt idx="0">
                  <c:v>4.513074126480582</c:v>
                </c:pt>
              </c:numCache>
            </c:numRef>
          </c:xVal>
          <c:yVal>
            <c:numLit>
              <c:formatCode>General</c:formatCode>
              <c:ptCount val="1"/>
              <c:pt idx="0">
                <c:v>1</c:v>
              </c:pt>
            </c:numLit>
          </c:yVal>
          <c:smooth val="0"/>
          <c:extLst>
            <c:ext xmlns:c16="http://schemas.microsoft.com/office/drawing/2014/chart" uri="{C3380CC4-5D6E-409C-BE32-E72D297353CC}">
              <c16:uniqueId val="{0000000A-BB9D-4FF3-9ED0-893971DAA228}"/>
            </c:ext>
          </c:extLst>
        </c:ser>
        <c:ser>
          <c:idx val="9"/>
          <c:order val="10"/>
          <c:tx>
            <c:v>label</c:v>
          </c:tx>
          <c:spPr>
            <a:ln w="25400" cap="rnd">
              <a:noFill/>
              <a:round/>
            </a:ln>
            <a:effectLst/>
          </c:spPr>
          <c:marker>
            <c:symbol val="none"/>
          </c:marker>
          <c:dLbls>
            <c:dLbl>
              <c:idx val="0"/>
              <c:tx>
                <c:rich>
                  <a:bodyPr/>
                  <a:lstStyle/>
                  <a:p>
                    <a:fld id="{17F7AD60-20AE-4188-90FB-F970B3E45841}"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B9D-4FF3-9ED0-893971DAA22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Q41. Thinking about any medicine you were to take at home, were you given any of the following? </c:v>
                  </c:pt>
                </c15:dlblRangeCache>
              </c15:datalabelsRange>
            </c:ext>
            <c:ext xmlns:c16="http://schemas.microsoft.com/office/drawing/2014/chart" uri="{C3380CC4-5D6E-409C-BE32-E72D297353CC}">
              <c16:uniqueId val="{0000000C-BB9D-4FF3-9ED0-893971DAA228}"/>
            </c:ext>
          </c:extLst>
        </c:ser>
        <c:dLbls>
          <c:showLegendKey val="0"/>
          <c:showVal val="0"/>
          <c:showCatName val="0"/>
          <c:showSerName val="0"/>
          <c:showPercent val="0"/>
          <c:showBubbleSize val="0"/>
        </c:dLbls>
        <c:axId val="898329136"/>
        <c:axId val="898329680"/>
      </c:scatterChart>
      <c:catAx>
        <c:axId val="898326960"/>
        <c:scaling>
          <c:orientation val="minMax"/>
        </c:scaling>
        <c:delete val="1"/>
        <c:axPos val="l"/>
        <c:numFmt formatCode="General" sourceLinked="1"/>
        <c:majorTickMark val="out"/>
        <c:minorTickMark val="none"/>
        <c:tickLblPos val="nextTo"/>
        <c:crossAx val="898326416"/>
        <c:crosses val="autoZero"/>
        <c:auto val="1"/>
        <c:lblAlgn val="ctr"/>
        <c:lblOffset val="100"/>
        <c:noMultiLvlLbl val="0"/>
      </c:catAx>
      <c:valAx>
        <c:axId val="898326416"/>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26960"/>
        <c:crosses val="autoZero"/>
        <c:crossBetween val="between"/>
      </c:valAx>
      <c:valAx>
        <c:axId val="898329680"/>
        <c:scaling>
          <c:orientation val="minMax"/>
          <c:min val="0"/>
        </c:scaling>
        <c:delete val="1"/>
        <c:axPos val="r"/>
        <c:numFmt formatCode="#;;0" sourceLinked="0"/>
        <c:majorTickMark val="out"/>
        <c:minorTickMark val="none"/>
        <c:tickLblPos val="nextTo"/>
        <c:crossAx val="898329136"/>
        <c:crosses val="max"/>
        <c:crossBetween val="midCat"/>
        <c:majorUnit val="1"/>
      </c:valAx>
      <c:valAx>
        <c:axId val="898329136"/>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89832968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8.5117563876720936</c:v>
                </c:pt>
              </c:numCache>
            </c:numRef>
          </c:val>
          <c:extLst>
            <c:ext xmlns:c16="http://schemas.microsoft.com/office/drawing/2014/chart" uri="{C3380CC4-5D6E-409C-BE32-E72D297353CC}">
              <c16:uniqueId val="{00000000-B061-4009-B947-8BD050B5C8AC}"/>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0.14461579906409661</c:v>
                </c:pt>
              </c:numCache>
            </c:numRef>
          </c:val>
          <c:extLst>
            <c:ext xmlns:c16="http://schemas.microsoft.com/office/drawing/2014/chart" uri="{C3380CC4-5D6E-409C-BE32-E72D297353CC}">
              <c16:uniqueId val="{00000001-B061-4009-B947-8BD050B5C8AC}"/>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0.11256089200084496</c:v>
                </c:pt>
              </c:numCache>
            </c:numRef>
          </c:val>
          <c:extLst>
            <c:ext xmlns:c16="http://schemas.microsoft.com/office/drawing/2014/chart" uri="{C3380CC4-5D6E-409C-BE32-E72D297353CC}">
              <c16:uniqueId val="{00000002-B061-4009-B947-8BD050B5C8AC}"/>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3.1381135125403858E-2</c:v>
                </c:pt>
              </c:numCache>
            </c:numRef>
          </c:val>
          <c:extLst>
            <c:ext xmlns:c16="http://schemas.microsoft.com/office/drawing/2014/chart" uri="{C3380CC4-5D6E-409C-BE32-E72D297353CC}">
              <c16:uniqueId val="{00000003-B061-4009-B947-8BD050B5C8AC}"/>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0.32761458127626142</c:v>
                </c:pt>
              </c:numCache>
            </c:numRef>
          </c:val>
          <c:extLst>
            <c:ext xmlns:c16="http://schemas.microsoft.com/office/drawing/2014/chart" uri="{C3380CC4-5D6E-409C-BE32-E72D297353CC}">
              <c16:uniqueId val="{00000004-B061-4009-B947-8BD050B5C8AC}"/>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3.1381135125403858E-2</c:v>
                </c:pt>
              </c:numCache>
            </c:numRef>
          </c:val>
          <c:extLst>
            <c:ext xmlns:c16="http://schemas.microsoft.com/office/drawing/2014/chart" uri="{C3380CC4-5D6E-409C-BE32-E72D297353CC}">
              <c16:uniqueId val="{00000005-B061-4009-B947-8BD050B5C8AC}"/>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0.11256089200084496</c:v>
                </c:pt>
              </c:numCache>
            </c:numRef>
          </c:val>
          <c:extLst>
            <c:ext xmlns:c16="http://schemas.microsoft.com/office/drawing/2014/chart" uri="{C3380CC4-5D6E-409C-BE32-E72D297353CC}">
              <c16:uniqueId val="{00000006-B061-4009-B947-8BD050B5C8AC}"/>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0.28490987594269157</c:v>
                </c:pt>
              </c:numCache>
            </c:numRef>
          </c:val>
          <c:extLst>
            <c:ext xmlns:c16="http://schemas.microsoft.com/office/drawing/2014/chart" uri="{C3380CC4-5D6E-409C-BE32-E72D297353CC}">
              <c16:uniqueId val="{00000007-B061-4009-B947-8BD050B5C8AC}"/>
            </c:ext>
          </c:extLst>
        </c:ser>
        <c:dLbls>
          <c:showLegendKey val="0"/>
          <c:showVal val="0"/>
          <c:showCatName val="0"/>
          <c:showSerName val="0"/>
          <c:showPercent val="0"/>
          <c:showBubbleSize val="0"/>
        </c:dLbls>
        <c:gapWidth val="0"/>
        <c:overlap val="100"/>
        <c:axId val="902088208"/>
        <c:axId val="90209038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9.2377390792989953</c:v>
                </c:pt>
              </c:numCache>
            </c:numRef>
          </c:xVal>
          <c:yVal>
            <c:numLit>
              <c:formatCode>General</c:formatCode>
              <c:ptCount val="1"/>
              <c:pt idx="0">
                <c:v>1</c:v>
              </c:pt>
            </c:numLit>
          </c:yVal>
          <c:smooth val="0"/>
          <c:extLst>
            <c:ext xmlns:c16="http://schemas.microsoft.com/office/drawing/2014/chart" uri="{C3380CC4-5D6E-409C-BE32-E72D297353CC}">
              <c16:uniqueId val="{00000008-B061-4009-B947-8BD050B5C8AC}"/>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061-4009-B947-8BD050B5C8AC}"/>
              </c:ext>
            </c:extLst>
          </c:dPt>
          <c:xVal>
            <c:numRef>
              <c:f>Sheet1!$B$12</c:f>
              <c:numCache>
                <c:formatCode>0.0</c:formatCode>
                <c:ptCount val="1"/>
                <c:pt idx="0">
                  <c:v>8.9641215045005698</c:v>
                </c:pt>
              </c:numCache>
            </c:numRef>
          </c:xVal>
          <c:yVal>
            <c:numLit>
              <c:formatCode>General</c:formatCode>
              <c:ptCount val="1"/>
              <c:pt idx="0">
                <c:v>1</c:v>
              </c:pt>
            </c:numLit>
          </c:yVal>
          <c:smooth val="0"/>
          <c:extLst>
            <c:ext xmlns:c16="http://schemas.microsoft.com/office/drawing/2014/chart" uri="{C3380CC4-5D6E-409C-BE32-E72D297353CC}">
              <c16:uniqueId val="{0000000A-B061-4009-B947-8BD050B5C8AC}"/>
            </c:ext>
          </c:extLst>
        </c:ser>
        <c:ser>
          <c:idx val="9"/>
          <c:order val="10"/>
          <c:tx>
            <c:v>label</c:v>
          </c:tx>
          <c:spPr>
            <a:ln w="25400" cap="rnd">
              <a:noFill/>
              <a:round/>
            </a:ln>
            <a:effectLst/>
          </c:spPr>
          <c:marker>
            <c:symbol val="none"/>
          </c:marker>
          <c:dLbls>
            <c:dLbl>
              <c:idx val="0"/>
              <c:tx>
                <c:rich>
                  <a:bodyPr/>
                  <a:lstStyle/>
                  <a:p>
                    <a:fld id="{ADB3EA72-FEAB-45C4-BBAC-5F271E415CA8}"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061-4009-B947-8BD050B5C8AC}"/>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Q40. To what extent did you understand the information you were given about what you should or should not do after leaving the hospital?</c:v>
                  </c:pt>
                </c15:dlblRangeCache>
              </c15:datalabelsRange>
            </c:ext>
            <c:ext xmlns:c16="http://schemas.microsoft.com/office/drawing/2014/chart" uri="{C3380CC4-5D6E-409C-BE32-E72D297353CC}">
              <c16:uniqueId val="{0000000C-B061-4009-B947-8BD050B5C8AC}"/>
            </c:ext>
          </c:extLst>
        </c:ser>
        <c:dLbls>
          <c:showLegendKey val="0"/>
          <c:showVal val="0"/>
          <c:showCatName val="0"/>
          <c:showSerName val="0"/>
          <c:showPercent val="0"/>
          <c:showBubbleSize val="0"/>
        </c:dLbls>
        <c:axId val="898327504"/>
        <c:axId val="902093648"/>
      </c:scatterChart>
      <c:catAx>
        <c:axId val="902088208"/>
        <c:scaling>
          <c:orientation val="minMax"/>
        </c:scaling>
        <c:delete val="1"/>
        <c:axPos val="l"/>
        <c:numFmt formatCode="General" sourceLinked="1"/>
        <c:majorTickMark val="out"/>
        <c:minorTickMark val="none"/>
        <c:tickLblPos val="nextTo"/>
        <c:crossAx val="902090384"/>
        <c:crosses val="autoZero"/>
        <c:auto val="1"/>
        <c:lblAlgn val="ctr"/>
        <c:lblOffset val="100"/>
        <c:noMultiLvlLbl val="0"/>
      </c:catAx>
      <c:valAx>
        <c:axId val="90209038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8208"/>
        <c:crosses val="autoZero"/>
        <c:crossBetween val="between"/>
      </c:valAx>
      <c:valAx>
        <c:axId val="902093648"/>
        <c:scaling>
          <c:orientation val="minMax"/>
          <c:min val="0"/>
        </c:scaling>
        <c:delete val="1"/>
        <c:axPos val="r"/>
        <c:numFmt formatCode="#;;0" sourceLinked="0"/>
        <c:majorTickMark val="out"/>
        <c:minorTickMark val="none"/>
        <c:tickLblPos val="nextTo"/>
        <c:crossAx val="898327504"/>
        <c:crosses val="max"/>
        <c:crossBetween val="midCat"/>
        <c:majorUnit val="1"/>
      </c:valAx>
      <c:valAx>
        <c:axId val="8983275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bg1"/>
                </a:solidFill>
                <a:latin typeface="Arial" panose="020B0604020202020204" pitchFamily="34" charset="0"/>
                <a:ea typeface="+mn-ea"/>
                <a:cs typeface="Arial" panose="020B0604020202020204" pitchFamily="34" charset="0"/>
              </a:defRPr>
            </a:pPr>
            <a:endParaRPr lang="en-US"/>
          </a:p>
        </c:txPr>
        <c:crossAx val="902093648"/>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7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6.8686034841489336</c:v>
                </c:pt>
              </c:numCache>
            </c:numRef>
          </c:val>
          <c:extLst>
            <c:ext xmlns:c16="http://schemas.microsoft.com/office/drawing/2014/chart" uri="{C3380CC4-5D6E-409C-BE32-E72D297353CC}">
              <c16:uniqueId val="{00000000-35A2-4215-96A0-1B22CF295DD8}"/>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9.1949060471513633E-2</c:v>
                </c:pt>
              </c:numCache>
            </c:numRef>
          </c:val>
          <c:extLst>
            <c:ext xmlns:c16="http://schemas.microsoft.com/office/drawing/2014/chart" uri="{C3380CC4-5D6E-409C-BE32-E72D297353CC}">
              <c16:uniqueId val="{00000001-35A2-4215-96A0-1B22CF295DD8}"/>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0.3528172378719896</c:v>
                </c:pt>
              </c:numCache>
            </c:numRef>
          </c:val>
          <c:extLst>
            <c:ext xmlns:c16="http://schemas.microsoft.com/office/drawing/2014/chart" uri="{C3380CC4-5D6E-409C-BE32-E72D297353CC}">
              <c16:uniqueId val="{00000002-35A2-4215-96A0-1B22CF295DD8}"/>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9.8362808071473573E-2</c:v>
                </c:pt>
              </c:numCache>
            </c:numRef>
          </c:val>
          <c:extLst>
            <c:ext xmlns:c16="http://schemas.microsoft.com/office/drawing/2014/chart" uri="{C3380CC4-5D6E-409C-BE32-E72D297353CC}">
              <c16:uniqueId val="{00000003-35A2-4215-96A0-1B22CF295DD8}"/>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1.0268937070222472</c:v>
                </c:pt>
              </c:numCache>
            </c:numRef>
          </c:val>
          <c:extLst>
            <c:ext xmlns:c16="http://schemas.microsoft.com/office/drawing/2014/chart" uri="{C3380CC4-5D6E-409C-BE32-E72D297353CC}">
              <c16:uniqueId val="{00000004-35A2-4215-96A0-1B22CF295DD8}"/>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9.8362808071474461E-2</c:v>
                </c:pt>
              </c:numCache>
            </c:numRef>
          </c:val>
          <c:extLst>
            <c:ext xmlns:c16="http://schemas.microsoft.com/office/drawing/2014/chart" uri="{C3380CC4-5D6E-409C-BE32-E72D297353CC}">
              <c16:uniqueId val="{00000005-35A2-4215-96A0-1B22CF295DD8}"/>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0.35281723787198871</c:v>
                </c:pt>
              </c:numCache>
            </c:numRef>
          </c:val>
          <c:extLst>
            <c:ext xmlns:c16="http://schemas.microsoft.com/office/drawing/2014/chart" uri="{C3380CC4-5D6E-409C-BE32-E72D297353CC}">
              <c16:uniqueId val="{00000006-35A2-4215-96A0-1B22CF295DD8}"/>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0.67283450410052836</c:v>
                </c:pt>
              </c:numCache>
            </c:numRef>
          </c:val>
          <c:extLst>
            <c:ext xmlns:c16="http://schemas.microsoft.com/office/drawing/2014/chart" uri="{C3380CC4-5D6E-409C-BE32-E72D297353CC}">
              <c16:uniqueId val="{00000007-35A2-4215-96A0-1B22CF295DD8}"/>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8.7903876346530101</c:v>
                </c:pt>
              </c:numCache>
            </c:numRef>
          </c:xVal>
          <c:yVal>
            <c:numLit>
              <c:formatCode>General</c:formatCode>
              <c:ptCount val="1"/>
              <c:pt idx="0">
                <c:v>1</c:v>
              </c:pt>
            </c:numLit>
          </c:yVal>
          <c:smooth val="0"/>
          <c:extLst>
            <c:ext xmlns:c16="http://schemas.microsoft.com/office/drawing/2014/chart" uri="{C3380CC4-5D6E-409C-BE32-E72D297353CC}">
              <c16:uniqueId val="{00000008-35A2-4215-96A0-1B22CF295DD8}"/>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35A2-4215-96A0-1B22CF295DD8}"/>
              </c:ext>
            </c:extLst>
          </c:dPt>
          <c:xVal>
            <c:numRef>
              <c:f>Sheet1!$B$12</c:f>
              <c:numCache>
                <c:formatCode>0.0</c:formatCode>
                <c:ptCount val="1"/>
                <c:pt idx="0">
                  <c:v>7.9251794440750336</c:v>
                </c:pt>
              </c:numCache>
            </c:numRef>
          </c:xVal>
          <c:yVal>
            <c:numLit>
              <c:formatCode>General</c:formatCode>
              <c:ptCount val="1"/>
              <c:pt idx="0">
                <c:v>1</c:v>
              </c:pt>
            </c:numLit>
          </c:yVal>
          <c:smooth val="0"/>
          <c:extLst>
            <c:ext xmlns:c16="http://schemas.microsoft.com/office/drawing/2014/chart" uri="{C3380CC4-5D6E-409C-BE32-E72D297353CC}">
              <c16:uniqueId val="{0000000A-35A2-4215-96A0-1B22CF295DD8}"/>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35A2-4215-96A0-1B22CF295DD8}"/>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Q39. Before you left the hospital, were you given any information about what you should or should not do after leaving the hospital?</c:v>
                  </c:pt>
                </c15:dlblRangeCache>
              </c15:datalabelsRange>
            </c:ext>
            <c:ext xmlns:c16="http://schemas.microsoft.com/office/drawing/2014/chart" uri="{C3380CC4-5D6E-409C-BE32-E72D297353CC}">
              <c16:uniqueId val="{0000000C-35A2-4215-96A0-1B22CF295DD8}"/>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710876158419586"/>
          <c:h val="0.81342642006185917"/>
        </c:manualLayout>
      </c:layout>
      <c:barChart>
        <c:barDir val="bar"/>
        <c:grouping val="clustered"/>
        <c:varyColors val="0"/>
        <c:ser>
          <c:idx val="0"/>
          <c:order val="0"/>
          <c:tx>
            <c:strRef>
              <c:f>Sheet1!$B$1</c:f>
              <c:strCache>
                <c:ptCount val="1"/>
                <c:pt idx="0">
                  <c:v>Trust score</c:v>
                </c:pt>
              </c:strCache>
            </c:strRef>
          </c:tx>
          <c:spPr>
            <a:solidFill>
              <a:srgbClr val="9FAEC1"/>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DFB1-46C8-9750-0A871099C563}"/>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DFB1-46C8-9750-0A871099C563}"/>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DFB1-46C8-9750-0A871099C563}"/>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DFB1-46C8-9750-0A871099C563}"/>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DFB1-46C8-9750-0A871099C563}"/>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DFB1-46C8-9750-0A871099C563}"/>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DFB1-46C8-9750-0A871099C563}"/>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DFB1-46C8-9750-0A871099C563}"/>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DFB1-46C8-9750-0A871099C563}"/>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DFB1-46C8-9750-0A871099C563}"/>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DFB1-46C8-9750-0A871099C563}"/>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DFB1-46C8-9750-0A871099C563}"/>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DFB1-46C8-9750-0A871099C563}"/>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DFB1-46C8-9750-0A871099C563}"/>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DFB1-46C8-9750-0A871099C563}"/>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0"/>
              </c:ext>
            </c:extLst>
          </c:dLbls>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Sheet1!$B$2:$B$6</c:f>
              <c:numCache>
                <c:formatCode>0.0</c:formatCode>
                <c:ptCount val="5"/>
                <c:pt idx="0">
                  <c:v>9.3044545421654714</c:v>
                </c:pt>
                <c:pt idx="1">
                  <c:v>9.2377390792989953</c:v>
                </c:pt>
                <c:pt idx="2">
                  <c:v>9.7736939277627961</c:v>
                </c:pt>
                <c:pt idx="3" formatCode="General">
                  <c:v>9.7708933711869808</c:v>
                </c:pt>
                <c:pt idx="4">
                  <c:v>9.1091726037464387</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DFB1-46C8-9750-0A871099C563}"/>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Q2. How did you feel about the length of time you were on the waiting list before your admission to hospital?</c:v>
                </c:pt>
                <c:pt idx="1">
                  <c:v>Leaving hospital Q44. After leaving hospital, did you get enough support from health or social care services to help you recover or manage your condition?</c:v>
                </c:pt>
                <c:pt idx="2">
                  <c:v>The hospital and ward Q15. During your time in hospital, did you get enough to drink?</c:v>
                </c:pt>
                <c:pt idx="3">
                  <c:v>Overall Q47. During your hospital stay, were you ever asked to give your views on the quality of your care?</c:v>
                </c:pt>
                <c:pt idx="4">
                  <c:v>Your care and treatment Q27. Were you given enough privacy when being examined or treated?</c:v>
                </c:pt>
              </c:strCache>
            </c:strRef>
          </c:cat>
          <c:val>
            <c:numRef>
              <c:f>Sheet1!$C$2:$C$6</c:f>
              <c:numCache>
                <c:formatCode>0.0</c:formatCode>
                <c:ptCount val="5"/>
                <c:pt idx="0">
                  <c:v>9.0860703319617109</c:v>
                </c:pt>
                <c:pt idx="1">
                  <c:v>8.9641215045005698</c:v>
                </c:pt>
                <c:pt idx="2">
                  <c:v>9.448559337634082</c:v>
                </c:pt>
                <c:pt idx="3" formatCode="General">
                  <c:v>9.4033428184744263</c:v>
                </c:pt>
                <c:pt idx="4">
                  <c:v>8.7275497767524755</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DFB1-46C8-9750-0A871099C563}"/>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8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4.9514352088637397</c:v>
                </c:pt>
              </c:numCache>
            </c:numRef>
          </c:val>
          <c:extLst>
            <c:ext xmlns:c16="http://schemas.microsoft.com/office/drawing/2014/chart" uri="{C3380CC4-5D6E-409C-BE32-E72D297353CC}">
              <c16:uniqueId val="{00000000-742C-49C5-B0A9-30F15E4C72CD}"/>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0.52796055837915734</c:v>
                </c:pt>
              </c:numCache>
            </c:numRef>
          </c:val>
          <c:extLst>
            <c:ext xmlns:c16="http://schemas.microsoft.com/office/drawing/2014/chart" uri="{C3380CC4-5D6E-409C-BE32-E72D297353CC}">
              <c16:uniqueId val="{00000001-742C-49C5-B0A9-30F15E4C72CD}"/>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0.33974134219984187</c:v>
                </c:pt>
              </c:numCache>
            </c:numRef>
          </c:val>
          <c:extLst>
            <c:ext xmlns:c16="http://schemas.microsoft.com/office/drawing/2014/chart" uri="{C3380CC4-5D6E-409C-BE32-E72D297353CC}">
              <c16:uniqueId val="{00000002-742C-49C5-B0A9-30F15E4C72CD}"/>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9.4717346120352985E-2</c:v>
                </c:pt>
              </c:numCache>
            </c:numRef>
          </c:val>
          <c:extLst>
            <c:ext xmlns:c16="http://schemas.microsoft.com/office/drawing/2014/chart" uri="{C3380CC4-5D6E-409C-BE32-E72D297353CC}">
              <c16:uniqueId val="{00000003-742C-49C5-B0A9-30F15E4C72CD}"/>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0.98883560345453425</c:v>
                </c:pt>
              </c:numCache>
            </c:numRef>
          </c:val>
          <c:extLst>
            <c:ext xmlns:c16="http://schemas.microsoft.com/office/drawing/2014/chart" uri="{C3380CC4-5D6E-409C-BE32-E72D297353CC}">
              <c16:uniqueId val="{00000004-742C-49C5-B0A9-30F15E4C72CD}"/>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9.4717346120352985E-2</c:v>
                </c:pt>
              </c:numCache>
            </c:numRef>
          </c:val>
          <c:extLst>
            <c:ext xmlns:c16="http://schemas.microsoft.com/office/drawing/2014/chart" uri="{C3380CC4-5D6E-409C-BE32-E72D297353CC}">
              <c16:uniqueId val="{00000005-742C-49C5-B0A9-30F15E4C72CD}"/>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0.33974134219984187</c:v>
                </c:pt>
              </c:numCache>
            </c:numRef>
          </c:val>
          <c:extLst>
            <c:ext xmlns:c16="http://schemas.microsoft.com/office/drawing/2014/chart" uri="{C3380CC4-5D6E-409C-BE32-E72D297353CC}">
              <c16:uniqueId val="{00000006-742C-49C5-B0A9-30F15E4C72CD}"/>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0.51490413443052141</c:v>
                </c:pt>
              </c:numCache>
            </c:numRef>
          </c:val>
          <c:extLst>
            <c:ext xmlns:c16="http://schemas.microsoft.com/office/drawing/2014/chart" uri="{C3380CC4-5D6E-409C-BE32-E72D297353CC}">
              <c16:uniqueId val="{00000007-742C-49C5-B0A9-30F15E4C72CD}"/>
            </c:ext>
          </c:extLst>
        </c:ser>
        <c:dLbls>
          <c:showLegendKey val="0"/>
          <c:showVal val="0"/>
          <c:showCatName val="0"/>
          <c:showSerName val="0"/>
          <c:showPercent val="0"/>
          <c:showBubbleSize val="0"/>
        </c:dLbls>
        <c:gapWidth val="0"/>
        <c:overlap val="100"/>
        <c:axId val="898311648"/>
        <c:axId val="898321440"/>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7.2338824154481376</c:v>
                </c:pt>
              </c:numCache>
            </c:numRef>
          </c:xVal>
          <c:yVal>
            <c:numLit>
              <c:formatCode>General</c:formatCode>
              <c:ptCount val="1"/>
              <c:pt idx="0">
                <c:v>1</c:v>
              </c:pt>
            </c:numLit>
          </c:yVal>
          <c:smooth val="0"/>
          <c:extLst>
            <c:ext xmlns:c16="http://schemas.microsoft.com/office/drawing/2014/chart" uri="{C3380CC4-5D6E-409C-BE32-E72D297353CC}">
              <c16:uniqueId val="{00000008-742C-49C5-B0A9-30F15E4C72CD}"/>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742C-49C5-B0A9-30F15E4C72CD}"/>
              </c:ext>
            </c:extLst>
          </c:dPt>
          <c:xVal>
            <c:numRef>
              <c:f>Sheet1!$B$12</c:f>
              <c:numCache>
                <c:formatCode>0.0</c:formatCode>
                <c:ptCount val="1"/>
                <c:pt idx="0">
                  <c:v>6.408272257290359</c:v>
                </c:pt>
              </c:numCache>
            </c:numRef>
          </c:xVal>
          <c:yVal>
            <c:numLit>
              <c:formatCode>General</c:formatCode>
              <c:ptCount val="1"/>
              <c:pt idx="0">
                <c:v>1</c:v>
              </c:pt>
            </c:numLit>
          </c:yVal>
          <c:smooth val="0"/>
          <c:extLst>
            <c:ext xmlns:c16="http://schemas.microsoft.com/office/drawing/2014/chart" uri="{C3380CC4-5D6E-409C-BE32-E72D297353CC}">
              <c16:uniqueId val="{0000000A-742C-49C5-B0A9-30F15E4C72CD}"/>
            </c:ext>
          </c:extLst>
        </c:ser>
        <c:ser>
          <c:idx val="9"/>
          <c:order val="10"/>
          <c:tx>
            <c:v>label</c:v>
          </c:tx>
          <c:spPr>
            <a:ln w="25400" cap="rnd">
              <a:noFill/>
              <a:round/>
            </a:ln>
            <a:effectLst/>
          </c:spPr>
          <c:marker>
            <c:symbol val="none"/>
          </c:marker>
          <c:dLbls>
            <c:dLbl>
              <c:idx val="0"/>
              <c:tx>
                <c:rich>
                  <a:bodyPr/>
                  <a:lstStyle/>
                  <a:p>
                    <a:fld id="{8E87821D-2508-4CEF-B0A0-662D001CA3E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742C-49C5-B0A9-30F15E4C72CD}"/>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Q45. After leaving the hospital, did you get enough support from health or social care services to help you recover or manage your condition?</c:v>
                  </c:pt>
                </c15:dlblRangeCache>
              </c15:datalabelsRange>
            </c:ext>
            <c:ext xmlns:c16="http://schemas.microsoft.com/office/drawing/2014/chart" uri="{C3380CC4-5D6E-409C-BE32-E72D297353CC}">
              <c16:uniqueId val="{0000000C-742C-49C5-B0A9-30F15E4C72CD}"/>
            </c:ext>
          </c:extLst>
        </c:ser>
        <c:dLbls>
          <c:showLegendKey val="0"/>
          <c:showVal val="0"/>
          <c:showCatName val="0"/>
          <c:showSerName val="0"/>
          <c:showPercent val="0"/>
          <c:showBubbleSize val="0"/>
        </c:dLbls>
        <c:axId val="898319264"/>
        <c:axId val="898324704"/>
      </c:scatterChart>
      <c:catAx>
        <c:axId val="898311648"/>
        <c:scaling>
          <c:orientation val="minMax"/>
        </c:scaling>
        <c:delete val="1"/>
        <c:axPos val="l"/>
        <c:numFmt formatCode="General" sourceLinked="1"/>
        <c:majorTickMark val="out"/>
        <c:minorTickMark val="none"/>
        <c:tickLblPos val="nextTo"/>
        <c:crossAx val="898321440"/>
        <c:crosses val="autoZero"/>
        <c:auto val="1"/>
        <c:lblAlgn val="ctr"/>
        <c:lblOffset val="100"/>
        <c:noMultiLvlLbl val="0"/>
      </c:catAx>
      <c:valAx>
        <c:axId val="898321440"/>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1648"/>
        <c:crosses val="autoZero"/>
        <c:crossBetween val="between"/>
      </c:valAx>
      <c:valAx>
        <c:axId val="898324704"/>
        <c:scaling>
          <c:orientation val="minMax"/>
          <c:min val="0"/>
        </c:scaling>
        <c:delete val="1"/>
        <c:axPos val="r"/>
        <c:numFmt formatCode="#;;0" sourceLinked="0"/>
        <c:majorTickMark val="out"/>
        <c:minorTickMark val="none"/>
        <c:tickLblPos val="nextTo"/>
        <c:crossAx val="898319264"/>
        <c:crosses val="max"/>
        <c:crossBetween val="midCat"/>
        <c:majorUnit val="1"/>
      </c:valAx>
      <c:valAx>
        <c:axId val="898319264"/>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24704"/>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6.9379326107353529</c:v>
                </c:pt>
              </c:numCache>
            </c:numRef>
          </c:val>
          <c:extLst>
            <c:ext xmlns:c16="http://schemas.microsoft.com/office/drawing/2014/chart" uri="{C3380CC4-5D6E-409C-BE32-E72D297353CC}">
              <c16:uniqueId val="{00000000-2FAE-4662-B907-C85A6E121392}"/>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0.22150919298474481</c:v>
                </c:pt>
              </c:numCache>
            </c:numRef>
          </c:val>
          <c:extLst>
            <c:ext xmlns:c16="http://schemas.microsoft.com/office/drawing/2014/chart" uri="{C3380CC4-5D6E-409C-BE32-E72D297353CC}">
              <c16:uniqueId val="{00000001-2FAE-4662-B907-C85A6E121392}"/>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0.32594463240907956</c:v>
                </c:pt>
              </c:numCache>
            </c:numRef>
          </c:val>
          <c:extLst>
            <c:ext xmlns:c16="http://schemas.microsoft.com/office/drawing/2014/chart" uri="{C3380CC4-5D6E-409C-BE32-E72D297353CC}">
              <c16:uniqueId val="{00000002-2FAE-4662-B907-C85A6E121392}"/>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9.0870926582146794E-2</c:v>
                </c:pt>
              </c:numCache>
            </c:numRef>
          </c:val>
          <c:extLst>
            <c:ext xmlns:c16="http://schemas.microsoft.com/office/drawing/2014/chart" uri="{C3380CC4-5D6E-409C-BE32-E72D297353CC}">
              <c16:uniqueId val="{00000003-2FAE-4662-B907-C85A6E121392}"/>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0.94867953129887539</c:v>
                </c:pt>
              </c:numCache>
            </c:numRef>
          </c:val>
          <c:extLst>
            <c:ext xmlns:c16="http://schemas.microsoft.com/office/drawing/2014/chart" uri="{C3380CC4-5D6E-409C-BE32-E72D297353CC}">
              <c16:uniqueId val="{00000004-2FAE-4662-B907-C85A6E121392}"/>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9.0870926582146794E-2</c:v>
                </c:pt>
              </c:numCache>
            </c:numRef>
          </c:val>
          <c:extLst>
            <c:ext xmlns:c16="http://schemas.microsoft.com/office/drawing/2014/chart" uri="{C3380CC4-5D6E-409C-BE32-E72D297353CC}">
              <c16:uniqueId val="{00000005-2FAE-4662-B907-C85A6E121392}"/>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0.32594463240907956</c:v>
                </c:pt>
              </c:numCache>
            </c:numRef>
          </c:val>
          <c:extLst>
            <c:ext xmlns:c16="http://schemas.microsoft.com/office/drawing/2014/chart" uri="{C3380CC4-5D6E-409C-BE32-E72D297353CC}">
              <c16:uniqueId val="{00000006-2FAE-4662-B907-C85A6E121392}"/>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0.41863664805304346</c:v>
                </c:pt>
              </c:numCache>
            </c:numRef>
          </c:val>
          <c:extLst>
            <c:ext xmlns:c16="http://schemas.microsoft.com/office/drawing/2014/chart" uri="{C3380CC4-5D6E-409C-BE32-E72D297353CC}">
              <c16:uniqueId val="{00000007-2FAE-4662-B907-C85A6E121392}"/>
            </c:ext>
          </c:extLst>
        </c:ser>
        <c:dLbls>
          <c:showLegendKey val="0"/>
          <c:showVal val="0"/>
          <c:showCatName val="0"/>
          <c:showSerName val="0"/>
          <c:showPercent val="0"/>
          <c:showBubbleSize val="0"/>
        </c:dLbls>
        <c:gapWidth val="0"/>
        <c:overlap val="100"/>
        <c:axId val="898318176"/>
        <c:axId val="89831382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8.532083808031631</c:v>
                </c:pt>
              </c:numCache>
            </c:numRef>
          </c:xVal>
          <c:yVal>
            <c:numLit>
              <c:formatCode>General</c:formatCode>
              <c:ptCount val="1"/>
              <c:pt idx="0">
                <c:v>1</c:v>
              </c:pt>
            </c:numLit>
          </c:yVal>
          <c:smooth val="0"/>
          <c:extLst>
            <c:ext xmlns:c16="http://schemas.microsoft.com/office/drawing/2014/chart" uri="{C3380CC4-5D6E-409C-BE32-E72D297353CC}">
              <c16:uniqueId val="{00000008-2FAE-4662-B907-C85A6E121392}"/>
            </c:ext>
          </c:extLst>
        </c:ser>
        <c:ser>
          <c:idx val="10"/>
          <c:order val="9"/>
          <c:tx>
            <c:strRef>
              <c:f>Sheet1!$A$12</c:f>
              <c:strCache>
                <c:ptCount val="1"/>
                <c:pt idx="0">
                  <c:v>Trust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2FAE-4662-B907-C85A6E121392}"/>
              </c:ext>
            </c:extLst>
          </c:dPt>
          <c:xVal>
            <c:numRef>
              <c:f>Sheet1!$B$12</c:f>
              <c:numCache>
                <c:formatCode>0.0</c:formatCode>
                <c:ptCount val="1"/>
                <c:pt idx="0">
                  <c:v>8.0505971283607618</c:v>
                </c:pt>
              </c:numCache>
            </c:numRef>
          </c:xVal>
          <c:yVal>
            <c:numLit>
              <c:formatCode>General</c:formatCode>
              <c:ptCount val="1"/>
              <c:pt idx="0">
                <c:v>1</c:v>
              </c:pt>
            </c:numLit>
          </c:yVal>
          <c:smooth val="0"/>
          <c:extLst>
            <c:ext xmlns:c16="http://schemas.microsoft.com/office/drawing/2014/chart" uri="{C3380CC4-5D6E-409C-BE32-E72D297353CC}">
              <c16:uniqueId val="{0000000A-2FAE-4662-B907-C85A6E121392}"/>
            </c:ext>
          </c:extLst>
        </c:ser>
        <c:ser>
          <c:idx val="9"/>
          <c:order val="10"/>
          <c:tx>
            <c:v>label</c:v>
          </c:tx>
          <c:spPr>
            <a:ln w="25400" cap="rnd">
              <a:noFill/>
              <a:round/>
            </a:ln>
            <a:effectLst/>
          </c:spPr>
          <c:marker>
            <c:symbol val="none"/>
          </c:marker>
          <c:dLbls>
            <c:dLbl>
              <c:idx val="0"/>
              <c:tx>
                <c:rich>
                  <a:bodyPr/>
                  <a:lstStyle/>
                  <a:p>
                    <a:fld id="{0B786DAF-08AE-4DDA-96A0-F29F70943CFB}"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2FAE-4662-B907-C85A6E121392}"/>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Q44. Did hospital staff discuss with you whether you may need any further health or social care services after leaving the hospital?</c:v>
                  </c:pt>
                </c15:dlblRangeCache>
              </c15:datalabelsRange>
            </c:ext>
            <c:ext xmlns:c16="http://schemas.microsoft.com/office/drawing/2014/chart" uri="{C3380CC4-5D6E-409C-BE32-E72D297353CC}">
              <c16:uniqueId val="{0000000C-2FAE-4662-B907-C85A6E121392}"/>
            </c:ext>
          </c:extLst>
        </c:ser>
        <c:dLbls>
          <c:showLegendKey val="0"/>
          <c:showVal val="0"/>
          <c:showCatName val="0"/>
          <c:showSerName val="0"/>
          <c:showPercent val="0"/>
          <c:showBubbleSize val="0"/>
        </c:dLbls>
        <c:axId val="898310560"/>
        <c:axId val="898318720"/>
      </c:scatterChart>
      <c:catAx>
        <c:axId val="898318176"/>
        <c:scaling>
          <c:orientation val="minMax"/>
        </c:scaling>
        <c:delete val="1"/>
        <c:axPos val="l"/>
        <c:numFmt formatCode="General" sourceLinked="1"/>
        <c:majorTickMark val="out"/>
        <c:minorTickMark val="none"/>
        <c:tickLblPos val="nextTo"/>
        <c:crossAx val="898313824"/>
        <c:crosses val="autoZero"/>
        <c:auto val="1"/>
        <c:lblAlgn val="ctr"/>
        <c:lblOffset val="100"/>
        <c:noMultiLvlLbl val="0"/>
      </c:catAx>
      <c:valAx>
        <c:axId val="89831382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8176"/>
        <c:crosses val="autoZero"/>
        <c:crossBetween val="between"/>
      </c:valAx>
      <c:valAx>
        <c:axId val="898318720"/>
        <c:scaling>
          <c:orientation val="minMax"/>
          <c:min val="0"/>
        </c:scaling>
        <c:delete val="1"/>
        <c:axPos val="r"/>
        <c:numFmt formatCode="#;;0" sourceLinked="0"/>
        <c:majorTickMark val="out"/>
        <c:minorTickMark val="none"/>
        <c:tickLblPos val="nextTo"/>
        <c:crossAx val="898310560"/>
        <c:crosses val="max"/>
        <c:crossBetween val="midCat"/>
        <c:majorUnit val="1"/>
      </c:valAx>
      <c:valAx>
        <c:axId val="898310560"/>
        <c:scaling>
          <c:orientation val="minMax"/>
          <c:max val="10"/>
        </c:scaling>
        <c:delete val="0"/>
        <c:axPos val="t"/>
        <c:numFmt formatCode="General" sourceLinked="1"/>
        <c:majorTickMark val="out"/>
        <c:minorTickMark val="none"/>
        <c:tickLblPos val="none"/>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8720"/>
        <c:crosses val="max"/>
        <c:crossBetween val="midCat"/>
      </c:valAx>
      <c:spPr>
        <a:solidFill>
          <a:schemeClr val="bg1">
            <a:lumMod val="95000"/>
          </a:schemeClr>
        </a:solid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5.5911129814390321</c:v>
                </c:pt>
              </c:numCache>
            </c:numRef>
          </c:val>
          <c:extLst>
            <c:ext xmlns:c16="http://schemas.microsoft.com/office/drawing/2014/chart" uri="{C3380CC4-5D6E-409C-BE32-E72D297353CC}">
              <c16:uniqueId val="{00000000-1208-41B4-AEB9-4665254A2AE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0.72372885222216166</c:v>
                </c:pt>
              </c:numCache>
            </c:numRef>
          </c:val>
          <c:extLst>
            <c:ext xmlns:c16="http://schemas.microsoft.com/office/drawing/2014/chart" uri="{C3380CC4-5D6E-409C-BE32-E72D297353CC}">
              <c16:uniqueId val="{00000001-1208-41B4-AEB9-4665254A2AE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0.4712659254050191</c:v>
                </c:pt>
              </c:numCache>
            </c:numRef>
          </c:val>
          <c:extLst>
            <c:ext xmlns:c16="http://schemas.microsoft.com/office/drawing/2014/chart" uri="{C3380CC4-5D6E-409C-BE32-E72D297353CC}">
              <c16:uniqueId val="{00000002-1208-41B4-AEB9-4665254A2AE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0.13138541657099534</c:v>
                </c:pt>
              </c:numCache>
            </c:numRef>
          </c:val>
          <c:extLst>
            <c:ext xmlns:c16="http://schemas.microsoft.com/office/drawing/2014/chart" uri="{C3380CC4-5D6E-409C-BE32-E72D297353CC}">
              <c16:uniqueId val="{00000003-1208-41B4-AEB9-4665254A2AE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1.3716450365387622</c:v>
                </c:pt>
              </c:numCache>
            </c:numRef>
          </c:val>
          <c:extLst>
            <c:ext xmlns:c16="http://schemas.microsoft.com/office/drawing/2014/chart" uri="{C3380CC4-5D6E-409C-BE32-E72D297353CC}">
              <c16:uniqueId val="{00000004-1208-41B4-AEB9-4665254A2AE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0.13138541657099623</c:v>
                </c:pt>
              </c:numCache>
            </c:numRef>
          </c:val>
          <c:extLst>
            <c:ext xmlns:c16="http://schemas.microsoft.com/office/drawing/2014/chart" uri="{C3380CC4-5D6E-409C-BE32-E72D297353CC}">
              <c16:uniqueId val="{00000005-1208-41B4-AEB9-4665254A2AE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0.47126592540501733</c:v>
                </c:pt>
              </c:numCache>
            </c:numRef>
          </c:val>
          <c:extLst>
            <c:ext xmlns:c16="http://schemas.microsoft.com/office/drawing/2014/chart" uri="{C3380CC4-5D6E-409C-BE32-E72D297353CC}">
              <c16:uniqueId val="{00000006-1208-41B4-AEB9-4665254A2AE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0.74208077367954317</c:v>
                </c:pt>
              </c:numCache>
            </c:numRef>
          </c:val>
          <c:extLst>
            <c:ext xmlns:c16="http://schemas.microsoft.com/office/drawing/2014/chart" uri="{C3380CC4-5D6E-409C-BE32-E72D297353CC}">
              <c16:uniqueId val="{00000007-1208-41B4-AEB9-4665254A2AE5}"/>
            </c:ext>
          </c:extLst>
        </c:ser>
        <c:dLbls>
          <c:showLegendKey val="0"/>
          <c:showVal val="0"/>
          <c:showCatName val="0"/>
          <c:showSerName val="0"/>
          <c:showPercent val="0"/>
          <c:showBubbleSize val="0"/>
        </c:dLbls>
        <c:gapWidth val="0"/>
        <c:overlap val="100"/>
        <c:axId val="898316000"/>
        <c:axId val="898316544"/>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8.8092127078718399</c:v>
                </c:pt>
              </c:numCache>
            </c:numRef>
          </c:xVal>
          <c:yVal>
            <c:numLit>
              <c:formatCode>General</c:formatCode>
              <c:ptCount val="1"/>
              <c:pt idx="0">
                <c:v>1</c:v>
              </c:pt>
            </c:numLit>
          </c:yVal>
          <c:smooth val="0"/>
          <c:extLst>
            <c:ext xmlns:c16="http://schemas.microsoft.com/office/drawing/2014/chart" uri="{C3380CC4-5D6E-409C-BE32-E72D297353CC}">
              <c16:uniqueId val="{00000008-1208-41B4-AEB9-4665254A2AE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1208-41B4-AEB9-4665254A2AE5}"/>
              </c:ext>
            </c:extLst>
          </c:dPt>
          <c:xVal>
            <c:numRef>
              <c:f>Sheet1!$B$12</c:f>
              <c:numCache>
                <c:formatCode>0.0</c:formatCode>
                <c:ptCount val="1"/>
                <c:pt idx="0">
                  <c:v>7.6033156939065893</c:v>
                </c:pt>
              </c:numCache>
            </c:numRef>
          </c:xVal>
          <c:yVal>
            <c:numLit>
              <c:formatCode>General</c:formatCode>
              <c:ptCount val="1"/>
              <c:pt idx="0">
                <c:v>1</c:v>
              </c:pt>
            </c:numLit>
          </c:yVal>
          <c:smooth val="0"/>
          <c:extLst>
            <c:ext xmlns:c16="http://schemas.microsoft.com/office/drawing/2014/chart" uri="{C3380CC4-5D6E-409C-BE32-E72D297353CC}">
              <c16:uniqueId val="{0000000A-1208-41B4-AEB9-4665254A2AE5}"/>
            </c:ext>
          </c:extLst>
        </c:ser>
        <c:ser>
          <c:idx val="9"/>
          <c:order val="10"/>
          <c:tx>
            <c:v>label</c:v>
          </c:tx>
          <c:spPr>
            <a:ln w="25400" cap="rnd">
              <a:noFill/>
              <a:round/>
            </a:ln>
            <a:effectLst/>
          </c:spPr>
          <c:marker>
            <c:symbol val="none"/>
          </c:marker>
          <c:dLbls>
            <c:dLbl>
              <c:idx val="0"/>
              <c:tx>
                <c:rich>
                  <a:bodyPr/>
                  <a:lstStyle/>
                  <a:p>
                    <a:fld id="{177333BF-B4EC-43B3-9BC6-E6D1BE8ECF62}"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1208-41B4-AEB9-4665254A2AE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Q43. Did hospital staff tell you who to contact if you were worried about your condition or treatment after you left hospital?</c:v>
                  </c:pt>
                </c15:dlblRangeCache>
              </c15:datalabelsRange>
            </c:ext>
            <c:ext xmlns:c16="http://schemas.microsoft.com/office/drawing/2014/chart" uri="{C3380CC4-5D6E-409C-BE32-E72D297353CC}">
              <c16:uniqueId val="{0000000C-1208-41B4-AEB9-4665254A2AE5}"/>
            </c:ext>
          </c:extLst>
        </c:ser>
        <c:dLbls>
          <c:showLegendKey val="0"/>
          <c:showVal val="0"/>
          <c:showCatName val="0"/>
          <c:showSerName val="0"/>
          <c:showPercent val="0"/>
          <c:showBubbleSize val="0"/>
        </c:dLbls>
        <c:axId val="898311104"/>
        <c:axId val="898317088"/>
      </c:scatterChart>
      <c:catAx>
        <c:axId val="898316000"/>
        <c:scaling>
          <c:orientation val="minMax"/>
        </c:scaling>
        <c:delete val="1"/>
        <c:axPos val="l"/>
        <c:numFmt formatCode="General" sourceLinked="1"/>
        <c:majorTickMark val="out"/>
        <c:minorTickMark val="none"/>
        <c:tickLblPos val="nextTo"/>
        <c:crossAx val="898316544"/>
        <c:crosses val="autoZero"/>
        <c:auto val="1"/>
        <c:lblAlgn val="ctr"/>
        <c:lblOffset val="100"/>
        <c:noMultiLvlLbl val="0"/>
      </c:catAx>
      <c:valAx>
        <c:axId val="898316544"/>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898316000"/>
        <c:crosses val="autoZero"/>
        <c:crossBetween val="between"/>
      </c:valAx>
      <c:valAx>
        <c:axId val="898317088"/>
        <c:scaling>
          <c:orientation val="minMax"/>
          <c:min val="0"/>
        </c:scaling>
        <c:delete val="1"/>
        <c:axPos val="r"/>
        <c:numFmt formatCode="#;;0" sourceLinked="0"/>
        <c:majorTickMark val="out"/>
        <c:minorTickMark val="none"/>
        <c:tickLblPos val="nextTo"/>
        <c:crossAx val="898311104"/>
        <c:crosses val="max"/>
        <c:crossBetween val="midCat"/>
        <c:majorUnit val="1"/>
      </c:valAx>
      <c:valAx>
        <c:axId val="898311104"/>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898317088"/>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Sheet1!$B$2:$B$6</c:f>
              <c:numCache>
                <c:formatCode>0.0</c:formatCode>
                <c:ptCount val="5"/>
                <c:pt idx="0">
                  <c:v>8.4048281024271496</c:v>
                </c:pt>
                <c:pt idx="1">
                  <c:v>8.7290858396846041</c:v>
                </c:pt>
                <c:pt idx="2">
                  <c:v>8.7799276189244111</c:v>
                </c:pt>
                <c:pt idx="3">
                  <c:v>8.835834786972395</c:v>
                </c:pt>
                <c:pt idx="4">
                  <c:v>8.8888795045342963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416A-4270-AA0B-EF8D23B7A366}"/>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East and North Hertfordshire NHS Trust</c:v>
                </c:pt>
                <c:pt idx="2">
                  <c:v>Bedfordshire Hospitals NHS Foundation Trust</c:v>
                </c:pt>
                <c:pt idx="3">
                  <c:v>The Queen Elizabeth Hospital, King's Lynn, NHS Foundation Trust</c:v>
                </c:pt>
                <c:pt idx="4">
                  <c:v>Mid and South Essex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416A-4270-AA0B-EF8D23B7A366}"/>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9.5039148645937708</c:v>
                </c:pt>
                <c:pt idx="1">
                  <c:v>9.3026658555513997</c:v>
                </c:pt>
                <c:pt idx="2">
                  <c:v>9.1972907349246906</c:v>
                </c:pt>
                <c:pt idx="3">
                  <c:v>9.066582466628283</c:v>
                </c:pt>
                <c:pt idx="4">
                  <c:v>9.0501628736599233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9E2-44CD-8236-528A275BA849}"/>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9E2-44CD-8236-528A275BA849}"/>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8.1090479718746664</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D4F-4B56-8089-02DA1049A1E4}"/>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8.4048281024271496</c:v>
                </c:pt>
                <c:pt idx="2">
                  <c:v>8.4119450142129288</c:v>
                </c:pt>
                <c:pt idx="3">
                  <c:v>8.4315468383428307</c:v>
                </c:pt>
                <c:pt idx="4">
                  <c:v>8.450454329708311</c:v>
                </c:pt>
                <c:pt idx="5">
                  <c:v>8.5474103464626747</c:v>
                </c:pt>
                <c:pt idx="6">
                  <c:v>8.5642534116425182</c:v>
                </c:pt>
                <c:pt idx="7">
                  <c:v>8.5692639612031485</c:v>
                </c:pt>
                <c:pt idx="8">
                  <c:v>8.5696249031387204</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D4F-4B56-8089-02DA1049A1E4}"/>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8.6409573908693851</c:v>
                </c:pt>
                <c:pt idx="10">
                  <c:v>8.6799077013941215</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D4F-4B56-8089-02DA1049A1E4}"/>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8.6865491795907488</c:v>
                </c:pt>
                <c:pt idx="12">
                  <c:v>8.7107964061054304</c:v>
                </c:pt>
                <c:pt idx="13">
                  <c:v>8.7158587910408727</c:v>
                </c:pt>
                <c:pt idx="14">
                  <c:v>8.7161817858009609</c:v>
                </c:pt>
                <c:pt idx="15">
                  <c:v>8.7167029038489741</c:v>
                </c:pt>
                <c:pt idx="16">
                  <c:v>8.7290858396846041</c:v>
                </c:pt>
                <c:pt idx="17">
                  <c:v>8.732012805353035</c:v>
                </c:pt>
                <c:pt idx="18">
                  <c:v>8.7613831505518807</c:v>
                </c:pt>
                <c:pt idx="19">
                  <c:v>8.7671289214830104</c:v>
                </c:pt>
                <c:pt idx="20">
                  <c:v>8.7752491832003905</c:v>
                </c:pt>
                <c:pt idx="21">
                  <c:v>8.7784786486974493</c:v>
                </c:pt>
                <c:pt idx="22">
                  <c:v>8.7799276189244111</c:v>
                </c:pt>
                <c:pt idx="23">
                  <c:v>8.7848978905044923</c:v>
                </c:pt>
                <c:pt idx="24">
                  <c:v>8.8075502845086895</c:v>
                </c:pt>
                <c:pt idx="25">
                  <c:v>8.8173767594158097</c:v>
                </c:pt>
                <c:pt idx="26">
                  <c:v>8.8193189997872352</c:v>
                </c:pt>
                <c:pt idx="27">
                  <c:v>8.8283626946599512</c:v>
                </c:pt>
                <c:pt idx="28">
                  <c:v>8.8295527057460248</c:v>
                </c:pt>
                <c:pt idx="29">
                  <c:v>8.835834786972395</c:v>
                </c:pt>
                <c:pt idx="30">
                  <c:v>8.8417597497257159</c:v>
                </c:pt>
                <c:pt idx="31">
                  <c:v>8.8499196087640257</c:v>
                </c:pt>
                <c:pt idx="32">
                  <c:v>8.85244680288449</c:v>
                </c:pt>
                <c:pt idx="33">
                  <c:v>8.8568449690497744</c:v>
                </c:pt>
                <c:pt idx="34">
                  <c:v>8.8586877290525265</c:v>
                </c:pt>
                <c:pt idx="35">
                  <c:v>8.8697355569138985</c:v>
                </c:pt>
                <c:pt idx="36">
                  <c:v>8.8710133818257475</c:v>
                </c:pt>
                <c:pt idx="37">
                  <c:v>8.8888795045342963</c:v>
                </c:pt>
                <c:pt idx="38">
                  <c:v>8.8898387962700625</c:v>
                </c:pt>
                <c:pt idx="39">
                  <c:v>8.8937097323969621</c:v>
                </c:pt>
                <c:pt idx="40">
                  <c:v>8.9087150396969061</c:v>
                </c:pt>
                <c:pt idx="41">
                  <c:v>8.9121529135760227</c:v>
                </c:pt>
                <c:pt idx="42">
                  <c:v>8.9159585809253752</c:v>
                </c:pt>
                <c:pt idx="43">
                  <c:v>8.9289788796377874</c:v>
                </c:pt>
                <c:pt idx="44">
                  <c:v>8.9298658075195299</c:v>
                </c:pt>
                <c:pt idx="45">
                  <c:v>8.9348283064397567</c:v>
                </c:pt>
                <c:pt idx="46">
                  <c:v>8.9376152807884708</c:v>
                </c:pt>
                <c:pt idx="47">
                  <c:v>8.9450652644017588</c:v>
                </c:pt>
                <c:pt idx="48">
                  <c:v>8.945727381018914</c:v>
                </c:pt>
                <c:pt idx="49">
                  <c:v>8.9521008427371136</c:v>
                </c:pt>
                <c:pt idx="50">
                  <c:v>8.9573532110363008</c:v>
                </c:pt>
                <c:pt idx="51">
                  <c:v>8.9588016732640376</c:v>
                </c:pt>
                <c:pt idx="52">
                  <c:v>8.9618877552672629</c:v>
                </c:pt>
                <c:pt idx="53">
                  <c:v>8.9641268450714406</c:v>
                </c:pt>
                <c:pt idx="54">
                  <c:v>8.9708191875875034</c:v>
                </c:pt>
                <c:pt idx="55">
                  <c:v>8.9764115360117778</c:v>
                </c:pt>
                <c:pt idx="56">
                  <c:v>8.9775446979133164</c:v>
                </c:pt>
                <c:pt idx="57">
                  <c:v>8.9813203378733668</c:v>
                </c:pt>
                <c:pt idx="58">
                  <c:v>8.9823162573922932</c:v>
                </c:pt>
                <c:pt idx="59">
                  <c:v>8.9824971459619452</c:v>
                </c:pt>
                <c:pt idx="60">
                  <c:v>8.9880202061542338</c:v>
                </c:pt>
                <c:pt idx="61">
                  <c:v>8.9978689686042479</c:v>
                </c:pt>
                <c:pt idx="62">
                  <c:v>9.0024486973878979</c:v>
                </c:pt>
                <c:pt idx="63">
                  <c:v>9.0077175545623351</c:v>
                </c:pt>
                <c:pt idx="64">
                  <c:v>9.0114840011519988</c:v>
                </c:pt>
                <c:pt idx="65">
                  <c:v>9.013014669863388</c:v>
                </c:pt>
                <c:pt idx="66">
                  <c:v>9.0147179613628943</c:v>
                </c:pt>
                <c:pt idx="67">
                  <c:v>9.0263201417398076</c:v>
                </c:pt>
                <c:pt idx="68">
                  <c:v>9.030136430019267</c:v>
                </c:pt>
                <c:pt idx="69">
                  <c:v>9.045766361069326</c:v>
                </c:pt>
                <c:pt idx="70">
                  <c:v>9.0459424187457973</c:v>
                </c:pt>
                <c:pt idx="71">
                  <c:v>9.0501628736599233</c:v>
                </c:pt>
                <c:pt idx="72">
                  <c:v>9.0521797537137996</c:v>
                </c:pt>
                <c:pt idx="73">
                  <c:v>9.0639017062298741</c:v>
                </c:pt>
                <c:pt idx="74">
                  <c:v>9.066582466628283</c:v>
                </c:pt>
                <c:pt idx="75">
                  <c:v>9.0732082317551601</c:v>
                </c:pt>
                <c:pt idx="76">
                  <c:v>9.0773177381630674</c:v>
                </c:pt>
                <c:pt idx="77">
                  <c:v>9.0797558641866143</c:v>
                </c:pt>
                <c:pt idx="78">
                  <c:v>9.0806807580437905</c:v>
                </c:pt>
                <c:pt idx="79">
                  <c:v>9.0817135972303813</c:v>
                </c:pt>
                <c:pt idx="80">
                  <c:v>9.0895898980048759</c:v>
                </c:pt>
                <c:pt idx="81">
                  <c:v>9.0951696175098178</c:v>
                </c:pt>
                <c:pt idx="82">
                  <c:v>9.0999773865079092</c:v>
                </c:pt>
                <c:pt idx="83">
                  <c:v>9.1075903532241664</c:v>
                </c:pt>
                <c:pt idx="84">
                  <c:v>9.1082029300186829</c:v>
                </c:pt>
                <c:pt idx="85">
                  <c:v>9.1088049329038991</c:v>
                </c:pt>
                <c:pt idx="86">
                  <c:v>9.1159561949430206</c:v>
                </c:pt>
                <c:pt idx="87">
                  <c:v>9.122957133798252</c:v>
                </c:pt>
                <c:pt idx="88">
                  <c:v>9.12348662828032</c:v>
                </c:pt>
                <c:pt idx="89">
                  <c:v>9.1245616901690632</c:v>
                </c:pt>
                <c:pt idx="90">
                  <c:v>9.1386586146775759</c:v>
                </c:pt>
                <c:pt idx="91">
                  <c:v>9.1445386218641822</c:v>
                </c:pt>
                <c:pt idx="92">
                  <c:v>9.1451009295860466</c:v>
                </c:pt>
                <c:pt idx="93">
                  <c:v>9.1500410072069673</c:v>
                </c:pt>
                <c:pt idx="94">
                  <c:v>9.1508375244732427</c:v>
                </c:pt>
                <c:pt idx="95">
                  <c:v>9.1584077526338561</c:v>
                </c:pt>
                <c:pt idx="96">
                  <c:v>9.1616000322117479</c:v>
                </c:pt>
                <c:pt idx="97">
                  <c:v>9.1616976767238807</c:v>
                </c:pt>
                <c:pt idx="98">
                  <c:v>9.164895718919766</c:v>
                </c:pt>
                <c:pt idx="99">
                  <c:v>9.1653277264534481</c:v>
                </c:pt>
                <c:pt idx="100">
                  <c:v>9.1683839038678538</c:v>
                </c:pt>
                <c:pt idx="101">
                  <c:v>9.1693045389174053</c:v>
                </c:pt>
                <c:pt idx="102">
                  <c:v>9.1703042678443847</c:v>
                </c:pt>
                <c:pt idx="103">
                  <c:v>9.1776490555533758</c:v>
                </c:pt>
                <c:pt idx="104">
                  <c:v>9.1836967700347483</c:v>
                </c:pt>
                <c:pt idx="105">
                  <c:v>9.1839774348091723</c:v>
                </c:pt>
                <c:pt idx="106">
                  <c:v>9.1957275872696354</c:v>
                </c:pt>
                <c:pt idx="107">
                  <c:v>9.1963443484703831</c:v>
                </c:pt>
                <c:pt idx="108">
                  <c:v>9.1972907349246906</c:v>
                </c:pt>
                <c:pt idx="109">
                  <c:v>9.2239100266355276</c:v>
                </c:pt>
                <c:pt idx="110">
                  <c:v>9.2280425688810084</c:v>
                </c:pt>
                <c:pt idx="111">
                  <c:v>9.2362688366415995</c:v>
                </c:pt>
                <c:pt idx="112">
                  <c:v>9.2399156883889138</c:v>
                </c:pt>
                <c:pt idx="113">
                  <c:v>9.2431473171420837</c:v>
                </c:pt>
                <c:pt idx="114">
                  <c:v>9.2479714079444282</c:v>
                </c:pt>
                <c:pt idx="115">
                  <c:v>9.2623441085209866</c:v>
                </c:pt>
                <c:pt idx="116">
                  <c:v>9.2696104522864502</c:v>
                </c:pt>
                <c:pt idx="117">
                  <c:v>9.2910091956259269</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D4F-4B56-8089-02DA1049A1E4}"/>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9.3026658555513997</c:v>
                </c:pt>
                <c:pt idx="119">
                  <c:v>9.3470886816474241</c:v>
                </c:pt>
                <c:pt idx="120">
                  <c:v>9.3547970561025693</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D4F-4B56-8089-02DA1049A1E4}"/>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9.3784095717723091</c:v>
                </c:pt>
                <c:pt idx="122">
                  <c:v>9.4135781828156979</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D4F-4B56-8089-02DA1049A1E4}"/>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9.5900769345265697</c:v>
                </c:pt>
                <c:pt idx="125">
                  <c:v>9.5962713819697587</c:v>
                </c:pt>
                <c:pt idx="126">
                  <c:v>9.6002036903057082</c:v>
                </c:pt>
                <c:pt idx="127">
                  <c:v>9.6505510599398434</c:v>
                </c:pt>
                <c:pt idx="128">
                  <c:v>9.7020303878348049</c:v>
                </c:pt>
                <c:pt idx="129">
                  <c:v>9.724817054620285</c:v>
                </c:pt>
                <c:pt idx="130">
                  <c:v>9.7946867028093294</c:v>
                </c:pt>
              </c:numCache>
            </c:numRef>
          </c:val>
          <c:extLst>
            <c:ext xmlns:c16="http://schemas.microsoft.com/office/drawing/2014/chart" uri="{C3380CC4-5D6E-409C-BE32-E72D297353CC}">
              <c16:uniqueId val="{00000006-2D4F-4B56-8089-02DA1049A1E4}"/>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9.5039148645937708</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D4F-4B56-8089-02DA1049A1E4}"/>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3164160127175244"/>
          <c:h val="0.20344387406838602"/>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8.1090479718746664</c:v>
                </c:pt>
              </c:numCache>
            </c:numRef>
          </c:val>
          <c:extLst>
            <c:ext xmlns:c16="http://schemas.microsoft.com/office/drawing/2014/chart" uri="{C3380CC4-5D6E-409C-BE32-E72D297353CC}">
              <c16:uniqueId val="{00000000-B5B4-4D21-A9B7-6176F8BB0F53}"/>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0.36700463637647296</c:v>
                </c:pt>
              </c:numCache>
            </c:numRef>
          </c:val>
          <c:extLst>
            <c:ext xmlns:c16="http://schemas.microsoft.com/office/drawing/2014/chart" uri="{C3380CC4-5D6E-409C-BE32-E72D297353CC}">
              <c16:uniqueId val="{00000001-B5B4-4D21-A9B7-6176F8BB0F53}"/>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0.19710530842289131</c:v>
                </c:pt>
              </c:numCache>
            </c:numRef>
          </c:val>
          <c:extLst>
            <c:ext xmlns:c16="http://schemas.microsoft.com/office/drawing/2014/chart" uri="{C3380CC4-5D6E-409C-BE32-E72D297353CC}">
              <c16:uniqueId val="{00000002-B5B4-4D21-A9B7-6176F8BB0F53}"/>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5.4951486325347076E-2</c:v>
                </c:pt>
              </c:numCache>
            </c:numRef>
          </c:val>
          <c:extLst>
            <c:ext xmlns:c16="http://schemas.microsoft.com/office/drawing/2014/chart" uri="{C3380CC4-5D6E-409C-BE32-E72D297353CC}">
              <c16:uniqueId val="{00000003-B5B4-4D21-A9B7-6176F8BB0F53}"/>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0.57368569081532073</c:v>
                </c:pt>
              </c:numCache>
            </c:numRef>
          </c:val>
          <c:extLst>
            <c:ext xmlns:c16="http://schemas.microsoft.com/office/drawing/2014/chart" uri="{C3380CC4-5D6E-409C-BE32-E72D297353CC}">
              <c16:uniqueId val="{00000004-B5B4-4D21-A9B7-6176F8BB0F53}"/>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5.4951486325347076E-2</c:v>
                </c:pt>
              </c:numCache>
            </c:numRef>
          </c:val>
          <c:extLst>
            <c:ext xmlns:c16="http://schemas.microsoft.com/office/drawing/2014/chart" uri="{C3380CC4-5D6E-409C-BE32-E72D297353CC}">
              <c16:uniqueId val="{00000005-B5B4-4D21-A9B7-6176F8BB0F53}"/>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0.19710530842289131</c:v>
                </c:pt>
              </c:numCache>
            </c:numRef>
          </c:val>
          <c:extLst>
            <c:ext xmlns:c16="http://schemas.microsoft.com/office/drawing/2014/chart" uri="{C3380CC4-5D6E-409C-BE32-E72D297353CC}">
              <c16:uniqueId val="{00000006-B5B4-4D21-A9B7-6176F8BB0F53}"/>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0.24083481424639253</c:v>
                </c:pt>
              </c:numCache>
            </c:numRef>
          </c:val>
          <c:extLst>
            <c:ext xmlns:c16="http://schemas.microsoft.com/office/drawing/2014/chart" uri="{C3380CC4-5D6E-409C-BE32-E72D297353CC}">
              <c16:uniqueId val="{00000007-B5B4-4D21-A9B7-6176F8BB0F53}"/>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9.5039148645937708</c:v>
                </c:pt>
              </c:numCache>
            </c:numRef>
          </c:xVal>
          <c:yVal>
            <c:numLit>
              <c:formatCode>General</c:formatCode>
              <c:ptCount val="1"/>
              <c:pt idx="0">
                <c:v>1</c:v>
              </c:pt>
            </c:numLit>
          </c:yVal>
          <c:smooth val="0"/>
          <c:extLst>
            <c:ext xmlns:c16="http://schemas.microsoft.com/office/drawing/2014/chart" uri="{C3380CC4-5D6E-409C-BE32-E72D297353CC}">
              <c16:uniqueId val="{00000008-B5B4-4D21-A9B7-6176F8BB0F53}"/>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B5B4-4D21-A9B7-6176F8BB0F53}"/>
              </c:ext>
            </c:extLst>
          </c:dPt>
          <c:xVal>
            <c:numRef>
              <c:f>Sheet1!$B$12</c:f>
              <c:numCache>
                <c:formatCode>0.0</c:formatCode>
                <c:ptCount val="1"/>
                <c:pt idx="0">
                  <c:v>9.0149522484070381</c:v>
                </c:pt>
              </c:numCache>
            </c:numRef>
          </c:xVal>
          <c:yVal>
            <c:numLit>
              <c:formatCode>General</c:formatCode>
              <c:ptCount val="1"/>
              <c:pt idx="0">
                <c:v>1</c:v>
              </c:pt>
            </c:numLit>
          </c:yVal>
          <c:smooth val="0"/>
          <c:extLst>
            <c:ext xmlns:c16="http://schemas.microsoft.com/office/drawing/2014/chart" uri="{C3380CC4-5D6E-409C-BE32-E72D297353CC}">
              <c16:uniqueId val="{0000000A-B5B4-4D21-A9B7-6176F8BB0F53}"/>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B5B4-4D21-A9B7-6176F8BB0F53}"/>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Q46. Overall, did you feel you were treated with kindness and compassion while you were in the hospital?</c:v>
                  </c:pt>
                </c15:dlblRangeCache>
              </c15:datalabelsRange>
            </c:ext>
            <c:ext xmlns:c16="http://schemas.microsoft.com/office/drawing/2014/chart" uri="{C3380CC4-5D6E-409C-BE32-E72D297353CC}">
              <c16:uniqueId val="{0000000C-B5B4-4D21-A9B7-6176F8BB0F53}"/>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8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Sheet1!$B$2:$B$6</c:f>
              <c:numCache>
                <c:formatCode>0.0</c:formatCode>
                <c:ptCount val="5"/>
                <c:pt idx="0">
                  <c:v>8.6461967209635091</c:v>
                </c:pt>
                <c:pt idx="1">
                  <c:v>8.8413342748250017</c:v>
                </c:pt>
                <c:pt idx="2">
                  <c:v>8.8530781487429913</c:v>
                </c:pt>
                <c:pt idx="3">
                  <c:v>8.8631569694822563</c:v>
                </c:pt>
                <c:pt idx="4">
                  <c:v>8.9568264333560368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The Queen Elizabeth Hospital, King's Lynn, NHS Foundation Trust</c:v>
                </c:pt>
                <c:pt idx="2">
                  <c:v>Bedfordshire Hospitals NHS Foundation Trust</c:v>
                </c:pt>
                <c:pt idx="3">
                  <c:v>East and North Hertfordshire NHS Trust</c:v>
                </c:pt>
                <c:pt idx="4">
                  <c:v>North West Anglia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9.5624890963764635</c:v>
                </c:pt>
                <c:pt idx="1">
                  <c:v>9.4191933537172208</c:v>
                </c:pt>
                <c:pt idx="2">
                  <c:v>9.2794411229571612</c:v>
                </c:pt>
                <c:pt idx="3">
                  <c:v>9.2019798691123142</c:v>
                </c:pt>
                <c:pt idx="4">
                  <c:v>9.072127575495152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FCB2-41D3-847E-C578377D2951}"/>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West Suffolk NHS Foundation Trust</c:v>
                </c:pt>
                <c:pt idx="2">
                  <c:v>James Paget University Hospitals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FCB2-41D3-847E-C578377D2951}"/>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8.4456704207883195</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2474-42ED-85C3-DD332CC1EF2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8.6248447466634737</c:v>
                </c:pt>
                <c:pt idx="2">
                  <c:v>8.6286365225688471</c:v>
                </c:pt>
                <c:pt idx="3">
                  <c:v>8.6411368866582148</c:v>
                </c:pt>
                <c:pt idx="4">
                  <c:v>8.6418656150234696</c:v>
                </c:pt>
                <c:pt idx="5">
                  <c:v>8.6461967209635091</c:v>
                </c:pt>
                <c:pt idx="6">
                  <c:v>8.7209309951241742</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2474-42ED-85C3-DD332CC1EF2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8.7626969056386894</c:v>
                </c:pt>
                <c:pt idx="8">
                  <c:v>8.786374888970931</c:v>
                </c:pt>
                <c:pt idx="9">
                  <c:v>8.8413342748250017</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2474-42ED-85C3-DD332CC1EF2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8.8126223376394517</c:v>
                </c:pt>
                <c:pt idx="11">
                  <c:v>8.8234138795948329</c:v>
                </c:pt>
                <c:pt idx="12">
                  <c:v>8.8458229669693367</c:v>
                </c:pt>
                <c:pt idx="13">
                  <c:v>8.8466726082471343</c:v>
                </c:pt>
                <c:pt idx="14">
                  <c:v>8.8530781487429913</c:v>
                </c:pt>
                <c:pt idx="15">
                  <c:v>8.8590301101767199</c:v>
                </c:pt>
                <c:pt idx="16">
                  <c:v>8.8631569694822563</c:v>
                </c:pt>
                <c:pt idx="17">
                  <c:v>8.8687804782461299</c:v>
                </c:pt>
                <c:pt idx="18">
                  <c:v>8.8695571454904698</c:v>
                </c:pt>
                <c:pt idx="19">
                  <c:v>8.8696814109368898</c:v>
                </c:pt>
                <c:pt idx="20">
                  <c:v>8.9040641517552093</c:v>
                </c:pt>
                <c:pt idx="21">
                  <c:v>8.9052844574330976</c:v>
                </c:pt>
                <c:pt idx="22">
                  <c:v>8.9134028597499277</c:v>
                </c:pt>
                <c:pt idx="23">
                  <c:v>8.9274292266261881</c:v>
                </c:pt>
                <c:pt idx="24">
                  <c:v>8.9350245646734319</c:v>
                </c:pt>
                <c:pt idx="25">
                  <c:v>8.9352100244023376</c:v>
                </c:pt>
                <c:pt idx="26">
                  <c:v>8.9397819319507814</c:v>
                </c:pt>
                <c:pt idx="27">
                  <c:v>8.9474243913278855</c:v>
                </c:pt>
                <c:pt idx="28">
                  <c:v>8.9476533827116</c:v>
                </c:pt>
                <c:pt idx="29">
                  <c:v>8.9568264333560368</c:v>
                </c:pt>
                <c:pt idx="30">
                  <c:v>8.9576623368702553</c:v>
                </c:pt>
                <c:pt idx="31">
                  <c:v>8.9577842268484567</c:v>
                </c:pt>
                <c:pt idx="32">
                  <c:v>8.9598029153539152</c:v>
                </c:pt>
                <c:pt idx="33">
                  <c:v>8.9603058955465915</c:v>
                </c:pt>
                <c:pt idx="34">
                  <c:v>8.9673309297981678</c:v>
                </c:pt>
                <c:pt idx="35">
                  <c:v>8.9718089529549818</c:v>
                </c:pt>
                <c:pt idx="36">
                  <c:v>8.9719363280002415</c:v>
                </c:pt>
                <c:pt idx="37">
                  <c:v>8.9864131585529634</c:v>
                </c:pt>
                <c:pt idx="38">
                  <c:v>8.9868749500287297</c:v>
                </c:pt>
                <c:pt idx="39">
                  <c:v>8.9887114035842401</c:v>
                </c:pt>
                <c:pt idx="40">
                  <c:v>8.9965126731023908</c:v>
                </c:pt>
                <c:pt idx="41">
                  <c:v>9.0014633957248229</c:v>
                </c:pt>
                <c:pt idx="42">
                  <c:v>9.0017889910313578</c:v>
                </c:pt>
                <c:pt idx="43">
                  <c:v>9.0020939048836599</c:v>
                </c:pt>
                <c:pt idx="44">
                  <c:v>9.0063138935889189</c:v>
                </c:pt>
                <c:pt idx="45">
                  <c:v>9.0066455482984935</c:v>
                </c:pt>
                <c:pt idx="46">
                  <c:v>9.0278392127696172</c:v>
                </c:pt>
                <c:pt idx="47">
                  <c:v>9.032601679976537</c:v>
                </c:pt>
                <c:pt idx="48">
                  <c:v>9.0348433308461864</c:v>
                </c:pt>
                <c:pt idx="49">
                  <c:v>9.0365276185343895</c:v>
                </c:pt>
                <c:pt idx="50">
                  <c:v>9.043686207628804</c:v>
                </c:pt>
                <c:pt idx="51">
                  <c:v>9.0486109500094916</c:v>
                </c:pt>
                <c:pt idx="52">
                  <c:v>9.0501241624215751</c:v>
                </c:pt>
                <c:pt idx="53">
                  <c:v>9.072127575495152</c:v>
                </c:pt>
                <c:pt idx="54">
                  <c:v>9.0722295512892597</c:v>
                </c:pt>
                <c:pt idx="55">
                  <c:v>9.0723753245563774</c:v>
                </c:pt>
                <c:pt idx="56">
                  <c:v>9.0748380697189805</c:v>
                </c:pt>
                <c:pt idx="57">
                  <c:v>9.076632070505287</c:v>
                </c:pt>
                <c:pt idx="58">
                  <c:v>9.0801163533917428</c:v>
                </c:pt>
                <c:pt idx="59">
                  <c:v>9.0830069664837172</c:v>
                </c:pt>
                <c:pt idx="60">
                  <c:v>9.0832820379080861</c:v>
                </c:pt>
                <c:pt idx="61">
                  <c:v>9.0944740744537906</c:v>
                </c:pt>
                <c:pt idx="62">
                  <c:v>9.095840857204804</c:v>
                </c:pt>
                <c:pt idx="63">
                  <c:v>9.0967497152038685</c:v>
                </c:pt>
                <c:pt idx="64">
                  <c:v>9.0993772335561012</c:v>
                </c:pt>
                <c:pt idx="65">
                  <c:v>9.1121009106071771</c:v>
                </c:pt>
                <c:pt idx="66">
                  <c:v>9.1142925108143515</c:v>
                </c:pt>
                <c:pt idx="67">
                  <c:v>9.118314504075828</c:v>
                </c:pt>
                <c:pt idx="68">
                  <c:v>9.1208161373881769</c:v>
                </c:pt>
                <c:pt idx="69">
                  <c:v>9.1235144922061817</c:v>
                </c:pt>
                <c:pt idx="70">
                  <c:v>9.1253311572035827</c:v>
                </c:pt>
                <c:pt idx="71">
                  <c:v>9.1295900873152949</c:v>
                </c:pt>
                <c:pt idx="72">
                  <c:v>9.12972902732057</c:v>
                </c:pt>
                <c:pt idx="73">
                  <c:v>9.1366527569915501</c:v>
                </c:pt>
                <c:pt idx="74">
                  <c:v>9.1409902151438995</c:v>
                </c:pt>
                <c:pt idx="75">
                  <c:v>9.1531693346109915</c:v>
                </c:pt>
                <c:pt idx="76">
                  <c:v>9.1544547705244668</c:v>
                </c:pt>
                <c:pt idx="77">
                  <c:v>9.1738500179352922</c:v>
                </c:pt>
                <c:pt idx="78">
                  <c:v>9.1758057966389828</c:v>
                </c:pt>
                <c:pt idx="79">
                  <c:v>9.1912054300775843</c:v>
                </c:pt>
                <c:pt idx="80">
                  <c:v>9.1945054900377379</c:v>
                </c:pt>
                <c:pt idx="81">
                  <c:v>9.1961810065064515</c:v>
                </c:pt>
                <c:pt idx="82">
                  <c:v>9.1967725001361522</c:v>
                </c:pt>
                <c:pt idx="83">
                  <c:v>9.2019798691123142</c:v>
                </c:pt>
                <c:pt idx="84">
                  <c:v>9.2025351515921567</c:v>
                </c:pt>
                <c:pt idx="85">
                  <c:v>9.204729899029287</c:v>
                </c:pt>
                <c:pt idx="86">
                  <c:v>9.206438026498919</c:v>
                </c:pt>
                <c:pt idx="87">
                  <c:v>9.2105064126456657</c:v>
                </c:pt>
                <c:pt idx="88">
                  <c:v>9.217138631889684</c:v>
                </c:pt>
                <c:pt idx="89">
                  <c:v>9.2185392787995468</c:v>
                </c:pt>
                <c:pt idx="90">
                  <c:v>9.2216912670279036</c:v>
                </c:pt>
                <c:pt idx="91">
                  <c:v>9.2229340728267353</c:v>
                </c:pt>
                <c:pt idx="92">
                  <c:v>9.2237409574486122</c:v>
                </c:pt>
                <c:pt idx="93">
                  <c:v>9.2247188294194125</c:v>
                </c:pt>
                <c:pt idx="94">
                  <c:v>9.2301375424572143</c:v>
                </c:pt>
                <c:pt idx="95">
                  <c:v>9.2343305396177637</c:v>
                </c:pt>
                <c:pt idx="96">
                  <c:v>9.2478488039573215</c:v>
                </c:pt>
                <c:pt idx="97">
                  <c:v>9.2480504018958385</c:v>
                </c:pt>
                <c:pt idx="98">
                  <c:v>9.2490321612130479</c:v>
                </c:pt>
                <c:pt idx="99">
                  <c:v>9.2531838799942054</c:v>
                </c:pt>
                <c:pt idx="100">
                  <c:v>9.2575999949772729</c:v>
                </c:pt>
                <c:pt idx="101">
                  <c:v>9.2610936741817529</c:v>
                </c:pt>
                <c:pt idx="102">
                  <c:v>9.2685864749777416</c:v>
                </c:pt>
                <c:pt idx="103">
                  <c:v>9.2734657972042065</c:v>
                </c:pt>
                <c:pt idx="104">
                  <c:v>9.2794411229571612</c:v>
                </c:pt>
                <c:pt idx="105">
                  <c:v>9.282097404769349</c:v>
                </c:pt>
                <c:pt idx="106">
                  <c:v>9.2833672042937962</c:v>
                </c:pt>
                <c:pt idx="107">
                  <c:v>9.2972112302195598</c:v>
                </c:pt>
                <c:pt idx="108">
                  <c:v>9.3122033522152652</c:v>
                </c:pt>
                <c:pt idx="109">
                  <c:v>9.3192599134193479</c:v>
                </c:pt>
                <c:pt idx="110">
                  <c:v>9.3228958107469886</c:v>
                </c:pt>
                <c:pt idx="111">
                  <c:v>9.3336726243905961</c:v>
                </c:pt>
                <c:pt idx="112">
                  <c:v>9.3387576111171615</c:v>
                </c:pt>
                <c:pt idx="113">
                  <c:v>9.3393900696624268</c:v>
                </c:pt>
                <c:pt idx="114">
                  <c:v>9.3403497646641149</c:v>
                </c:pt>
                <c:pt idx="115">
                  <c:v>9.3422071556657578</c:v>
                </c:pt>
                <c:pt idx="116">
                  <c:v>9.3501882915110208</c:v>
                </c:pt>
                <c:pt idx="117">
                  <c:v>9.3531761126441122</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2474-42ED-85C3-DD332CC1EF2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9.3662016257535452</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2474-42ED-85C3-DD332CC1EF2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9.4100069277963065</c:v>
                </c:pt>
                <c:pt idx="120">
                  <c:v>9.4191933537172208</c:v>
                </c:pt>
                <c:pt idx="121">
                  <c:v>9.4654623289421451</c:v>
                </c:pt>
                <c:pt idx="122">
                  <c:v>9.4671096827710901</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2474-42ED-85C3-DD332CC1EF2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9.6595289552409866</c:v>
                </c:pt>
                <c:pt idx="125">
                  <c:v>9.690170122682078</c:v>
                </c:pt>
                <c:pt idx="126">
                  <c:v>9.7258960583882619</c:v>
                </c:pt>
                <c:pt idx="127">
                  <c:v>9.7269034731064892</c:v>
                </c:pt>
                <c:pt idx="128">
                  <c:v>9.7669674898141068</c:v>
                </c:pt>
                <c:pt idx="129">
                  <c:v>9.7888725106037864</c:v>
                </c:pt>
                <c:pt idx="130">
                  <c:v>9.8421208548474564</c:v>
                </c:pt>
              </c:numCache>
            </c:numRef>
          </c:val>
          <c:extLst>
            <c:ext xmlns:c16="http://schemas.microsoft.com/office/drawing/2014/chart" uri="{C3380CC4-5D6E-409C-BE32-E72D297353CC}">
              <c16:uniqueId val="{00000006-2474-42ED-85C3-DD332CC1EF2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9.5624890963764635</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2474-42ED-85C3-DD332CC1EF2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18362907740798534"/>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lrMapOvr bg1="lt1" tx1="dk1" bg2="lt2" tx2="dk2" accent1="accent1" accent2="accent2" accent3="accent3" accent4="accent4" accent5="accent5" accent6="accent6" hlink="hlink" folHlink="folHlink"/>
  <c:chart>
    <c:autoTitleDeleted val="1"/>
    <c:plotArea>
      <c:layout>
        <c:manualLayout>
          <c:layoutTarget val="inner"/>
          <c:xMode val="edge"/>
          <c:yMode val="edge"/>
          <c:x val="0.55690694389337403"/>
          <c:y val="0.16849564408371354"/>
          <c:w val="0.36926033611321279"/>
          <c:h val="0.81342642006185917"/>
        </c:manualLayout>
      </c:layout>
      <c:barChart>
        <c:barDir val="bar"/>
        <c:grouping val="clustered"/>
        <c:varyColors val="0"/>
        <c:ser>
          <c:idx val="0"/>
          <c:order val="0"/>
          <c:tx>
            <c:strRef>
              <c:f>Sheet1!$B$1</c:f>
              <c:strCache>
                <c:ptCount val="1"/>
                <c:pt idx="0">
                  <c:v>Trust score</c:v>
                </c:pt>
              </c:strCache>
            </c:strRef>
          </c:tx>
          <c:spPr>
            <a:solidFill>
              <a:srgbClr val="B7ACC0"/>
            </a:solidFill>
          </c:spPr>
          <c:invertIfNegative val="0"/>
          <c:dPt>
            <c:idx val="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0-249E-4525-A1CE-EE1557F7947F}"/>
              </c:ext>
            </c:extLst>
          </c:dPt>
          <c:dPt>
            <c:idx val="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1-249E-4525-A1CE-EE1557F7947F}"/>
              </c:ext>
            </c:extLst>
          </c:dPt>
          <c:dPt>
            <c:idx val="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2-249E-4525-A1CE-EE1557F7947F}"/>
              </c:ext>
            </c:extLst>
          </c:dPt>
          <c:dPt>
            <c:idx val="2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3-249E-4525-A1CE-EE1557F7947F}"/>
              </c:ext>
            </c:extLst>
          </c:dPt>
          <c:dPt>
            <c:idx val="2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4-249E-4525-A1CE-EE1557F7947F}"/>
              </c:ext>
            </c:extLst>
          </c:dPt>
          <c:dPt>
            <c:idx val="2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5-249E-4525-A1CE-EE1557F7947F}"/>
              </c:ext>
            </c:extLst>
          </c:dPt>
          <c:dPt>
            <c:idx val="30"/>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6-249E-4525-A1CE-EE1557F7947F}"/>
              </c:ext>
            </c:extLst>
          </c:dPt>
          <c:dPt>
            <c:idx val="31"/>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7-249E-4525-A1CE-EE1557F7947F}"/>
              </c:ext>
            </c:extLst>
          </c:dPt>
          <c:dPt>
            <c:idx val="32"/>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8-249E-4525-A1CE-EE1557F7947F}"/>
              </c:ext>
            </c:extLst>
          </c:dPt>
          <c:dPt>
            <c:idx val="33"/>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9-249E-4525-A1CE-EE1557F7947F}"/>
              </c:ext>
            </c:extLst>
          </c:dPt>
          <c:dPt>
            <c:idx val="34"/>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A-249E-4525-A1CE-EE1557F7947F}"/>
              </c:ext>
            </c:extLst>
          </c:dPt>
          <c:dPt>
            <c:idx val="35"/>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B-249E-4525-A1CE-EE1557F7947F}"/>
              </c:ext>
            </c:extLst>
          </c:dPt>
          <c:dPt>
            <c:idx val="36"/>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C-249E-4525-A1CE-EE1557F7947F}"/>
              </c:ext>
            </c:extLst>
          </c:dPt>
          <c:dPt>
            <c:idx val="37"/>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D-249E-4525-A1CE-EE1557F7947F}"/>
              </c:ext>
            </c:extLst>
          </c:dPt>
          <c:dPt>
            <c:idx val="38"/>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E-249E-4525-A1CE-EE1557F7947F}"/>
              </c:ext>
            </c:extLst>
          </c:dPt>
          <c:dPt>
            <c:idx val="39"/>
            <c:invertIfNegative val="0"/>
            <c:bubble3D val="0"/>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0F-249E-4525-A1CE-EE1557F7947F}"/>
              </c:ext>
            </c:extLst>
          </c:dPt>
          <c:dLbls>
            <c:numFmt formatCode="#,##0.0" sourceLinked="0"/>
            <c:spPr>
              <a:noFill/>
              <a:ln>
                <a:noFill/>
              </a:ln>
              <a:effectLst/>
            </c:spPr>
            <c:txPr>
              <a:bodyPr wrap="square" lIns="38100" tIns="19050" rIns="38100" bIns="19050" anchor="ctr">
                <a:spAutoFit/>
              </a:bodyPr>
              <a:lstStyle/>
              <a:p>
                <a:pPr>
                  <a:defRPr sz="1200">
                    <a:solidFill>
                      <a:schemeClr val="tx1"/>
                    </a:solidFill>
                    <a:latin typeface="Arial" panose="020B0604020202020204" pitchFamily="34" charset="0"/>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6="http://schemas.microsoft.com/office/drawing/2014/chart" xmlns:c15="http://schemas.microsoft.com/office/drawing/2012/chart">
              <c:ext xmlns:c15="http://schemas.microsoft.com/office/drawing/2012/chart" uri="{CE6537A1-D6FC-4f65-9D91-7224C49458BB}">
                <c15:showLeaderLines val="1"/>
              </c:ext>
            </c:extLst>
          </c:dLbls>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Sheet1!$B$2:$B$6</c:f>
              <c:numCache>
                <c:formatCode>0.0</c:formatCode>
                <c:ptCount val="5"/>
                <c:pt idx="0">
                  <c:v>9.2835888881365118</c:v>
                </c:pt>
                <c:pt idx="1">
                  <c:v>8.9942016389958592</c:v>
                </c:pt>
                <c:pt idx="2">
                  <c:v>6.1616582239483844</c:v>
                </c:pt>
                <c:pt idx="3">
                  <c:v>8.6516703332153089</c:v>
                </c:pt>
                <c:pt idx="4">
                  <c:v>9.1936587194101218</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0-249E-4525-A1CE-EE1557F7947F}"/>
            </c:ext>
          </c:extLst>
        </c:ser>
        <c:dLbls>
          <c:dLblPos val="outEnd"/>
          <c:showLegendKey val="0"/>
          <c:showVal val="1"/>
          <c:showCatName val="0"/>
          <c:showSerName val="0"/>
          <c:showPercent val="0"/>
          <c:showBubbleSize val="0"/>
        </c:dLbls>
        <c:gapWidth val="35"/>
        <c:overlap val="100"/>
        <c:axId val="85444096"/>
        <c:axId val="85482112"/>
      </c:barChart>
      <c:barChart>
        <c:barDir val="bar"/>
        <c:grouping val="clustered"/>
        <c:varyColors val="0"/>
        <c:ser>
          <c:idx val="1"/>
          <c:order val="1"/>
          <c:tx>
            <c:strRef>
              <c:f>Sheet1!$C$1</c:f>
              <c:strCache>
                <c:ptCount val="1"/>
                <c:pt idx="0">
                  <c:v>National average</c:v>
                </c:pt>
              </c:strCache>
            </c:strRef>
          </c:tx>
          <c:spPr>
            <a:noFill/>
            <a:ln>
              <a:noFill/>
            </a:ln>
            <a:effectLst>
              <a:outerShdw dist="50800" algn="ctr" rotWithShape="0">
                <a:sysClr val="windowText" lastClr="000000"/>
              </a:outerShdw>
            </a:effectLst>
          </c:spPr>
          <c:invertIfNegative val="0"/>
          <c:cat>
            <c:strRef>
              <c:f>Sheet1!$A$2:$A$6</c:f>
              <c:strCache>
                <c:ptCount val="5"/>
                <c:pt idx="0">
                  <c:v>Admission to hospital Q4. How long do you feel you had to wait to get to a bed on a ward after you arrived at the hospital?</c:v>
                </c:pt>
                <c:pt idx="1">
                  <c:v>The hospital and ward Q14. Were you able to get hospital food outside of set meal times?</c:v>
                </c:pt>
                <c:pt idx="2">
                  <c:v>The hospital and ward Q12. How would you rate the hospital food?</c:v>
                </c:pt>
                <c:pt idx="3">
                  <c:v>The hospital and ward Q13. Did you get enough help from staff to eat your meals?</c:v>
                </c:pt>
                <c:pt idx="4">
                  <c:v>Leaving hospital Q41. Did hospital staff tell you who to contact if you were worried about your condition or treatment after you left hospital?</c:v>
                </c:pt>
              </c:strCache>
            </c:strRef>
          </c:cat>
          <c:val>
            <c:numRef>
              <c:f>Sheet1!$C$2:$C$6</c:f>
              <c:numCache>
                <c:formatCode>0.0</c:formatCode>
                <c:ptCount val="5"/>
                <c:pt idx="0">
                  <c:v>6.5325733279171949</c:v>
                </c:pt>
                <c:pt idx="1">
                  <c:v>6.6213835006130024</c:v>
                </c:pt>
                <c:pt idx="2">
                  <c:v>3.79949150847817</c:v>
                </c:pt>
                <c:pt idx="3">
                  <c:v>6.5850200196343787</c:v>
                </c:pt>
                <c:pt idx="4">
                  <c:v>7.2955149638519314</c:v>
                </c:pt>
              </c:numCache>
            </c:numRef>
          </c:val>
          <c:extLst xmlns:mc="http://schemas.openxmlformats.org/markup-compatibility/2006" xmlns:c14="http://schemas.microsoft.com/office/drawing/2007/8/2/chart" xmlns:c16="http://schemas.microsoft.com/office/drawing/2014/chart" xmlns:c15="http://schemas.microsoft.com/office/drawing/2012/chart">
            <c:ext xmlns:c16="http://schemas.microsoft.com/office/drawing/2014/chart" uri="{C3380CC4-5D6E-409C-BE32-E72D297353CC}">
              <c16:uniqueId val="{00000011-249E-4525-A1CE-EE1557F7947F}"/>
            </c:ext>
          </c:extLst>
        </c:ser>
        <c:dLbls>
          <c:showLegendKey val="0"/>
          <c:showVal val="0"/>
          <c:showCatName val="0"/>
          <c:showSerName val="0"/>
          <c:showPercent val="0"/>
          <c:showBubbleSize val="0"/>
        </c:dLbls>
        <c:gapWidth val="35"/>
        <c:overlap val="100"/>
        <c:axId val="122424271"/>
        <c:axId val="119927455"/>
      </c:barChart>
      <c:catAx>
        <c:axId val="85444096"/>
        <c:scaling>
          <c:orientation val="maxMin"/>
        </c:scaling>
        <c:delete val="0"/>
        <c:axPos val="l"/>
        <c:numFmt formatCode="General" sourceLinked="0"/>
        <c:majorTickMark val="out"/>
        <c:minorTickMark val="none"/>
        <c:tickLblPos val="none"/>
        <c:spPr>
          <a:ln>
            <a:noFill/>
          </a:ln>
        </c:spPr>
        <c:txPr>
          <a:bodyPr/>
          <a:lstStyle/>
          <a:p>
            <a:pPr algn="r">
              <a:defRPr sz="1200" b="0">
                <a:solidFill>
                  <a:schemeClr val="tx1"/>
                </a:solidFill>
                <a:latin typeface="Arial" panose="020B0604020202020204" pitchFamily="34" charset="0"/>
                <a:cs typeface="Arial" panose="020B0604020202020204" pitchFamily="34" charset="0"/>
              </a:defRPr>
            </a:pPr>
            <a:endParaRPr lang="en-US"/>
          </a:p>
        </c:txPr>
        <c:crossAx val="85482112"/>
        <c:crosses val="autoZero"/>
        <c:auto val="1"/>
        <c:lblAlgn val="ctr"/>
        <c:lblOffset val="200"/>
        <c:noMultiLvlLbl val="0"/>
      </c:catAx>
      <c:valAx>
        <c:axId val="85482112"/>
        <c:scaling>
          <c:orientation val="minMax"/>
          <c:max val="10"/>
          <c:min val="0"/>
        </c:scaling>
        <c:delete val="0"/>
        <c:axPos val="t"/>
        <c:numFmt formatCode="0.0" sourceLinked="1"/>
        <c:majorTickMark val="out"/>
        <c:minorTickMark val="in"/>
        <c:tickLblPos val="nextTo"/>
        <c:spPr>
          <a:ln/>
        </c:spPr>
        <c:txPr>
          <a:bodyPr/>
          <a:lstStyle/>
          <a:p>
            <a:pPr>
              <a:defRPr sz="800">
                <a:solidFill>
                  <a:schemeClr val="tx1">
                    <a:lumMod val="75000"/>
                    <a:lumOff val="25000"/>
                  </a:schemeClr>
                </a:solidFill>
                <a:latin typeface="Arial" panose="020B0604020202020204" pitchFamily="34" charset="0"/>
                <a:cs typeface="Arial" panose="020B0604020202020204" pitchFamily="34" charset="0"/>
              </a:defRPr>
            </a:pPr>
            <a:endParaRPr lang="en-US"/>
          </a:p>
        </c:txPr>
        <c:crossAx val="85444096"/>
        <c:crosses val="autoZero"/>
        <c:crossBetween val="between"/>
      </c:valAx>
      <c:valAx>
        <c:axId val="119927455"/>
        <c:scaling>
          <c:orientation val="minMax"/>
          <c:max val="0.70000000000000007"/>
          <c:min val="0"/>
        </c:scaling>
        <c:delete val="1"/>
        <c:axPos val="b"/>
        <c:numFmt formatCode="0.0" sourceLinked="1"/>
        <c:majorTickMark val="out"/>
        <c:minorTickMark val="none"/>
        <c:tickLblPos val="nextTo"/>
        <c:crossAx val="122424271"/>
        <c:crosses val="max"/>
        <c:crossBetween val="between"/>
      </c:valAx>
      <c:catAx>
        <c:axId val="122424271"/>
        <c:scaling>
          <c:orientation val="maxMin"/>
        </c:scaling>
        <c:delete val="1"/>
        <c:axPos val="r"/>
        <c:numFmt formatCode="General" sourceLinked="1"/>
        <c:majorTickMark val="out"/>
        <c:minorTickMark val="none"/>
        <c:tickLblPos val="nextTo"/>
        <c:crossAx val="119927455"/>
        <c:crosses val="max"/>
        <c:auto val="1"/>
        <c:lblAlgn val="ctr"/>
        <c:lblOffset val="100"/>
        <c:noMultiLvlLbl val="0"/>
      </c:catAx>
    </c:plotArea>
    <c:plotVisOnly val="1"/>
    <c:dispBlanksAs val="gap"/>
    <c:showDLblsOverMax val="0"/>
  </c:chart>
  <c:txPr>
    <a:bodyPr/>
    <a:lstStyle/>
    <a:p>
      <a:pPr>
        <a:defRPr sz="1400" b="1">
          <a:solidFill>
            <a:schemeClr val="bg1"/>
          </a:solidFill>
          <a:latin typeface="AvantGarde Bk BT" panose="020B0402020202020204" pitchFamily="34" charset="0"/>
        </a:defRPr>
      </a:pPr>
      <a:endParaRPr lang="en-US"/>
    </a:p>
  </c:txPr>
  <c:externalData r:id="rId2">
    <c:autoUpdate val="0"/>
  </c:externalData>
</c:chartSpace>
</file>

<file path=ppt/charts/chart9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8.4456704207883195</c:v>
                </c:pt>
              </c:numCache>
            </c:numRef>
          </c:val>
          <c:extLst>
            <c:ext xmlns:c16="http://schemas.microsoft.com/office/drawing/2014/chart" uri="{C3380CC4-5D6E-409C-BE32-E72D297353CC}">
              <c16:uniqueId val="{00000000-5BF3-406B-A34B-122709386920}"/>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0.2329285520330604</c:v>
                </c:pt>
              </c:numCache>
            </c:numRef>
          </c:val>
          <c:extLst>
            <c:ext xmlns:c16="http://schemas.microsoft.com/office/drawing/2014/chart" uri="{C3380CC4-5D6E-409C-BE32-E72D297353CC}">
              <c16:uniqueId val="{00000001-5BF3-406B-A34B-122709386920}"/>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0.16086684179559185</c:v>
                </c:pt>
              </c:numCache>
            </c:numRef>
          </c:val>
          <c:extLst>
            <c:ext xmlns:c16="http://schemas.microsoft.com/office/drawing/2014/chart" uri="{C3380CC4-5D6E-409C-BE32-E72D297353CC}">
              <c16:uniqueId val="{00000002-5BF3-406B-A34B-122709386920}"/>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4.4848472767494485E-2</c:v>
                </c:pt>
              </c:numCache>
            </c:numRef>
          </c:val>
          <c:extLst>
            <c:ext xmlns:c16="http://schemas.microsoft.com/office/drawing/2014/chart" uri="{C3380CC4-5D6E-409C-BE32-E72D297353CC}">
              <c16:uniqueId val="{00000003-5BF3-406B-A34B-122709386920}"/>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0.46821166818491378</c:v>
                </c:pt>
              </c:numCache>
            </c:numRef>
          </c:val>
          <c:extLst>
            <c:ext xmlns:c16="http://schemas.microsoft.com/office/drawing/2014/chart" uri="{C3380CC4-5D6E-409C-BE32-E72D297353CC}">
              <c16:uniqueId val="{00000004-5BF3-406B-A34B-122709386920}"/>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4.4848472767494485E-2</c:v>
                </c:pt>
              </c:numCache>
            </c:numRef>
          </c:val>
          <c:extLst>
            <c:ext xmlns:c16="http://schemas.microsoft.com/office/drawing/2014/chart" uri="{C3380CC4-5D6E-409C-BE32-E72D297353CC}">
              <c16:uniqueId val="{00000005-5BF3-406B-A34B-122709386920}"/>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0.16086684179559185</c:v>
                </c:pt>
              </c:numCache>
            </c:numRef>
          </c:val>
          <c:extLst>
            <c:ext xmlns:c16="http://schemas.microsoft.com/office/drawing/2014/chart" uri="{C3380CC4-5D6E-409C-BE32-E72D297353CC}">
              <c16:uniqueId val="{00000006-5BF3-406B-A34B-122709386920}"/>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0.28387958471498997</c:v>
                </c:pt>
              </c:numCache>
            </c:numRef>
          </c:val>
          <c:extLst>
            <c:ext xmlns:c16="http://schemas.microsoft.com/office/drawing/2014/chart" uri="{C3380CC4-5D6E-409C-BE32-E72D297353CC}">
              <c16:uniqueId val="{00000007-5BF3-406B-A34B-122709386920}"/>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9.5624890963764635</c:v>
                </c:pt>
              </c:numCache>
            </c:numRef>
          </c:xVal>
          <c:yVal>
            <c:numLit>
              <c:formatCode>General</c:formatCode>
              <c:ptCount val="1"/>
              <c:pt idx="0">
                <c:v>1</c:v>
              </c:pt>
            </c:numLit>
          </c:yVal>
          <c:smooth val="0"/>
          <c:extLst>
            <c:ext xmlns:c16="http://schemas.microsoft.com/office/drawing/2014/chart" uri="{C3380CC4-5D6E-409C-BE32-E72D297353CC}">
              <c16:uniqueId val="{00000008-5BF3-406B-A34B-122709386920}"/>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5BF3-406B-A34B-122709386920}"/>
              </c:ext>
            </c:extLst>
          </c:dPt>
          <c:xVal>
            <c:numRef>
              <c:f>Sheet1!$B$12</c:f>
              <c:numCache>
                <c:formatCode>0.0</c:formatCode>
                <c:ptCount val="1"/>
                <c:pt idx="0">
                  <c:v>9.1184201214769232</c:v>
                </c:pt>
              </c:numCache>
            </c:numRef>
          </c:xVal>
          <c:yVal>
            <c:numLit>
              <c:formatCode>General</c:formatCode>
              <c:ptCount val="1"/>
              <c:pt idx="0">
                <c:v>1</c:v>
              </c:pt>
            </c:numLit>
          </c:yVal>
          <c:smooth val="0"/>
          <c:extLst>
            <c:ext xmlns:c16="http://schemas.microsoft.com/office/drawing/2014/chart" uri="{C3380CC4-5D6E-409C-BE32-E72D297353CC}">
              <c16:uniqueId val="{0000000A-5BF3-406B-A34B-122709386920}"/>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5BF3-406B-A34B-122709386920}"/>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Q47. Overall, did you feel you were treated with respect and dignity while you were in the hospital?</c:v>
                  </c:pt>
                </c15:dlblRangeCache>
              </c15:datalabelsRange>
            </c:ext>
            <c:ext xmlns:c16="http://schemas.microsoft.com/office/drawing/2014/chart" uri="{C3380CC4-5D6E-409C-BE32-E72D297353CC}">
              <c16:uniqueId val="{0000000C-5BF3-406B-A34B-122709386920}"/>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chemeClr val="tx2">
                <a:lumMod val="40000"/>
                <a:lumOff val="60000"/>
              </a:scheme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Sheet1!$B$2:$B$6</c:f>
              <c:numCache>
                <c:formatCode>0.0</c:formatCode>
                <c:ptCount val="5"/>
                <c:pt idx="0">
                  <c:v>7.3804835922982273</c:v>
                </c:pt>
                <c:pt idx="1">
                  <c:v>7.7302571207212436</c:v>
                </c:pt>
                <c:pt idx="2">
                  <c:v>7.7372523493987746</c:v>
                </c:pt>
                <c:pt idx="3">
                  <c:v>7.794510794627211</c:v>
                </c:pt>
                <c:pt idx="4">
                  <c:v>7.8029619633306488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B2FF-49B2-A70E-61DB208F705D}"/>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The Princess Alexandra Hospital NHS Trust</c:v>
                </c:pt>
                <c:pt idx="1">
                  <c:v>Bedfordshire Hospitals NHS Foundation Trust</c:v>
                </c:pt>
                <c:pt idx="2">
                  <c:v>The Queen Elizabeth Hospital, King's Lynn, NHS Foundation Trust</c:v>
                </c:pt>
                <c:pt idx="3">
                  <c:v>East Suffolk and North Essex NHS Foundation Trust</c:v>
                </c:pt>
                <c:pt idx="4">
                  <c:v>East and North Hertfordshire NHS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B2FF-49B2-A70E-61DB208F705D}"/>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Sheet1!$B$1</c:f>
              <c:strCache>
                <c:ptCount val="1"/>
                <c:pt idx="0">
                  <c:v>Series 1</c:v>
                </c:pt>
              </c:strCache>
            </c:strRef>
          </c:tx>
          <c:spPr>
            <a:solidFill>
              <a:srgbClr val="9C8BA7"/>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Sheet1!$B$2:$B$6</c:f>
              <c:numCache>
                <c:formatCode>0.0</c:formatCode>
                <c:ptCount val="5"/>
                <c:pt idx="0">
                  <c:v>9.0882574265937102</c:v>
                </c:pt>
                <c:pt idx="1">
                  <c:v>8.4342757196549787</c:v>
                </c:pt>
                <c:pt idx="2">
                  <c:v>8.3098415573956252</c:v>
                </c:pt>
                <c:pt idx="3">
                  <c:v>8.1782020692409318</c:v>
                </c:pt>
                <c:pt idx="4">
                  <c:v>8.0901680569031562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5E9-41E0-B9A7-B737F5CE48C4}"/>
            </c:ext>
          </c:extLst>
        </c:ser>
        <c:ser>
          <c:idx val="1"/>
          <c:order val="1"/>
          <c:tx>
            <c:strRef>
              <c:f>Sheet1!$C$1</c:f>
              <c:strCache>
                <c:ptCount val="1"/>
                <c:pt idx="0">
                  <c:v>Column1</c:v>
                </c:pt>
              </c:strCache>
            </c:strRef>
          </c:tx>
          <c:spPr>
            <a:solidFill>
              <a:schemeClr val="bg1">
                <a:lumMod val="95000"/>
              </a:schemeClr>
            </a:solidFill>
            <a:ln>
              <a:noFill/>
            </a:ln>
            <a:effectLst/>
          </c:spPr>
          <c:invertIfNegative val="0"/>
          <c:cat>
            <c:strRef>
              <c:f>Sheet1!$A$2:$A$6</c:f>
              <c:strCache>
                <c:ptCount val="5"/>
                <c:pt idx="0">
                  <c:v>Royal Papworth Hospital NHS Foundation Trust</c:v>
                </c:pt>
                <c:pt idx="1">
                  <c:v>James Paget University Hospitals NHS Foundation Trust</c:v>
                </c:pt>
                <c:pt idx="2">
                  <c:v>West Suffolk NHS Foundation Trust</c:v>
                </c:pt>
                <c:pt idx="3">
                  <c:v>Milton Keynes University Hospital NHS Foundation Trust</c:v>
                </c:pt>
                <c:pt idx="4">
                  <c:v>Norfolk and Norwich University Hospitals NHS Foundation Trust</c:v>
                </c:pt>
              </c:strCache>
            </c:strRef>
          </c:cat>
          <c:val>
            <c:numRef>
              <c:f>Sheet1!$C$2:$C$6</c:f>
              <c:numCache>
                <c:formatCode>General</c:formatCode>
                <c:ptCount val="5"/>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5E9-41E0-B9A7-B737F5CE48C4}"/>
            </c:ext>
          </c:extLst>
        </c:ser>
        <c:dLbls>
          <c:showLegendKey val="0"/>
          <c:showVal val="0"/>
          <c:showCatName val="0"/>
          <c:showSerName val="0"/>
          <c:showPercent val="0"/>
          <c:showBubbleSize val="0"/>
        </c:dLbls>
        <c:gapWidth val="47"/>
        <c:overlap val="100"/>
        <c:axId val="561437376"/>
        <c:axId val="1644214128"/>
      </c:barChart>
      <c:catAx>
        <c:axId val="561437376"/>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644214128"/>
        <c:crosses val="autoZero"/>
        <c:auto val="1"/>
        <c:lblAlgn val="ctr"/>
        <c:lblOffset val="100"/>
        <c:noMultiLvlLbl val="0"/>
      </c:catAx>
      <c:valAx>
        <c:axId val="1644214128"/>
        <c:scaling>
          <c:orientation val="minMax"/>
          <c:max val="10"/>
          <c:min val="0"/>
        </c:scaling>
        <c:delete val="1"/>
        <c:axPos val="t"/>
        <c:numFmt formatCode="0.0" sourceLinked="1"/>
        <c:majorTickMark val="out"/>
        <c:minorTickMark val="none"/>
        <c:tickLblPos val="nextTo"/>
        <c:crossAx val="561437376"/>
        <c:crosses val="autoZero"/>
        <c:crossBetween val="between"/>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2876274552114257E-2"/>
          <c:y val="0.26742278405174108"/>
          <c:w val="0.9095682569945015"/>
          <c:h val="0.69868793281483743"/>
        </c:manualLayout>
      </c:layout>
      <c:barChart>
        <c:barDir val="col"/>
        <c:grouping val="clustered"/>
        <c:varyColors val="0"/>
        <c:ser>
          <c:idx val="0"/>
          <c:order val="0"/>
          <c:tx>
            <c:strRef>
              <c:f>Sheet1!$D$1</c:f>
              <c:strCache>
                <c:ptCount val="1"/>
                <c:pt idx="0">
                  <c:v>Much worse than expected</c:v>
                </c:pt>
              </c:strCache>
            </c:strRef>
          </c:tx>
          <c:spPr>
            <a:solidFill>
              <a:srgbClr val="E87722"/>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Sheet1!$D$2:$D$132</c:f>
              <c:numCache>
                <c:formatCode>General</c:formatCode>
                <c:ptCount val="131"/>
                <c:pt idx="0">
                  <c:v>7.3804835922982273</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0-79A2-4999-B240-8577C42D83D6}"/>
            </c:ext>
          </c:extLst>
        </c:ser>
        <c:ser>
          <c:idx val="1"/>
          <c:order val="1"/>
          <c:tx>
            <c:strRef>
              <c:f>Sheet1!$E$1</c:f>
              <c:strCache>
                <c:ptCount val="1"/>
                <c:pt idx="0">
                  <c:v>Worse than expected</c:v>
                </c:pt>
              </c:strCache>
            </c:strRef>
          </c:tx>
          <c:spPr>
            <a:solidFill>
              <a:srgbClr val="F1BE48"/>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Sheet1!$E$2:$E$132</c:f>
              <c:numCache>
                <c:formatCode>General</c:formatCode>
                <c:ptCount val="131"/>
                <c:pt idx="0">
                  <c:v>#N/A</c:v>
                </c:pt>
                <c:pt idx="1">
                  <c:v>7.4708975666777118</c:v>
                </c:pt>
                <c:pt idx="2">
                  <c:v>7.5475231879275837</c:v>
                </c:pt>
                <c:pt idx="3">
                  <c:v>7.5544076803293638</c:v>
                </c:pt>
                <c:pt idx="4">
                  <c:v>7.6083728204235088</c:v>
                </c:pt>
                <c:pt idx="5">
                  <c:v>7.6274980188757109</c:v>
                </c:pt>
                <c:pt idx="6">
                  <c:v>7.6288388445834796</c:v>
                </c:pt>
                <c:pt idx="7">
                  <c:v>7.6355946015714631</c:v>
                </c:pt>
                <c:pt idx="8">
                  <c:v>7.6599719114155871</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1-79A2-4999-B240-8577C42D83D6}"/>
            </c:ext>
          </c:extLst>
        </c:ser>
        <c:ser>
          <c:idx val="2"/>
          <c:order val="2"/>
          <c:tx>
            <c:strRef>
              <c:f>Sheet1!$F$1</c:f>
              <c:strCache>
                <c:ptCount val="1"/>
                <c:pt idx="0">
                  <c:v>Somewhat worse than expected</c:v>
                </c:pt>
              </c:strCache>
            </c:strRef>
          </c:tx>
          <c:spPr>
            <a:solidFill>
              <a:srgbClr val="FFD966"/>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Sheet1!$F$2:$F$132</c:f>
              <c:numCache>
                <c:formatCode>General</c:formatCode>
                <c:ptCount val="131"/>
                <c:pt idx="0">
                  <c:v>#N/A</c:v>
                </c:pt>
                <c:pt idx="1">
                  <c:v>#N/A</c:v>
                </c:pt>
                <c:pt idx="2">
                  <c:v>#N/A</c:v>
                </c:pt>
                <c:pt idx="3">
                  <c:v>#N/A</c:v>
                </c:pt>
                <c:pt idx="4">
                  <c:v>#N/A</c:v>
                </c:pt>
                <c:pt idx="5">
                  <c:v>#N/A</c:v>
                </c:pt>
                <c:pt idx="6">
                  <c:v>#N/A</c:v>
                </c:pt>
                <c:pt idx="7">
                  <c:v>#N/A</c:v>
                </c:pt>
                <c:pt idx="8">
                  <c:v>#N/A</c:v>
                </c:pt>
                <c:pt idx="9">
                  <c:v>7.6845473429384477</c:v>
                </c:pt>
                <c:pt idx="10">
                  <c:v>7.7302571207212436</c:v>
                </c:pt>
                <c:pt idx="11">
                  <c:v>7.7372523493987746</c:v>
                </c:pt>
                <c:pt idx="12">
                  <c:v>7.7465194540991842</c:v>
                </c:pt>
                <c:pt idx="13">
                  <c:v>7.7469971648503986</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2-79A2-4999-B240-8577C42D83D6}"/>
            </c:ext>
          </c:extLst>
        </c:ser>
        <c:ser>
          <c:idx val="3"/>
          <c:order val="3"/>
          <c:tx>
            <c:strRef>
              <c:f>Sheet1!$G$1</c:f>
              <c:strCache>
                <c:ptCount val="1"/>
                <c:pt idx="0">
                  <c:v>About the same</c:v>
                </c:pt>
              </c:strCache>
            </c:strRef>
          </c:tx>
          <c:spPr>
            <a:solidFill>
              <a:srgbClr val="D9D9D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Sheet1!$G$2:$G$132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7.7942290202396736</c:v>
                </c:pt>
                <c:pt idx="15">
                  <c:v>7.794510794627211</c:v>
                </c:pt>
                <c:pt idx="16">
                  <c:v>7.8016330741135649</c:v>
                </c:pt>
                <c:pt idx="17">
                  <c:v>7.8029619633306488</c:v>
                </c:pt>
                <c:pt idx="18">
                  <c:v>7.8039143360682344</c:v>
                </c:pt>
                <c:pt idx="19">
                  <c:v>7.8102274132862508</c:v>
                </c:pt>
                <c:pt idx="20">
                  <c:v>7.849030737909537</c:v>
                </c:pt>
                <c:pt idx="21">
                  <c:v>7.8638263889458226</c:v>
                </c:pt>
                <c:pt idx="22">
                  <c:v>7.8673257423875684</c:v>
                </c:pt>
                <c:pt idx="23">
                  <c:v>7.876114709831354</c:v>
                </c:pt>
                <c:pt idx="24">
                  <c:v>7.8795950550652423</c:v>
                </c:pt>
                <c:pt idx="25">
                  <c:v>7.8830893150982702</c:v>
                </c:pt>
                <c:pt idx="26">
                  <c:v>7.8998983514020962</c:v>
                </c:pt>
                <c:pt idx="27">
                  <c:v>7.9035718886945201</c:v>
                </c:pt>
                <c:pt idx="28">
                  <c:v>7.9241810018630936</c:v>
                </c:pt>
                <c:pt idx="29">
                  <c:v>7.9364282176274008</c:v>
                </c:pt>
                <c:pt idx="30">
                  <c:v>7.9374280684610836</c:v>
                </c:pt>
                <c:pt idx="31">
                  <c:v>7.9414626182890151</c:v>
                </c:pt>
                <c:pt idx="32">
                  <c:v>7.9596732025214951</c:v>
                </c:pt>
                <c:pt idx="33">
                  <c:v>7.9639993841259953</c:v>
                </c:pt>
                <c:pt idx="34">
                  <c:v>7.9734747160410988</c:v>
                </c:pt>
                <c:pt idx="35">
                  <c:v>7.9794931094393622</c:v>
                </c:pt>
                <c:pt idx="36">
                  <c:v>7.9817653759506584</c:v>
                </c:pt>
                <c:pt idx="37">
                  <c:v>7.9824053645045492</c:v>
                </c:pt>
                <c:pt idx="38">
                  <c:v>7.9842353795232537</c:v>
                </c:pt>
                <c:pt idx="39">
                  <c:v>7.9878531181838577</c:v>
                </c:pt>
                <c:pt idx="40">
                  <c:v>7.9910829159917176</c:v>
                </c:pt>
                <c:pt idx="41">
                  <c:v>7.9956689835161354</c:v>
                </c:pt>
                <c:pt idx="42">
                  <c:v>8.0038286145270945</c:v>
                </c:pt>
                <c:pt idx="43">
                  <c:v>8.0044447594201795</c:v>
                </c:pt>
                <c:pt idx="44">
                  <c:v>8.0146289154416888</c:v>
                </c:pt>
                <c:pt idx="45">
                  <c:v>8.0276974780719286</c:v>
                </c:pt>
                <c:pt idx="46">
                  <c:v>8.030444718837229</c:v>
                </c:pt>
                <c:pt idx="47">
                  <c:v>8.0369261000326695</c:v>
                </c:pt>
                <c:pt idx="48">
                  <c:v>8.037147323288476</c:v>
                </c:pt>
                <c:pt idx="49">
                  <c:v>8.0456483196398398</c:v>
                </c:pt>
                <c:pt idx="50">
                  <c:v>8.0611645598332871</c:v>
                </c:pt>
                <c:pt idx="51">
                  <c:v>8.066792549519235</c:v>
                </c:pt>
                <c:pt idx="52">
                  <c:v>8.0670225237655018</c:v>
                </c:pt>
                <c:pt idx="53">
                  <c:v>8.073500282819138</c:v>
                </c:pt>
                <c:pt idx="54">
                  <c:v>8.0801451161194642</c:v>
                </c:pt>
                <c:pt idx="55">
                  <c:v>8.0901680569031562</c:v>
                </c:pt>
                <c:pt idx="56">
                  <c:v>8.1069321317802387</c:v>
                </c:pt>
                <c:pt idx="57">
                  <c:v>8.1114578050364834</c:v>
                </c:pt>
                <c:pt idx="58">
                  <c:v>8.1126010028097451</c:v>
                </c:pt>
                <c:pt idx="59">
                  <c:v>8.1162426372400702</c:v>
                </c:pt>
                <c:pt idx="60">
                  <c:v>8.1212690097181497</c:v>
                </c:pt>
                <c:pt idx="61">
                  <c:v>8.1256920570500366</c:v>
                </c:pt>
                <c:pt idx="62">
                  <c:v>8.132843915914366</c:v>
                </c:pt>
                <c:pt idx="63">
                  <c:v>8.1349170200017564</c:v>
                </c:pt>
                <c:pt idx="64">
                  <c:v>8.1490958321908415</c:v>
                </c:pt>
                <c:pt idx="65">
                  <c:v>8.1648391787816692</c:v>
                </c:pt>
                <c:pt idx="66">
                  <c:v>8.1656723596900136</c:v>
                </c:pt>
                <c:pt idx="67">
                  <c:v>8.1752488262075076</c:v>
                </c:pt>
                <c:pt idx="68">
                  <c:v>8.1782020692409318</c:v>
                </c:pt>
                <c:pt idx="69">
                  <c:v>8.1840883574778491</c:v>
                </c:pt>
                <c:pt idx="70">
                  <c:v>8.190137858288411</c:v>
                </c:pt>
                <c:pt idx="71">
                  <c:v>8.1986326525694651</c:v>
                </c:pt>
                <c:pt idx="72">
                  <c:v>8.2024840563692774</c:v>
                </c:pt>
                <c:pt idx="73">
                  <c:v>8.2029805083056111</c:v>
                </c:pt>
                <c:pt idx="74">
                  <c:v>8.2157368694953856</c:v>
                </c:pt>
                <c:pt idx="75">
                  <c:v>8.2257143967218074</c:v>
                </c:pt>
                <c:pt idx="76">
                  <c:v>8.2328893238980889</c:v>
                </c:pt>
                <c:pt idx="77">
                  <c:v>8.2356862509346431</c:v>
                </c:pt>
                <c:pt idx="78">
                  <c:v>8.2440498446650512</c:v>
                </c:pt>
                <c:pt idx="79">
                  <c:v>8.2450387960669342</c:v>
                </c:pt>
                <c:pt idx="80">
                  <c:v>8.25334385717</c:v>
                </c:pt>
                <c:pt idx="81">
                  <c:v>8.2635525707102371</c:v>
                </c:pt>
                <c:pt idx="82">
                  <c:v>8.2685595512880035</c:v>
                </c:pt>
                <c:pt idx="83">
                  <c:v>8.2773961024343414</c:v>
                </c:pt>
                <c:pt idx="84">
                  <c:v>8.2808848168817217</c:v>
                </c:pt>
                <c:pt idx="85">
                  <c:v>8.2829256850422937</c:v>
                </c:pt>
                <c:pt idx="86">
                  <c:v>8.2893600239038516</c:v>
                </c:pt>
                <c:pt idx="87">
                  <c:v>8.2974382983680925</c:v>
                </c:pt>
                <c:pt idx="88">
                  <c:v>8.298618668245485</c:v>
                </c:pt>
                <c:pt idx="89">
                  <c:v>8.3098415573956252</c:v>
                </c:pt>
                <c:pt idx="90">
                  <c:v>8.3111999350640513</c:v>
                </c:pt>
                <c:pt idx="91">
                  <c:v>8.3165523994340695</c:v>
                </c:pt>
                <c:pt idx="92">
                  <c:v>8.3171719630886063</c:v>
                </c:pt>
                <c:pt idx="93">
                  <c:v>8.3196090744257436</c:v>
                </c:pt>
                <c:pt idx="94">
                  <c:v>8.3249539537482686</c:v>
                </c:pt>
                <c:pt idx="95">
                  <c:v>8.3278129615050567</c:v>
                </c:pt>
                <c:pt idx="96">
                  <c:v>8.3319229620932678</c:v>
                </c:pt>
                <c:pt idx="97">
                  <c:v>8.3330433301093763</c:v>
                </c:pt>
                <c:pt idx="98">
                  <c:v>8.3404044836294737</c:v>
                </c:pt>
                <c:pt idx="99">
                  <c:v>8.341164335966285</c:v>
                </c:pt>
                <c:pt idx="100">
                  <c:v>8.3418011690418901</c:v>
                </c:pt>
                <c:pt idx="101">
                  <c:v>8.3429942081815494</c:v>
                </c:pt>
                <c:pt idx="102">
                  <c:v>8.3445069198042177</c:v>
                </c:pt>
                <c:pt idx="103">
                  <c:v>8.3506127087265973</c:v>
                </c:pt>
                <c:pt idx="104">
                  <c:v>8.3533919087210506</c:v>
                </c:pt>
                <c:pt idx="105">
                  <c:v>8.3596761660767012</c:v>
                </c:pt>
                <c:pt idx="106">
                  <c:v>8.3872071918164455</c:v>
                </c:pt>
                <c:pt idx="107">
                  <c:v>8.3931788107895073</c:v>
                </c:pt>
                <c:pt idx="108">
                  <c:v>8.4092362963492633</c:v>
                </c:pt>
                <c:pt idx="109">
                  <c:v>8.4188546283410286</c:v>
                </c:pt>
                <c:pt idx="110">
                  <c:v>8.4227425151744164</c:v>
                </c:pt>
                <c:pt idx="111">
                  <c:v>8.4342757196549787</c:v>
                </c:pt>
                <c:pt idx="112">
                  <c:v>8.4398099403701181</c:v>
                </c:pt>
                <c:pt idx="113">
                  <c:v>8.4684063306268289</c:v>
                </c:pt>
                <c:pt idx="114">
                  <c:v>8.492252167600256</c:v>
                </c:pt>
                <c:pt idx="115">
                  <c:v>8.603404762451758</c:v>
                </c:pt>
                <c:pt idx="116">
                  <c:v>#N/A</c:v>
                </c:pt>
                <c:pt idx="117">
                  <c:v>#N/A</c:v>
                </c:pt>
                <c:pt idx="118">
                  <c:v>#N/A</c:v>
                </c:pt>
                <c:pt idx="119">
                  <c:v>#N/A</c:v>
                </c:pt>
                <c:pt idx="120">
                  <c:v>#N/A</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3-79A2-4999-B240-8577C42D83D6}"/>
            </c:ext>
          </c:extLst>
        </c:ser>
        <c:ser>
          <c:idx val="4"/>
          <c:order val="4"/>
          <c:tx>
            <c:strRef>
              <c:f>Sheet1!$H$1</c:f>
              <c:strCache>
                <c:ptCount val="1"/>
                <c:pt idx="0">
                  <c:v>Somewhat better than expected</c:v>
                </c:pt>
              </c:strCache>
            </c:strRef>
          </c:tx>
          <c:spPr>
            <a:solidFill>
              <a:srgbClr val="A9D18E"/>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Sheet1!$H$2:$H$132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8.5627624113274958</c:v>
                </c:pt>
                <c:pt idx="117">
                  <c:v>8.5674681738879332</c:v>
                </c:pt>
                <c:pt idx="118">
                  <c:v>8.610332087883986</c:v>
                </c:pt>
                <c:pt idx="119">
                  <c:v>8.6448651648059567</c:v>
                </c:pt>
                <c:pt idx="120">
                  <c:v>8.6987122577751226</c:v>
                </c:pt>
                <c:pt idx="121">
                  <c:v>#N/A</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4-79A2-4999-B240-8577C42D83D6}"/>
            </c:ext>
          </c:extLst>
        </c:ser>
        <c:ser>
          <c:idx val="5"/>
          <c:order val="5"/>
          <c:tx>
            <c:strRef>
              <c:f>Sheet1!$I$1</c:f>
              <c:strCache>
                <c:ptCount val="1"/>
                <c:pt idx="0">
                  <c:v>Better than expected</c:v>
                </c:pt>
              </c:strCache>
            </c:strRef>
          </c:tx>
          <c:spPr>
            <a:solidFill>
              <a:srgbClr val="5FBD83"/>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Sheet1!$I$2:$I$132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8.7188608906517864</c:v>
                </c:pt>
                <c:pt idx="122">
                  <c:v>#N/A</c:v>
                </c:pt>
                <c:pt idx="123">
                  <c:v>#N/A</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5-79A2-4999-B240-8577C42D83D6}"/>
            </c:ext>
          </c:extLst>
        </c:ser>
        <c:ser>
          <c:idx val="6"/>
          <c:order val="6"/>
          <c:tx>
            <c:strRef>
              <c:f>Sheet1!$J$1</c:f>
              <c:strCache>
                <c:ptCount val="1"/>
                <c:pt idx="0">
                  <c:v>Much better than expected</c:v>
                </c:pt>
              </c:strCache>
            </c:strRef>
          </c:tx>
          <c:spPr>
            <a:solidFill>
              <a:srgbClr val="419999"/>
            </a:solidFill>
            <a:ln>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Sheet1!$J$2:$J$132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9.0222458100693341</c:v>
                </c:pt>
                <c:pt idx="123">
                  <c:v>9.0882574265937102</c:v>
                </c:pt>
                <c:pt idx="124">
                  <c:v>9.1123327563336041</c:v>
                </c:pt>
                <c:pt idx="125">
                  <c:v>9.1370628594927936</c:v>
                </c:pt>
                <c:pt idx="126">
                  <c:v>9.1764197282906927</c:v>
                </c:pt>
                <c:pt idx="127">
                  <c:v>9.1771020262445671</c:v>
                </c:pt>
                <c:pt idx="128">
                  <c:v>9.2125377379689173</c:v>
                </c:pt>
                <c:pt idx="129">
                  <c:v>9.3800216190578745</c:v>
                </c:pt>
                <c:pt idx="130">
                  <c:v>9.4413716618091605</c:v>
                </c:pt>
              </c:numCache>
            </c:numRef>
          </c:val>
          <c:extLst>
            <c:ext xmlns:c16="http://schemas.microsoft.com/office/drawing/2014/chart" uri="{C3380CC4-5D6E-409C-BE32-E72D297353CC}">
              <c16:uniqueId val="{00000006-79A2-4999-B240-8577C42D83D6}"/>
            </c:ext>
          </c:extLst>
        </c:ser>
        <c:dLbls>
          <c:showLegendKey val="0"/>
          <c:showVal val="0"/>
          <c:showCatName val="0"/>
          <c:showSerName val="0"/>
          <c:showPercent val="0"/>
          <c:showBubbleSize val="0"/>
        </c:dLbls>
        <c:gapWidth val="50"/>
        <c:overlap val="100"/>
        <c:axId val="779045984"/>
        <c:axId val="779050336"/>
      </c:barChart>
      <c:barChart>
        <c:barDir val="col"/>
        <c:grouping val="clustered"/>
        <c:varyColors val="0"/>
        <c:ser>
          <c:idx val="7"/>
          <c:order val="7"/>
          <c:tx>
            <c:strRef>
              <c:f>Sheet1!$K$1</c:f>
              <c:strCache>
                <c:ptCount val="1"/>
                <c:pt idx="0">
                  <c:v>Your trust</c:v>
                </c:pt>
              </c:strCache>
            </c:strRef>
          </c:tx>
          <c:spPr>
            <a:solidFill>
              <a:schemeClr val="tx1"/>
            </a:solidFill>
            <a:ln w="12700">
              <a:noFill/>
            </a:ln>
            <a:effectLst/>
          </c:spPr>
          <c:invertIfNegative val="0"/>
          <c:cat>
            <c:strRef>
              <c:f>Sheet1!$A$2:$A$132</c:f>
              <c:strCache>
                <c:ptCount val="131"/>
                <c:pt idx="0">
                  <c:v>NHS trust name #1</c:v>
                </c:pt>
                <c:pt idx="1">
                  <c:v>NHS trust name #2</c:v>
                </c:pt>
                <c:pt idx="2">
                  <c:v>NHS trust name #3</c:v>
                </c:pt>
                <c:pt idx="3">
                  <c:v>NHS trust name #4</c:v>
                </c:pt>
                <c:pt idx="4">
                  <c:v>NHS trust name #5</c:v>
                </c:pt>
                <c:pt idx="5">
                  <c:v>NHS trust name #6</c:v>
                </c:pt>
                <c:pt idx="6">
                  <c:v>NHS trust name #7</c:v>
                </c:pt>
                <c:pt idx="7">
                  <c:v>NHS trust name #8</c:v>
                </c:pt>
                <c:pt idx="8">
                  <c:v>NHS trust name #9</c:v>
                </c:pt>
                <c:pt idx="9">
                  <c:v>NHS trust name #10</c:v>
                </c:pt>
                <c:pt idx="10">
                  <c:v>NHS trust name #11</c:v>
                </c:pt>
                <c:pt idx="11">
                  <c:v>NHS trust name #12</c:v>
                </c:pt>
                <c:pt idx="12">
                  <c:v>NHS trust name #13</c:v>
                </c:pt>
                <c:pt idx="13">
                  <c:v>NHS trust name #14</c:v>
                </c:pt>
                <c:pt idx="14">
                  <c:v>NHS trust name #15</c:v>
                </c:pt>
                <c:pt idx="15">
                  <c:v>NHS trust name #16</c:v>
                </c:pt>
                <c:pt idx="16">
                  <c:v>NHS trust name #17</c:v>
                </c:pt>
                <c:pt idx="17">
                  <c:v>NHS trust name #18</c:v>
                </c:pt>
                <c:pt idx="18">
                  <c:v>NHS trust name #19</c:v>
                </c:pt>
                <c:pt idx="19">
                  <c:v>NHS trust name #20</c:v>
                </c:pt>
                <c:pt idx="20">
                  <c:v>NHS trust name #21</c:v>
                </c:pt>
                <c:pt idx="21">
                  <c:v>NHS trust name #22</c:v>
                </c:pt>
                <c:pt idx="22">
                  <c:v>NHS trust name #23</c:v>
                </c:pt>
                <c:pt idx="23">
                  <c:v>NHS trust name #24</c:v>
                </c:pt>
                <c:pt idx="24">
                  <c:v>NHS trust name #25</c:v>
                </c:pt>
                <c:pt idx="25">
                  <c:v>NHS trust name #26</c:v>
                </c:pt>
                <c:pt idx="26">
                  <c:v>NHS trust name #27</c:v>
                </c:pt>
                <c:pt idx="27">
                  <c:v>NHS trust name #28</c:v>
                </c:pt>
                <c:pt idx="28">
                  <c:v>NHS trust name #29</c:v>
                </c:pt>
                <c:pt idx="29">
                  <c:v>NHS trust name #30</c:v>
                </c:pt>
                <c:pt idx="30">
                  <c:v>NHS trust name #31</c:v>
                </c:pt>
                <c:pt idx="31">
                  <c:v>NHS trust name #32</c:v>
                </c:pt>
                <c:pt idx="32">
                  <c:v>NHS trust name #33</c:v>
                </c:pt>
                <c:pt idx="33">
                  <c:v>NHS trust name #34</c:v>
                </c:pt>
                <c:pt idx="34">
                  <c:v>NHS trust name #35</c:v>
                </c:pt>
                <c:pt idx="35">
                  <c:v>NHS trust name #36</c:v>
                </c:pt>
                <c:pt idx="36">
                  <c:v>NHS trust name #37</c:v>
                </c:pt>
                <c:pt idx="37">
                  <c:v>NHS trust name #38</c:v>
                </c:pt>
                <c:pt idx="38">
                  <c:v>NHS trust name #39</c:v>
                </c:pt>
                <c:pt idx="39">
                  <c:v>NHS trust name #40</c:v>
                </c:pt>
                <c:pt idx="40">
                  <c:v>NHS trust name #41</c:v>
                </c:pt>
                <c:pt idx="41">
                  <c:v>NHS trust name #42</c:v>
                </c:pt>
                <c:pt idx="42">
                  <c:v>NHS trust name #43</c:v>
                </c:pt>
                <c:pt idx="43">
                  <c:v>NHS trust name #44</c:v>
                </c:pt>
                <c:pt idx="44">
                  <c:v>NHS trust name #45</c:v>
                </c:pt>
                <c:pt idx="45">
                  <c:v>NHS trust name #46</c:v>
                </c:pt>
                <c:pt idx="46">
                  <c:v>NHS trust name #47</c:v>
                </c:pt>
                <c:pt idx="47">
                  <c:v>NHS trust name #48</c:v>
                </c:pt>
                <c:pt idx="48">
                  <c:v>NHS trust name #49</c:v>
                </c:pt>
                <c:pt idx="49">
                  <c:v>NHS trust name #50</c:v>
                </c:pt>
                <c:pt idx="50">
                  <c:v>NHS trust name #51</c:v>
                </c:pt>
                <c:pt idx="51">
                  <c:v>NHS trust name #52</c:v>
                </c:pt>
                <c:pt idx="52">
                  <c:v>NHS trust name #53</c:v>
                </c:pt>
                <c:pt idx="53">
                  <c:v>NHS trust name #54</c:v>
                </c:pt>
                <c:pt idx="54">
                  <c:v>NHS trust name #55</c:v>
                </c:pt>
                <c:pt idx="55">
                  <c:v>NHS trust name #56</c:v>
                </c:pt>
                <c:pt idx="56">
                  <c:v>NHS trust name #57</c:v>
                </c:pt>
                <c:pt idx="57">
                  <c:v>NHS trust name #58</c:v>
                </c:pt>
                <c:pt idx="58">
                  <c:v>NHS trust name #59</c:v>
                </c:pt>
                <c:pt idx="59">
                  <c:v>NHS trust name #60</c:v>
                </c:pt>
                <c:pt idx="60">
                  <c:v>NHS trust name #61</c:v>
                </c:pt>
                <c:pt idx="61">
                  <c:v>NHS trust name #62</c:v>
                </c:pt>
                <c:pt idx="62">
                  <c:v>NHS trust name #63</c:v>
                </c:pt>
                <c:pt idx="63">
                  <c:v>NHS trust name #64</c:v>
                </c:pt>
                <c:pt idx="64">
                  <c:v>NHS trust name #65</c:v>
                </c:pt>
                <c:pt idx="65">
                  <c:v>NHS trust name #66</c:v>
                </c:pt>
                <c:pt idx="66">
                  <c:v>NHS trust name #67</c:v>
                </c:pt>
                <c:pt idx="67">
                  <c:v>NHS trust name #68</c:v>
                </c:pt>
                <c:pt idx="68">
                  <c:v>NHS trust name #69</c:v>
                </c:pt>
                <c:pt idx="69">
                  <c:v>NHS trust name #70</c:v>
                </c:pt>
                <c:pt idx="70">
                  <c:v>NHS trust name #71</c:v>
                </c:pt>
                <c:pt idx="71">
                  <c:v>NHS trust name #72</c:v>
                </c:pt>
                <c:pt idx="72">
                  <c:v>NHS trust name #73</c:v>
                </c:pt>
                <c:pt idx="73">
                  <c:v>NHS trust name #74</c:v>
                </c:pt>
                <c:pt idx="74">
                  <c:v>NHS trust name #75</c:v>
                </c:pt>
                <c:pt idx="75">
                  <c:v>NHS trust name #76</c:v>
                </c:pt>
                <c:pt idx="76">
                  <c:v>NHS trust name #77</c:v>
                </c:pt>
                <c:pt idx="77">
                  <c:v>NHS trust name #78</c:v>
                </c:pt>
                <c:pt idx="78">
                  <c:v>NHS trust name #79</c:v>
                </c:pt>
                <c:pt idx="79">
                  <c:v>NHS trust name #80</c:v>
                </c:pt>
                <c:pt idx="80">
                  <c:v>NHS trust name #81</c:v>
                </c:pt>
                <c:pt idx="81">
                  <c:v>NHS trust name #82</c:v>
                </c:pt>
                <c:pt idx="82">
                  <c:v>NHS trust name #83</c:v>
                </c:pt>
                <c:pt idx="83">
                  <c:v>NHS trust name #84</c:v>
                </c:pt>
                <c:pt idx="84">
                  <c:v>NHS trust name #85</c:v>
                </c:pt>
                <c:pt idx="85">
                  <c:v>NHS trust name #86</c:v>
                </c:pt>
                <c:pt idx="86">
                  <c:v>NHS trust name #87</c:v>
                </c:pt>
                <c:pt idx="87">
                  <c:v>NHS trust name #88</c:v>
                </c:pt>
                <c:pt idx="88">
                  <c:v>NHS trust name #89</c:v>
                </c:pt>
                <c:pt idx="89">
                  <c:v>NHS trust name #90</c:v>
                </c:pt>
                <c:pt idx="90">
                  <c:v>NHS trust name #91</c:v>
                </c:pt>
                <c:pt idx="91">
                  <c:v>NHS trust name #92</c:v>
                </c:pt>
                <c:pt idx="92">
                  <c:v>NHS trust name #93</c:v>
                </c:pt>
                <c:pt idx="93">
                  <c:v>NHS trust name #94</c:v>
                </c:pt>
                <c:pt idx="94">
                  <c:v>NHS trust name #95</c:v>
                </c:pt>
                <c:pt idx="95">
                  <c:v>NHS trust name #96</c:v>
                </c:pt>
                <c:pt idx="96">
                  <c:v>NHS trust name #97</c:v>
                </c:pt>
                <c:pt idx="97">
                  <c:v>NHS trust name #98</c:v>
                </c:pt>
                <c:pt idx="98">
                  <c:v>NHS trust name #99</c:v>
                </c:pt>
                <c:pt idx="99">
                  <c:v>NHS trust name #100</c:v>
                </c:pt>
                <c:pt idx="100">
                  <c:v>NHS trust name #101</c:v>
                </c:pt>
                <c:pt idx="101">
                  <c:v>NHS trust name #102</c:v>
                </c:pt>
                <c:pt idx="102">
                  <c:v>NHS trust name #103</c:v>
                </c:pt>
                <c:pt idx="103">
                  <c:v>NHS trust name #104</c:v>
                </c:pt>
                <c:pt idx="104">
                  <c:v>NHS trust name #105</c:v>
                </c:pt>
                <c:pt idx="105">
                  <c:v>NHS trust name #106</c:v>
                </c:pt>
                <c:pt idx="106">
                  <c:v>NHS trust name #107</c:v>
                </c:pt>
                <c:pt idx="107">
                  <c:v>NHS trust name #108</c:v>
                </c:pt>
                <c:pt idx="108">
                  <c:v>NHS trust name #109</c:v>
                </c:pt>
                <c:pt idx="109">
                  <c:v>NHS trust name #110</c:v>
                </c:pt>
                <c:pt idx="110">
                  <c:v>NHS trust name #111</c:v>
                </c:pt>
                <c:pt idx="111">
                  <c:v>NHS trust name #112</c:v>
                </c:pt>
                <c:pt idx="112">
                  <c:v>NHS trust name #113</c:v>
                </c:pt>
                <c:pt idx="113">
                  <c:v>NHS trust name #114</c:v>
                </c:pt>
                <c:pt idx="114">
                  <c:v>NHS trust name #115</c:v>
                </c:pt>
                <c:pt idx="115">
                  <c:v>NHS trust name #116</c:v>
                </c:pt>
                <c:pt idx="116">
                  <c:v>NHS trust name #117</c:v>
                </c:pt>
                <c:pt idx="117">
                  <c:v>NHS trust name #118</c:v>
                </c:pt>
                <c:pt idx="118">
                  <c:v>NHS trust name #119</c:v>
                </c:pt>
                <c:pt idx="119">
                  <c:v>NHS trust name #120</c:v>
                </c:pt>
                <c:pt idx="120">
                  <c:v>NHS trust name #121</c:v>
                </c:pt>
                <c:pt idx="121">
                  <c:v>NHS trust name #122</c:v>
                </c:pt>
                <c:pt idx="122">
                  <c:v>NHS trust name #123</c:v>
                </c:pt>
                <c:pt idx="123">
                  <c:v>Your Trust</c:v>
                </c:pt>
                <c:pt idx="124">
                  <c:v>NHS trust name #125</c:v>
                </c:pt>
                <c:pt idx="125">
                  <c:v>NHS trust name #126</c:v>
                </c:pt>
                <c:pt idx="126">
                  <c:v>NHS trust name #127</c:v>
                </c:pt>
                <c:pt idx="127">
                  <c:v>NHS trust name #128</c:v>
                </c:pt>
                <c:pt idx="128">
                  <c:v>NHS trust name #129</c:v>
                </c:pt>
                <c:pt idx="129">
                  <c:v>NHS trust name #130</c:v>
                </c:pt>
                <c:pt idx="130">
                  <c:v>NHS trust name #131</c:v>
                </c:pt>
              </c:strCache>
            </c:strRef>
          </c:cat>
          <c:val>
            <c:numRef>
              <c:f>Sheet1!$K$2:$K$132</c:f>
              <c:numCache>
                <c:formatCode>General</c:formatCode>
                <c:ptCount val="131"/>
                <c:pt idx="0">
                  <c:v>#N/A</c:v>
                </c:pt>
                <c:pt idx="1">
                  <c:v>#N/A</c:v>
                </c:pt>
                <c:pt idx="2">
                  <c:v>#N/A</c:v>
                </c:pt>
                <c:pt idx="3">
                  <c:v>#N/A</c:v>
                </c:pt>
                <c:pt idx="4">
                  <c:v>#N/A</c:v>
                </c:pt>
                <c:pt idx="5">
                  <c:v>#N/A</c:v>
                </c:pt>
                <c:pt idx="6">
                  <c:v>#N/A</c:v>
                </c:pt>
                <c:pt idx="7">
                  <c:v>#N/A</c:v>
                </c:pt>
                <c:pt idx="8">
                  <c:v>#N/A</c:v>
                </c:pt>
                <c:pt idx="9">
                  <c:v>#N/A</c:v>
                </c:pt>
                <c:pt idx="10">
                  <c:v>#N/A</c:v>
                </c:pt>
                <c:pt idx="11">
                  <c:v>#N/A</c:v>
                </c:pt>
                <c:pt idx="12">
                  <c:v>#N/A</c:v>
                </c:pt>
                <c:pt idx="13">
                  <c:v>#N/A</c:v>
                </c:pt>
                <c:pt idx="14">
                  <c:v>#N/A</c:v>
                </c:pt>
                <c:pt idx="15">
                  <c:v>#N/A</c:v>
                </c:pt>
                <c:pt idx="16">
                  <c:v>#N/A</c:v>
                </c:pt>
                <c:pt idx="17">
                  <c:v>#N/A</c:v>
                </c:pt>
                <c:pt idx="18">
                  <c:v>#N/A</c:v>
                </c:pt>
                <c:pt idx="19">
                  <c:v>#N/A</c:v>
                </c:pt>
                <c:pt idx="20">
                  <c:v>#N/A</c:v>
                </c:pt>
                <c:pt idx="21">
                  <c:v>#N/A</c:v>
                </c:pt>
                <c:pt idx="22">
                  <c:v>#N/A</c:v>
                </c:pt>
                <c:pt idx="23">
                  <c:v>#N/A</c:v>
                </c:pt>
                <c:pt idx="24">
                  <c:v>#N/A</c:v>
                </c:pt>
                <c:pt idx="25">
                  <c:v>#N/A</c:v>
                </c:pt>
                <c:pt idx="26">
                  <c:v>#N/A</c:v>
                </c:pt>
                <c:pt idx="27">
                  <c:v>#N/A</c:v>
                </c:pt>
                <c:pt idx="28">
                  <c:v>#N/A</c:v>
                </c:pt>
                <c:pt idx="29">
                  <c:v>#N/A</c:v>
                </c:pt>
                <c:pt idx="30">
                  <c:v>#N/A</c:v>
                </c:pt>
                <c:pt idx="31">
                  <c:v>#N/A</c:v>
                </c:pt>
                <c:pt idx="32">
                  <c:v>#N/A</c:v>
                </c:pt>
                <c:pt idx="33">
                  <c:v>#N/A</c:v>
                </c:pt>
                <c:pt idx="34">
                  <c:v>#N/A</c:v>
                </c:pt>
                <c:pt idx="35">
                  <c:v>#N/A</c:v>
                </c:pt>
                <c:pt idx="36">
                  <c:v>#N/A</c:v>
                </c:pt>
                <c:pt idx="37">
                  <c:v>#N/A</c:v>
                </c:pt>
                <c:pt idx="38">
                  <c:v>#N/A</c:v>
                </c:pt>
                <c:pt idx="39">
                  <c:v>#N/A</c:v>
                </c:pt>
                <c:pt idx="40">
                  <c:v>#N/A</c:v>
                </c:pt>
                <c:pt idx="41">
                  <c:v>#N/A</c:v>
                </c:pt>
                <c:pt idx="42">
                  <c:v>#N/A</c:v>
                </c:pt>
                <c:pt idx="43">
                  <c:v>#N/A</c:v>
                </c:pt>
                <c:pt idx="44">
                  <c:v>#N/A</c:v>
                </c:pt>
                <c:pt idx="45">
                  <c:v>#N/A</c:v>
                </c:pt>
                <c:pt idx="46">
                  <c:v>#N/A</c:v>
                </c:pt>
                <c:pt idx="47">
                  <c:v>#N/A</c:v>
                </c:pt>
                <c:pt idx="48">
                  <c:v>#N/A</c:v>
                </c:pt>
                <c:pt idx="49">
                  <c:v>#N/A</c:v>
                </c:pt>
                <c:pt idx="50">
                  <c:v>#N/A</c:v>
                </c:pt>
                <c:pt idx="51">
                  <c:v>#N/A</c:v>
                </c:pt>
                <c:pt idx="52">
                  <c:v>#N/A</c:v>
                </c:pt>
                <c:pt idx="53">
                  <c:v>#N/A</c:v>
                </c:pt>
                <c:pt idx="54">
                  <c:v>#N/A</c:v>
                </c:pt>
                <c:pt idx="55">
                  <c:v>#N/A</c:v>
                </c:pt>
                <c:pt idx="56">
                  <c:v>#N/A</c:v>
                </c:pt>
                <c:pt idx="57">
                  <c:v>#N/A</c:v>
                </c:pt>
                <c:pt idx="58">
                  <c:v>#N/A</c:v>
                </c:pt>
                <c:pt idx="59">
                  <c:v>#N/A</c:v>
                </c:pt>
                <c:pt idx="60">
                  <c:v>#N/A</c:v>
                </c:pt>
                <c:pt idx="61">
                  <c:v>#N/A</c:v>
                </c:pt>
                <c:pt idx="62">
                  <c:v>#N/A</c:v>
                </c:pt>
                <c:pt idx="63">
                  <c:v>#N/A</c:v>
                </c:pt>
                <c:pt idx="64">
                  <c:v>#N/A</c:v>
                </c:pt>
                <c:pt idx="65">
                  <c:v>#N/A</c:v>
                </c:pt>
                <c:pt idx="66">
                  <c:v>#N/A</c:v>
                </c:pt>
                <c:pt idx="67">
                  <c:v>#N/A</c:v>
                </c:pt>
                <c:pt idx="68">
                  <c:v>#N/A</c:v>
                </c:pt>
                <c:pt idx="69">
                  <c:v>#N/A</c:v>
                </c:pt>
                <c:pt idx="70">
                  <c:v>#N/A</c:v>
                </c:pt>
                <c:pt idx="71">
                  <c:v>#N/A</c:v>
                </c:pt>
                <c:pt idx="72">
                  <c:v>#N/A</c:v>
                </c:pt>
                <c:pt idx="73">
                  <c:v>#N/A</c:v>
                </c:pt>
                <c:pt idx="74">
                  <c:v>#N/A</c:v>
                </c:pt>
                <c:pt idx="75">
                  <c:v>#N/A</c:v>
                </c:pt>
                <c:pt idx="76">
                  <c:v>#N/A</c:v>
                </c:pt>
                <c:pt idx="77">
                  <c:v>#N/A</c:v>
                </c:pt>
                <c:pt idx="78">
                  <c:v>#N/A</c:v>
                </c:pt>
                <c:pt idx="79">
                  <c:v>#N/A</c:v>
                </c:pt>
                <c:pt idx="80">
                  <c:v>#N/A</c:v>
                </c:pt>
                <c:pt idx="81">
                  <c:v>#N/A</c:v>
                </c:pt>
                <c:pt idx="82">
                  <c:v>#N/A</c:v>
                </c:pt>
                <c:pt idx="83">
                  <c:v>#N/A</c:v>
                </c:pt>
                <c:pt idx="84">
                  <c:v>#N/A</c:v>
                </c:pt>
                <c:pt idx="85">
                  <c:v>#N/A</c:v>
                </c:pt>
                <c:pt idx="86">
                  <c:v>#N/A</c:v>
                </c:pt>
                <c:pt idx="87">
                  <c:v>#N/A</c:v>
                </c:pt>
                <c:pt idx="88">
                  <c:v>#N/A</c:v>
                </c:pt>
                <c:pt idx="89">
                  <c:v>#N/A</c:v>
                </c:pt>
                <c:pt idx="90">
                  <c:v>#N/A</c:v>
                </c:pt>
                <c:pt idx="91">
                  <c:v>#N/A</c:v>
                </c:pt>
                <c:pt idx="92">
                  <c:v>#N/A</c:v>
                </c:pt>
                <c:pt idx="93">
                  <c:v>#N/A</c:v>
                </c:pt>
                <c:pt idx="94">
                  <c:v>#N/A</c:v>
                </c:pt>
                <c:pt idx="95">
                  <c:v>#N/A</c:v>
                </c:pt>
                <c:pt idx="96">
                  <c:v>#N/A</c:v>
                </c:pt>
                <c:pt idx="97">
                  <c:v>#N/A</c:v>
                </c:pt>
                <c:pt idx="98">
                  <c:v>#N/A</c:v>
                </c:pt>
                <c:pt idx="99">
                  <c:v>#N/A</c:v>
                </c:pt>
                <c:pt idx="100">
                  <c:v>#N/A</c:v>
                </c:pt>
                <c:pt idx="101">
                  <c:v>#N/A</c:v>
                </c:pt>
                <c:pt idx="102">
                  <c:v>#N/A</c:v>
                </c:pt>
                <c:pt idx="103">
                  <c:v>#N/A</c:v>
                </c:pt>
                <c:pt idx="104">
                  <c:v>#N/A</c:v>
                </c:pt>
                <c:pt idx="105">
                  <c:v>#N/A</c:v>
                </c:pt>
                <c:pt idx="106">
                  <c:v>#N/A</c:v>
                </c:pt>
                <c:pt idx="107">
                  <c:v>#N/A</c:v>
                </c:pt>
                <c:pt idx="108">
                  <c:v>#N/A</c:v>
                </c:pt>
                <c:pt idx="109">
                  <c:v>#N/A</c:v>
                </c:pt>
                <c:pt idx="110">
                  <c:v>#N/A</c:v>
                </c:pt>
                <c:pt idx="111">
                  <c:v>#N/A</c:v>
                </c:pt>
                <c:pt idx="112">
                  <c:v>#N/A</c:v>
                </c:pt>
                <c:pt idx="113">
                  <c:v>#N/A</c:v>
                </c:pt>
                <c:pt idx="114">
                  <c:v>#N/A</c:v>
                </c:pt>
                <c:pt idx="115">
                  <c:v>#N/A</c:v>
                </c:pt>
                <c:pt idx="116">
                  <c:v>#N/A</c:v>
                </c:pt>
                <c:pt idx="117">
                  <c:v>#N/A</c:v>
                </c:pt>
                <c:pt idx="118">
                  <c:v>#N/A</c:v>
                </c:pt>
                <c:pt idx="119">
                  <c:v>#N/A</c:v>
                </c:pt>
                <c:pt idx="120">
                  <c:v>#N/A</c:v>
                </c:pt>
                <c:pt idx="121">
                  <c:v>#N/A</c:v>
                </c:pt>
                <c:pt idx="122">
                  <c:v>#N/A</c:v>
                </c:pt>
                <c:pt idx="123">
                  <c:v>9.0882574265937102</c:v>
                </c:pt>
                <c:pt idx="124">
                  <c:v>#N/A</c:v>
                </c:pt>
                <c:pt idx="125">
                  <c:v>#N/A</c:v>
                </c:pt>
                <c:pt idx="126">
                  <c:v>#N/A</c:v>
                </c:pt>
                <c:pt idx="127">
                  <c:v>#N/A</c:v>
                </c:pt>
                <c:pt idx="128">
                  <c:v>#N/A</c:v>
                </c:pt>
                <c:pt idx="129">
                  <c:v>#N/A</c:v>
                </c:pt>
                <c:pt idx="130">
                  <c:v>#N/A</c:v>
                </c:pt>
              </c:numCache>
            </c:numRef>
          </c:val>
          <c:extLst>
            <c:ext xmlns:c16="http://schemas.microsoft.com/office/drawing/2014/chart" uri="{C3380CC4-5D6E-409C-BE32-E72D297353CC}">
              <c16:uniqueId val="{00000007-79A2-4999-B240-8577C42D83D6}"/>
            </c:ext>
          </c:extLst>
        </c:ser>
        <c:dLbls>
          <c:showLegendKey val="0"/>
          <c:showVal val="0"/>
          <c:showCatName val="0"/>
          <c:showSerName val="0"/>
          <c:showPercent val="0"/>
          <c:showBubbleSize val="0"/>
        </c:dLbls>
        <c:gapWidth val="0"/>
        <c:overlap val="-100"/>
        <c:axId val="779046528"/>
        <c:axId val="779049792"/>
      </c:barChart>
      <c:catAx>
        <c:axId val="779045984"/>
        <c:scaling>
          <c:orientation val="minMax"/>
        </c:scaling>
        <c:delete val="1"/>
        <c:axPos val="b"/>
        <c:numFmt formatCode="General" sourceLinked="1"/>
        <c:majorTickMark val="none"/>
        <c:minorTickMark val="none"/>
        <c:tickLblPos val="nextTo"/>
        <c:crossAx val="779050336"/>
        <c:crosses val="autoZero"/>
        <c:auto val="1"/>
        <c:lblAlgn val="ctr"/>
        <c:lblOffset val="100"/>
        <c:noMultiLvlLbl val="0"/>
      </c:catAx>
      <c:valAx>
        <c:axId val="779050336"/>
        <c:scaling>
          <c:orientation val="minMax"/>
          <c:max val="10"/>
        </c:scaling>
        <c:delete val="0"/>
        <c:axPos val="l"/>
        <c:majorGridlines>
          <c:spPr>
            <a:ln w="9525" cap="flat" cmpd="sng" algn="ctr">
              <a:solidFill>
                <a:schemeClr val="tx1">
                  <a:lumMod val="15000"/>
                  <a:lumOff val="85000"/>
                </a:schemeClr>
              </a:solidFill>
              <a:round/>
            </a:ln>
            <a:effectLst/>
          </c:spPr>
        </c:majorGridlines>
        <c:title>
          <c:tx>
            <c:rich>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r>
                  <a:rPr lang="en-GB" sz="1200" b="0" dirty="0">
                    <a:solidFill>
                      <a:schemeClr val="tx1"/>
                    </a:solidFill>
                    <a:latin typeface="Arial" panose="020B0604020202020204" pitchFamily="34" charset="0"/>
                    <a:cs typeface="Arial" panose="020B0604020202020204" pitchFamily="34" charset="0"/>
                  </a:rPr>
                  <a:t>NHS trust score</a:t>
                </a:r>
              </a:p>
            </c:rich>
          </c:tx>
          <c:overlay val="0"/>
          <c:spPr>
            <a:noFill/>
            <a:ln>
              <a:noFill/>
            </a:ln>
            <a:effectLst/>
          </c:spPr>
          <c:txPr>
            <a:bodyPr rot="-5400000" spcFirstLastPara="1" vertOverflow="ellipsis" vert="horz" wrap="square" anchor="ctr" anchorCtr="1"/>
            <a:lstStyle/>
            <a:p>
              <a:pPr>
                <a:defRPr sz="1330" b="0" i="0" u="none" strike="noStrike" kern="1200" baseline="0">
                  <a:solidFill>
                    <a:schemeClr val="tx1">
                      <a:lumMod val="65000"/>
                      <a:lumOff val="35000"/>
                    </a:schemeClr>
                  </a:solidFill>
                  <a:latin typeface="+mn-lt"/>
                  <a:ea typeface="+mn-ea"/>
                  <a:cs typeface="+mn-cs"/>
                </a:defRPr>
              </a:pPr>
              <a:endParaRPr lang="en-US"/>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779045984"/>
        <c:crosses val="autoZero"/>
        <c:crossBetween val="between"/>
      </c:valAx>
      <c:valAx>
        <c:axId val="779049792"/>
        <c:scaling>
          <c:orientation val="minMax"/>
          <c:max val="10"/>
        </c:scaling>
        <c:delete val="0"/>
        <c:axPos val="r"/>
        <c:numFmt formatCode="General" sourceLinked="1"/>
        <c:majorTickMark val="out"/>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779046528"/>
        <c:crosses val="max"/>
        <c:crossBetween val="between"/>
      </c:valAx>
      <c:catAx>
        <c:axId val="779046528"/>
        <c:scaling>
          <c:orientation val="minMax"/>
        </c:scaling>
        <c:delete val="1"/>
        <c:axPos val="b"/>
        <c:numFmt formatCode="General" sourceLinked="1"/>
        <c:majorTickMark val="out"/>
        <c:minorTickMark val="none"/>
        <c:tickLblPos val="nextTo"/>
        <c:crossAx val="779049792"/>
        <c:crosses val="autoZero"/>
        <c:auto val="1"/>
        <c:lblAlgn val="ctr"/>
        <c:lblOffset val="100"/>
        <c:noMultiLvlLbl val="0"/>
      </c:catAx>
      <c:spPr>
        <a:noFill/>
        <a:ln>
          <a:noFill/>
        </a:ln>
        <a:effectLst/>
      </c:spPr>
    </c:plotArea>
    <c:legend>
      <c:legendPos val="t"/>
      <c:layout>
        <c:manualLayout>
          <c:xMode val="edge"/>
          <c:yMode val="edge"/>
          <c:x val="2.7667648159427929E-2"/>
          <c:y val="4.6611578758225924E-3"/>
          <c:w val="0.95549037308561113"/>
          <c:h val="0.21665373850865308"/>
        </c:manualLayout>
      </c:layout>
      <c:overlay val="0"/>
      <c:spPr>
        <a:solidFill>
          <a:schemeClr val="bg1"/>
        </a:solidFill>
        <a:ln>
          <a:solidFill>
            <a:schemeClr val="bg1">
              <a:lumMod val="50000"/>
            </a:schemeClr>
          </a:solidFill>
        </a:ln>
        <a:effectLst/>
      </c:spPr>
      <c:txPr>
        <a:bodyPr rot="0" spcFirstLastPara="1" vertOverflow="ellipsis" vert="horz" wrap="square" anchor="ctr" anchorCtr="1"/>
        <a:lstStyle/>
        <a:p>
          <a:pPr algn="just">
            <a:defRPr sz="12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0.23859268271358358"/>
          <c:y val="0.55946015796288806"/>
          <c:w val="0.74050409342017565"/>
          <c:h val="0.33274064751696597"/>
        </c:manualLayout>
      </c:layout>
      <c:barChart>
        <c:barDir val="bar"/>
        <c:grouping val="stacked"/>
        <c:varyColors val="0"/>
        <c:ser>
          <c:idx val="0"/>
          <c:order val="0"/>
          <c:tx>
            <c:strRef>
              <c:f>Sheet1!$D$2</c:f>
              <c:strCache>
                <c:ptCount val="1"/>
                <c:pt idx="0">
                  <c:v>blank</c:v>
                </c:pt>
              </c:strCache>
            </c:strRef>
          </c:tx>
          <c:spPr>
            <a:noFill/>
            <a:ln>
              <a:noFill/>
            </a:ln>
            <a:effectLst/>
          </c:spPr>
          <c:invertIfNegative val="0"/>
          <c:val>
            <c:numRef>
              <c:f>Sheet1!$F$2</c:f>
              <c:numCache>
                <c:formatCode>General</c:formatCode>
                <c:ptCount val="1"/>
                <c:pt idx="0">
                  <c:v>7.3804835922982273</c:v>
                </c:pt>
              </c:numCache>
            </c:numRef>
          </c:val>
          <c:extLst>
            <c:ext xmlns:c16="http://schemas.microsoft.com/office/drawing/2014/chart" uri="{C3380CC4-5D6E-409C-BE32-E72D297353CC}">
              <c16:uniqueId val="{00000000-9124-4A07-A0F1-C633072EEE75}"/>
            </c:ext>
          </c:extLst>
        </c:ser>
        <c:ser>
          <c:idx val="1"/>
          <c:order val="1"/>
          <c:tx>
            <c:strRef>
              <c:f>Sheet1!$E$3</c:f>
              <c:strCache>
                <c:ptCount val="1"/>
                <c:pt idx="0">
                  <c:v>Much worse than expected</c:v>
                </c:pt>
              </c:strCache>
            </c:strRef>
          </c:tx>
          <c:spPr>
            <a:solidFill>
              <a:srgbClr val="E87722"/>
            </a:solidFill>
            <a:ln>
              <a:noFill/>
            </a:ln>
            <a:effectLst/>
          </c:spPr>
          <c:invertIfNegative val="0"/>
          <c:val>
            <c:numRef>
              <c:f>Sheet1!$F$3</c:f>
              <c:numCache>
                <c:formatCode>General</c:formatCode>
                <c:ptCount val="1"/>
                <c:pt idx="0">
                  <c:v>0.11233182624853377</c:v>
                </c:pt>
              </c:numCache>
            </c:numRef>
          </c:val>
          <c:extLst>
            <c:ext xmlns:c16="http://schemas.microsoft.com/office/drawing/2014/chart" uri="{C3380CC4-5D6E-409C-BE32-E72D297353CC}">
              <c16:uniqueId val="{00000001-9124-4A07-A0F1-C633072EEE75}"/>
            </c:ext>
          </c:extLst>
        </c:ser>
        <c:ser>
          <c:idx val="2"/>
          <c:order val="2"/>
          <c:tx>
            <c:strRef>
              <c:f>Sheet1!$E$4</c:f>
              <c:strCache>
                <c:ptCount val="1"/>
                <c:pt idx="0">
                  <c:v>Worse than expected</c:v>
                </c:pt>
              </c:strCache>
            </c:strRef>
          </c:tx>
          <c:spPr>
            <a:solidFill>
              <a:srgbClr val="F1BE48"/>
            </a:solidFill>
            <a:ln>
              <a:noFill/>
            </a:ln>
            <a:effectLst/>
          </c:spPr>
          <c:invertIfNegative val="0"/>
          <c:val>
            <c:numRef>
              <c:f>Sheet1!$F$4</c:f>
              <c:numCache>
                <c:formatCode>General</c:formatCode>
                <c:ptCount val="1"/>
                <c:pt idx="0">
                  <c:v>0.2529012309642038</c:v>
                </c:pt>
              </c:numCache>
            </c:numRef>
          </c:val>
          <c:extLst>
            <c:ext xmlns:c16="http://schemas.microsoft.com/office/drawing/2014/chart" uri="{C3380CC4-5D6E-409C-BE32-E72D297353CC}">
              <c16:uniqueId val="{00000002-9124-4A07-A0F1-C633072EEE75}"/>
            </c:ext>
          </c:extLst>
        </c:ser>
        <c:ser>
          <c:idx val="3"/>
          <c:order val="3"/>
          <c:tx>
            <c:strRef>
              <c:f>Sheet1!$E$5</c:f>
              <c:strCache>
                <c:ptCount val="1"/>
                <c:pt idx="0">
                  <c:v>Somewhat worse than expected</c:v>
                </c:pt>
              </c:strCache>
            </c:strRef>
          </c:tx>
          <c:spPr>
            <a:solidFill>
              <a:srgbClr val="FFD966"/>
            </a:solidFill>
            <a:ln>
              <a:noFill/>
            </a:ln>
            <a:effectLst/>
          </c:spPr>
          <c:invertIfNegative val="0"/>
          <c:val>
            <c:numRef>
              <c:f>Sheet1!$F$5</c:f>
              <c:numCache>
                <c:formatCode>General</c:formatCode>
                <c:ptCount val="1"/>
                <c:pt idx="0">
                  <c:v>7.050697237020298E-2</c:v>
                </c:pt>
              </c:numCache>
            </c:numRef>
          </c:val>
          <c:extLst>
            <c:ext xmlns:c16="http://schemas.microsoft.com/office/drawing/2014/chart" uri="{C3380CC4-5D6E-409C-BE32-E72D297353CC}">
              <c16:uniqueId val="{00000003-9124-4A07-A0F1-C633072EEE75}"/>
            </c:ext>
          </c:extLst>
        </c:ser>
        <c:ser>
          <c:idx val="4"/>
          <c:order val="4"/>
          <c:tx>
            <c:strRef>
              <c:f>Sheet1!$E$6</c:f>
              <c:strCache>
                <c:ptCount val="1"/>
                <c:pt idx="0">
                  <c:v>About the same</c:v>
                </c:pt>
              </c:strCache>
            </c:strRef>
          </c:tx>
          <c:spPr>
            <a:solidFill>
              <a:srgbClr val="D9D9D9"/>
            </a:solidFill>
            <a:ln>
              <a:noFill/>
            </a:ln>
            <a:effectLst/>
          </c:spPr>
          <c:invertIfNegative val="0"/>
          <c:val>
            <c:numRef>
              <c:f>Sheet1!$F$6</c:f>
              <c:numCache>
                <c:formatCode>General</c:formatCode>
                <c:ptCount val="1"/>
                <c:pt idx="0">
                  <c:v>0.73608274964600184</c:v>
                </c:pt>
              </c:numCache>
            </c:numRef>
          </c:val>
          <c:extLst>
            <c:ext xmlns:c16="http://schemas.microsoft.com/office/drawing/2014/chart" uri="{C3380CC4-5D6E-409C-BE32-E72D297353CC}">
              <c16:uniqueId val="{00000004-9124-4A07-A0F1-C633072EEE75}"/>
            </c:ext>
          </c:extLst>
        </c:ser>
        <c:ser>
          <c:idx val="5"/>
          <c:order val="5"/>
          <c:tx>
            <c:strRef>
              <c:f>Sheet1!$E$7</c:f>
              <c:strCache>
                <c:ptCount val="1"/>
                <c:pt idx="0">
                  <c:v>Somewhat better than expected</c:v>
                </c:pt>
              </c:strCache>
            </c:strRef>
          </c:tx>
          <c:spPr>
            <a:solidFill>
              <a:srgbClr val="A9D18E"/>
            </a:solidFill>
            <a:ln>
              <a:noFill/>
            </a:ln>
            <a:effectLst/>
          </c:spPr>
          <c:invertIfNegative val="0"/>
          <c:val>
            <c:numRef>
              <c:f>Sheet1!$F$7</c:f>
              <c:numCache>
                <c:formatCode>General</c:formatCode>
                <c:ptCount val="1"/>
                <c:pt idx="0">
                  <c:v>7.0506972370202092E-2</c:v>
                </c:pt>
              </c:numCache>
            </c:numRef>
          </c:val>
          <c:extLst>
            <c:ext xmlns:c16="http://schemas.microsoft.com/office/drawing/2014/chart" uri="{C3380CC4-5D6E-409C-BE32-E72D297353CC}">
              <c16:uniqueId val="{00000005-9124-4A07-A0F1-C633072EEE75}"/>
            </c:ext>
          </c:extLst>
        </c:ser>
        <c:ser>
          <c:idx val="6"/>
          <c:order val="6"/>
          <c:tx>
            <c:strRef>
              <c:f>Sheet1!$E$8</c:f>
              <c:strCache>
                <c:ptCount val="1"/>
                <c:pt idx="0">
                  <c:v>Better than expected</c:v>
                </c:pt>
              </c:strCache>
            </c:strRef>
          </c:tx>
          <c:spPr>
            <a:solidFill>
              <a:srgbClr val="5FBD83"/>
            </a:solidFill>
            <a:ln>
              <a:noFill/>
            </a:ln>
            <a:effectLst/>
          </c:spPr>
          <c:invertIfNegative val="0"/>
          <c:val>
            <c:numRef>
              <c:f>Sheet1!$F$8</c:f>
              <c:numCache>
                <c:formatCode>General</c:formatCode>
                <c:ptCount val="1"/>
                <c:pt idx="0">
                  <c:v>0.2529012309642038</c:v>
                </c:pt>
              </c:numCache>
            </c:numRef>
          </c:val>
          <c:extLst>
            <c:ext xmlns:c16="http://schemas.microsoft.com/office/drawing/2014/chart" uri="{C3380CC4-5D6E-409C-BE32-E72D297353CC}">
              <c16:uniqueId val="{00000006-9124-4A07-A0F1-C633072EEE75}"/>
            </c:ext>
          </c:extLst>
        </c:ser>
        <c:ser>
          <c:idx val="7"/>
          <c:order val="7"/>
          <c:tx>
            <c:strRef>
              <c:f>Sheet1!$E$9</c:f>
              <c:strCache>
                <c:ptCount val="1"/>
                <c:pt idx="0">
                  <c:v>Much better than expected</c:v>
                </c:pt>
              </c:strCache>
            </c:strRef>
          </c:tx>
          <c:spPr>
            <a:solidFill>
              <a:srgbClr val="419999"/>
            </a:solidFill>
            <a:ln>
              <a:noFill/>
            </a:ln>
            <a:effectLst/>
          </c:spPr>
          <c:invertIfNegative val="0"/>
          <c:val>
            <c:numRef>
              <c:f>Sheet1!$F$9</c:f>
              <c:numCache>
                <c:formatCode>General</c:formatCode>
                <c:ptCount val="1"/>
                <c:pt idx="0">
                  <c:v>0.56565708694758499</c:v>
                </c:pt>
              </c:numCache>
            </c:numRef>
          </c:val>
          <c:extLst>
            <c:ext xmlns:c16="http://schemas.microsoft.com/office/drawing/2014/chart" uri="{C3380CC4-5D6E-409C-BE32-E72D297353CC}">
              <c16:uniqueId val="{00000007-9124-4A07-A0F1-C633072EEE75}"/>
            </c:ext>
          </c:extLst>
        </c:ser>
        <c:dLbls>
          <c:showLegendKey val="0"/>
          <c:showVal val="0"/>
          <c:showCatName val="0"/>
          <c:showSerName val="0"/>
          <c:showPercent val="0"/>
          <c:showBubbleSize val="0"/>
        </c:dLbls>
        <c:gapWidth val="0"/>
        <c:overlap val="100"/>
        <c:axId val="902089296"/>
        <c:axId val="902099088"/>
      </c:barChart>
      <c:scatterChart>
        <c:scatterStyle val="lineMarker"/>
        <c:varyColors val="0"/>
        <c:ser>
          <c:idx val="8"/>
          <c:order val="8"/>
          <c:tx>
            <c:strRef>
              <c:f>Sheet1!$A$11</c:f>
              <c:strCache>
                <c:ptCount val="1"/>
                <c:pt idx="0">
                  <c:v>Your trust</c:v>
                </c:pt>
              </c:strCache>
            </c:strRef>
          </c:tx>
          <c:spPr>
            <a:ln w="25400" cap="rnd">
              <a:noFill/>
              <a:round/>
            </a:ln>
            <a:effectLst>
              <a:outerShdw dist="38100" algn="l" rotWithShape="0">
                <a:schemeClr val="tx1"/>
              </a:outerShdw>
            </a:effectLst>
          </c:spPr>
          <c:marker>
            <c:symbol val="diamond"/>
            <c:size val="14"/>
            <c:spPr>
              <a:solidFill>
                <a:schemeClr val="tx1"/>
              </a:solidFill>
              <a:ln w="9525">
                <a:noFill/>
              </a:ln>
              <a:effectLst/>
            </c:spPr>
          </c:marker>
          <c:xVal>
            <c:numRef>
              <c:f>Sheet1!$B$11</c:f>
              <c:numCache>
                <c:formatCode>General</c:formatCode>
                <c:ptCount val="1"/>
                <c:pt idx="0">
                  <c:v>9.0882574265937102</c:v>
                </c:pt>
              </c:numCache>
            </c:numRef>
          </c:xVal>
          <c:yVal>
            <c:numLit>
              <c:formatCode>General</c:formatCode>
              <c:ptCount val="1"/>
              <c:pt idx="0">
                <c:v>1</c:v>
              </c:pt>
            </c:numLit>
          </c:yVal>
          <c:smooth val="0"/>
          <c:extLst>
            <c:ext xmlns:c16="http://schemas.microsoft.com/office/drawing/2014/chart" uri="{C3380CC4-5D6E-409C-BE32-E72D297353CC}">
              <c16:uniqueId val="{00000008-9124-4A07-A0F1-C633072EEE75}"/>
            </c:ext>
          </c:extLst>
        </c:ser>
        <c:ser>
          <c:idx val="10"/>
          <c:order val="9"/>
          <c:tx>
            <c:strRef>
              <c:f>Sheet1!$A$12</c:f>
              <c:strCache>
                <c:ptCount val="1"/>
                <c:pt idx="0">
                  <c:v>National average</c:v>
                </c:pt>
              </c:strCache>
            </c:strRef>
          </c:tx>
          <c:spPr>
            <a:ln w="25400" cap="rnd">
              <a:noFill/>
              <a:round/>
            </a:ln>
            <a:effectLst>
              <a:outerShdw dist="38100" algn="l" rotWithShape="0">
                <a:srgbClr val="005DB7"/>
              </a:outerShdw>
            </a:effectLst>
          </c:spPr>
          <c:marker>
            <c:symbol val="picture"/>
            <c:spPr>
              <a:blipFill>
                <a:blip xmlns:r="http://schemas.openxmlformats.org/officeDocument/2006/relationships" r:embed="rId1"/>
                <a:stretch>
                  <a:fillRect/>
                </a:stretch>
              </a:blipFill>
              <a:ln w="25400">
                <a:noFill/>
              </a:ln>
              <a:effectLst/>
            </c:spPr>
          </c:marker>
          <c:dPt>
            <c:idx val="0"/>
            <c:bubble3D val="0"/>
            <c:extLst>
              <c:ext xmlns:c16="http://schemas.microsoft.com/office/drawing/2014/chart" uri="{C3380CC4-5D6E-409C-BE32-E72D297353CC}">
                <c16:uniqueId val="{00000009-9124-4A07-A0F1-C633072EEE75}"/>
              </c:ext>
            </c:extLst>
          </c:dPt>
          <c:xVal>
            <c:numRef>
              <c:f>Sheet1!$B$12</c:f>
              <c:numCache>
                <c:formatCode>0.0</c:formatCode>
                <c:ptCount val="1"/>
                <c:pt idx="0">
                  <c:v>8.1842649967041687</c:v>
                </c:pt>
              </c:numCache>
            </c:numRef>
          </c:xVal>
          <c:yVal>
            <c:numLit>
              <c:formatCode>General</c:formatCode>
              <c:ptCount val="1"/>
              <c:pt idx="0">
                <c:v>1</c:v>
              </c:pt>
            </c:numLit>
          </c:yVal>
          <c:smooth val="0"/>
          <c:extLst>
            <c:ext xmlns:c16="http://schemas.microsoft.com/office/drawing/2014/chart" uri="{C3380CC4-5D6E-409C-BE32-E72D297353CC}">
              <c16:uniqueId val="{0000000A-9124-4A07-A0F1-C633072EEE75}"/>
            </c:ext>
          </c:extLst>
        </c:ser>
        <c:ser>
          <c:idx val="9"/>
          <c:order val="10"/>
          <c:tx>
            <c:v>label</c:v>
          </c:tx>
          <c:spPr>
            <a:ln w="25400" cap="rnd">
              <a:noFill/>
              <a:round/>
            </a:ln>
            <a:effectLst/>
          </c:spPr>
          <c:marker>
            <c:symbol val="none"/>
          </c:marker>
          <c:dLbls>
            <c:dLbl>
              <c:idx val="0"/>
              <c:tx>
                <c:rich>
                  <a:bodyPr/>
                  <a:lstStyle/>
                  <a:p>
                    <a:fld id="{08F78089-CE5C-461E-B399-75D265446FB5}" type="CELLRANGE">
                      <a:rPr lang="en-GB" dirty="0"/>
                      <a:pPr/>
                      <a:t>[CELLRANGE]</a:t>
                    </a:fld>
                    <a:endParaRPr lang="en-GB"/>
                  </a:p>
                </c:rich>
              </c:tx>
              <c:dLblPos val="l"/>
              <c:showLegendKey val="0"/>
              <c:showVal val="0"/>
              <c:showCatName val="0"/>
              <c:showSerName val="0"/>
              <c:showPercent val="0"/>
              <c:showBubbleSize val="0"/>
              <c:extLst>
                <c:ext xmlns:c15="http://schemas.microsoft.com/office/drawing/2012/chart" uri="{CE6537A1-D6FC-4f65-9D91-7224C49458BB}">
                  <c15:dlblFieldTable/>
                  <c15:showDataLabelsRange val="1"/>
                </c:ext>
                <c:ext xmlns:c16="http://schemas.microsoft.com/office/drawing/2014/chart" uri="{C3380CC4-5D6E-409C-BE32-E72D297353CC}">
                  <c16:uniqueId val="{0000000B-9124-4A07-A0F1-C633072EEE75}"/>
                </c:ext>
              </c:extLst>
            </c:dLbl>
            <c:spPr>
              <a:noFill/>
              <a:ln>
                <a:noFill/>
              </a:ln>
              <a:effectLst/>
            </c:spPr>
            <c:txPr>
              <a:bodyPr rot="0" spcFirstLastPara="1" vertOverflow="ellipsis" vert="horz" wrap="square" lIns="0" tIns="19050" rIns="0" bIns="19050" anchor="ctr" anchorCtr="0">
                <a:spAutoFit/>
              </a:bodyPr>
              <a:lstStyle/>
              <a:p>
                <a:pPr algn="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l"/>
            <c:showLegendKey val="0"/>
            <c:showVal val="0"/>
            <c:showCatName val="0"/>
            <c:showSerName val="0"/>
            <c:showPercent val="0"/>
            <c:showBubbleSize val="0"/>
            <c:showLeaderLines val="0"/>
            <c:extLst>
              <c:ext xmlns:c15="http://schemas.microsoft.com/office/drawing/2012/chart" uri="{CE6537A1-D6FC-4f65-9D91-7224C49458BB}">
                <c15:spPr xmlns:c15="http://schemas.microsoft.com/office/drawing/2012/chart">
                  <a:prstGeom prst="rect">
                    <a:avLst/>
                  </a:prstGeom>
                </c15:spPr>
                <c15:showDataLabelsRange val="1"/>
                <c15:showLeaderLines val="0"/>
              </c:ext>
            </c:extLst>
          </c:dLbls>
          <c:xVal>
            <c:numLit>
              <c:formatCode>General</c:formatCode>
              <c:ptCount val="1"/>
              <c:pt idx="0">
                <c:v>0</c:v>
              </c:pt>
            </c:numLit>
          </c:xVal>
          <c:yVal>
            <c:numLit>
              <c:formatCode>General</c:formatCode>
              <c:ptCount val="1"/>
              <c:pt idx="0">
                <c:v>1</c:v>
              </c:pt>
            </c:numLit>
          </c:yVal>
          <c:smooth val="0"/>
          <c:extLst>
            <c:ext xmlns:c15="http://schemas.microsoft.com/office/drawing/2012/chart" uri="{02D57815-91ED-43cb-92C2-25804820EDAC}">
              <c15:datalabelsRange>
                <c15:f>Sheet1!$B$1</c15:f>
                <c15:dlblRangeCache>
                  <c:ptCount val="1"/>
                  <c:pt idx="0">
                    <c:v>Q48. Overall, how was your experience while you were in the hospital?</c:v>
                  </c:pt>
                </c15:dlblRangeCache>
              </c15:datalabelsRange>
            </c:ext>
            <c:ext xmlns:c16="http://schemas.microsoft.com/office/drawing/2014/chart" uri="{C3380CC4-5D6E-409C-BE32-E72D297353CC}">
              <c16:uniqueId val="{0000000C-9124-4A07-A0F1-C633072EEE75}"/>
            </c:ext>
          </c:extLst>
        </c:ser>
        <c:dLbls>
          <c:showLegendKey val="0"/>
          <c:showVal val="0"/>
          <c:showCatName val="0"/>
          <c:showSerName val="0"/>
          <c:showPercent val="0"/>
          <c:showBubbleSize val="0"/>
        </c:dLbls>
        <c:axId val="902087120"/>
        <c:axId val="902101264"/>
      </c:scatterChart>
      <c:catAx>
        <c:axId val="902089296"/>
        <c:scaling>
          <c:orientation val="minMax"/>
        </c:scaling>
        <c:delete val="1"/>
        <c:axPos val="l"/>
        <c:numFmt formatCode="General" sourceLinked="1"/>
        <c:majorTickMark val="out"/>
        <c:minorTickMark val="none"/>
        <c:tickLblPos val="nextTo"/>
        <c:crossAx val="902099088"/>
        <c:crosses val="autoZero"/>
        <c:auto val="1"/>
        <c:lblAlgn val="ctr"/>
        <c:lblOffset val="100"/>
        <c:noMultiLvlLbl val="0"/>
      </c:catAx>
      <c:valAx>
        <c:axId val="902099088"/>
        <c:scaling>
          <c:orientation val="minMax"/>
          <c:min val="1"/>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902089296"/>
        <c:crosses val="autoZero"/>
        <c:crossBetween val="between"/>
      </c:valAx>
      <c:valAx>
        <c:axId val="902101264"/>
        <c:scaling>
          <c:orientation val="minMax"/>
          <c:min val="0"/>
        </c:scaling>
        <c:delete val="1"/>
        <c:axPos val="r"/>
        <c:numFmt formatCode="#;;0" sourceLinked="0"/>
        <c:majorTickMark val="out"/>
        <c:minorTickMark val="none"/>
        <c:tickLblPos val="nextTo"/>
        <c:crossAx val="902087120"/>
        <c:crosses val="max"/>
        <c:crossBetween val="midCat"/>
        <c:majorUnit val="1"/>
      </c:valAx>
      <c:valAx>
        <c:axId val="902087120"/>
        <c:scaling>
          <c:orientation val="minMax"/>
          <c:max val="10"/>
        </c:scaling>
        <c:delete val="0"/>
        <c:axPos val="t"/>
        <c:numFmt formatCode="General" sourceLinked="1"/>
        <c:majorTickMark val="out"/>
        <c:minorTickMark val="none"/>
        <c:tickLblPos val="nextTo"/>
        <c:spPr>
          <a:noFill/>
          <a:ln w="9525" cap="flat" cmpd="sng" algn="ctr">
            <a:no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Arial" panose="020B0604020202020204" pitchFamily="34" charset="0"/>
                <a:ea typeface="+mn-ea"/>
                <a:cs typeface="Arial" panose="020B0604020202020204" pitchFamily="34" charset="0"/>
              </a:defRPr>
            </a:pPr>
            <a:endParaRPr lang="en-US"/>
          </a:p>
        </c:txPr>
        <c:crossAx val="902101264"/>
        <c:crosses val="max"/>
        <c:crossBetween val="midCat"/>
      </c:valAx>
      <c:spPr>
        <a:solidFill>
          <a:schemeClr val="bg1">
            <a:lumMod val="95000"/>
          </a:schemeClr>
        </a:solidFill>
        <a:ln>
          <a:noFill/>
        </a:ln>
        <a:effectLst/>
      </c:spPr>
    </c:plotArea>
    <c:legend>
      <c:legendPos val="t"/>
      <c:legendEntry>
        <c:idx val="0"/>
        <c:delete val="1"/>
      </c:legendEntry>
      <c:legendEntry>
        <c:idx val="8"/>
        <c:txPr>
          <a:bodyPr rot="0" spcFirstLastPara="1" vertOverflow="ellipsis" vert="horz" wrap="square" anchor="ctr" anchorCtr="1"/>
          <a:lstStyle/>
          <a:p>
            <a:pPr>
              <a:defRPr sz="9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Entry>
      <c:legendEntry>
        <c:idx val="10"/>
        <c:delete val="1"/>
      </c:legendEntry>
      <c:layout>
        <c:manualLayout>
          <c:xMode val="edge"/>
          <c:yMode val="edge"/>
          <c:x val="0.2435062663349068"/>
          <c:y val="5.0367277926243001E-2"/>
          <c:w val="0.74390576784627027"/>
          <c:h val="0.32478235320945975"/>
        </c:manualLayout>
      </c:layout>
      <c:overlay val="0"/>
      <c:spPr>
        <a:noFill/>
        <a:ln>
          <a:solidFill>
            <a:schemeClr val="bg1">
              <a:lumMod val="50000"/>
            </a:schemeClr>
          </a:solidFill>
        </a:ln>
        <a:effectLst/>
      </c:spPr>
      <c:txPr>
        <a:bodyPr rot="0" spcFirstLastPara="1" vertOverflow="ellipsis" vert="horz" wrap="square" anchor="ctr" anchorCtr="1"/>
        <a:lstStyle/>
        <a:p>
          <a:pPr>
            <a:defRPr sz="9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2">
    <c:autoUpdate val="0"/>
  </c:externalData>
</c:chartSpace>
</file>

<file path=ppt/charts/chart9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Royal Papworth Hospital (446)</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E1CF-4E9F-91FF-1AB755224B82}"/>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Royal Papworth Hospital (446)</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E1CF-4E9F-91FF-1AB755224B82}"/>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Royal Papworth Hospital (446)</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E1CF-4E9F-91FF-1AB755224B82}"/>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Royal Papworth Hospital (446)</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E1CF-4E9F-91FF-1AB755224B82}"/>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Royal Papworth Hospital (446)</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E1CF-4E9F-91FF-1AB755224B82}"/>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Royal Papworth Hospital (446)</c:v>
                </c:pt>
              </c:strCache>
            </c:strRef>
          </c:cat>
          <c:val>
            <c:numRef>
              <c:f>Sheet1!$I$2:$I$3</c:f>
              <c:numCache>
                <c:formatCode>0.0;;</c:formatCode>
                <c:ptCount val="2"/>
                <c:pt idx="0">
                  <c:v>8.1882313907892197</c:v>
                </c:pt>
                <c:pt idx="1">
                  <c:v>8.1882313907892197</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E1CF-4E9F-91FF-1AB755224B82}"/>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(446)</c:v>
                </c:pt>
                <c:pt idx="1">
                  <c:v>Royal Papworth Hospital (446)</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E1CF-4E9F-91FF-1AB755224B82}"/>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1.8117686092107803</c:v>
                </c:pt>
                <c:pt idx="1">
                  <c:v>1.8117686092107803</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E1CF-4E9F-91FF-1AB755224B82}"/>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E1CF-4E9F-91FF-1AB755224B82}"/>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E1CF-4E9F-91FF-1AB755224B82}"/>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Royal Papworth Hospital (455)</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7B1-415D-9AF8-E0B711C71B9B}"/>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Royal Papworth Hospital (455)</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7B1-415D-9AF8-E0B711C71B9B}"/>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Royal Papworth Hospital (455)</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7B1-415D-9AF8-E0B711C71B9B}"/>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Royal Papworth Hospital (455)</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7B1-415D-9AF8-E0B711C71B9B}"/>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Royal Papworth Hospital (455)</c:v>
                </c:pt>
              </c:strCache>
            </c:strRef>
          </c:cat>
          <c:val>
            <c:numRef>
              <c:f>Sheet1!$H$2:$H$3</c:f>
              <c:numCache>
                <c:formatCode>0.0;;</c:formatCode>
                <c:ptCount val="2"/>
                <c:pt idx="0">
                  <c:v>8.2435300842490946</c:v>
                </c:pt>
                <c:pt idx="1">
                  <c:v>8.2435300842490946</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7B1-415D-9AF8-E0B711C71B9B}"/>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Royal Papworth Hospital (455)</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7B1-415D-9AF8-E0B711C71B9B}"/>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(455)</c:v>
                </c:pt>
                <c:pt idx="1">
                  <c:v>Royal Papworth Hospital (455)</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7B1-415D-9AF8-E0B711C71B9B}"/>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1.7564699157509054</c:v>
                </c:pt>
                <c:pt idx="1">
                  <c:v>1.7564699157509054</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7B1-415D-9AF8-E0B711C71B9B}"/>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7B1-415D-9AF8-E0B711C71B9B}"/>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7B1-415D-9AF8-E0B711C71B9B}"/>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AF54-4DC9-9D28-7F32237B83D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AF54-4DC9-9D28-7F32237B83D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AF54-4DC9-9D28-7F32237B83D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Sheet1!$G$2:$G$3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AF54-4DC9-9D28-7F32237B83D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AF54-4DC9-9D28-7F32237B83D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Sheet1!$I$2:$I$3</c:f>
              <c:numCache>
                <c:formatCode>0.0;;</c:formatCode>
                <c:ptCount val="2"/>
                <c:pt idx="0">
                  <c:v>0</c:v>
                </c:pt>
                <c:pt idx="1">
                  <c:v>8.9942016389958592</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AF54-4DC9-9D28-7F32237B83D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Sheet1!$J$2:$J$3</c:f>
              <c:numCache>
                <c:formatCode>0.0;;</c:formatCode>
                <c:ptCount val="2"/>
                <c:pt idx="0">
                  <c:v>8.9942016389958592</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AF54-4DC9-9D28-7F32237B83D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1.0057983610041408</c:v>
                </c:pt>
                <c:pt idx="1">
                  <c:v>1.0057983610041408</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AF54-4DC9-9D28-7F32237B83D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AF54-4DC9-9D28-7F32237B83D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AF54-4DC9-9D28-7F32237B83D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Papworth Hospital (123)</c:v>
                </c:pt>
              </c:strCache>
            </c:strRef>
          </c:cat>
          <c:val>
            <c:numRef>
              <c:f>Sheet1!$D$2:$D$3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0-29E3-426F-9A92-F635349C12E7}"/>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Papworth Hospital (123)</c:v>
                </c:pt>
              </c:strCache>
            </c:strRef>
          </c:cat>
          <c:val>
            <c:numRef>
              <c:f>Sheet1!$E$2:$E$3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1-29E3-426F-9A92-F635349C12E7}"/>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Papworth Hospital (123)</c:v>
                </c:pt>
              </c:strCache>
            </c:strRef>
          </c:cat>
          <c:val>
            <c:numRef>
              <c:f>Sheet1!$F$2:$F$3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2-29E3-426F-9A92-F635349C12E7}"/>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Papworth Hospital (123)</c:v>
                </c:pt>
              </c:strCache>
            </c:strRef>
          </c:cat>
          <c:val>
            <c:numRef>
              <c:f>Sheet1!$G$2:$G$3</c:f>
              <c:numCache>
                <c:formatCode>0.0;;</c:formatCode>
                <c:ptCount val="2"/>
                <c:pt idx="0">
                  <c:v>6.2721332076486771</c:v>
                </c:pt>
                <c:pt idx="1">
                  <c:v>6.2721332076486771</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3-29E3-426F-9A92-F635349C12E7}"/>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Papworth Hospital (123)</c:v>
                </c:pt>
              </c:strCache>
            </c:strRef>
          </c:cat>
          <c:val>
            <c:numRef>
              <c:f>Sheet1!$H$2:$H$3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4-29E3-426F-9A92-F635349C12E7}"/>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Papworth Hospital (123)</c:v>
                </c:pt>
              </c:strCache>
            </c:strRef>
          </c:cat>
          <c:val>
            <c:numRef>
              <c:f>Sheet1!$I$2:$I$3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5-29E3-426F-9A92-F635349C12E7}"/>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(123)</c:v>
                </c:pt>
                <c:pt idx="1">
                  <c:v>Royal Papworth Hospital (123)</c:v>
                </c:pt>
              </c:strCache>
            </c:strRef>
          </c:cat>
          <c:val>
            <c:numRef>
              <c:f>Sheet1!$J$2:$J$3</c:f>
              <c:numCache>
                <c:formatCode>0.0;;</c:formatCode>
                <c:ptCount val="2"/>
                <c:pt idx="0">
                  <c:v>0</c:v>
                </c:pt>
                <c:pt idx="1">
                  <c:v>0</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6-29E3-426F-9A92-F635349C12E7}"/>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3.7278667923513229</c:v>
                </c:pt>
                <c:pt idx="1">
                  <c:v>3.7278667923513229</c:v>
                </c:pt>
              </c:numCache>
            </c:numRef>
          </c:val>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http://schemas.microsoft.com/office/drawing/2014/chart" uri="{C3380CC4-5D6E-409C-BE32-E72D297353CC}">
              <c16:uniqueId val="{00000007-29E3-426F-9A92-F635349C12E7}"/>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29E3-426F-9A92-F635349C12E7}"/>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29E3-426F-9A92-F635349C12E7}"/>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c16r3="http://schemas.microsoft.com/office/drawing/2017/03/chart" xmlns:c16="http://schemas.microsoft.com/office/drawing/2014/chart" xmlns:c15="http://schemas.microsoft.com/office/drawing/2012/chart" xmlns:c14="http://schemas.microsoft.com/office/drawing/2007/8/2/chart" xmlns:mc="http://schemas.openxmlformats.org/markup-compatibility/2006">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3814850784566175"/>
          <c:y val="6.6943654184945023E-2"/>
          <c:w val="0.58337966841380817"/>
          <c:h val="0.90084536203432053"/>
        </c:manualLayout>
      </c:layout>
      <c:barChart>
        <c:barDir val="bar"/>
        <c:grouping val="stacked"/>
        <c:varyColors val="0"/>
        <c:ser>
          <c:idx val="0"/>
          <c:order val="0"/>
          <c:tx>
            <c:strRef>
              <c:f>Sheet1!$D$1</c:f>
              <c:strCache>
                <c:ptCount val="1"/>
                <c:pt idx="0">
                  <c:v>Much worse than expected</c:v>
                </c:pt>
              </c:strCache>
            </c:strRef>
          </c:tx>
          <c:spPr>
            <a:solidFill>
              <a:srgbClr val="E8772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Sheet1!$D$2:$D$3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0-C334-477A-BE81-A561CDF771CF}"/>
            </c:ext>
          </c:extLst>
        </c:ser>
        <c:ser>
          <c:idx val="1"/>
          <c:order val="1"/>
          <c:tx>
            <c:strRef>
              <c:f>Sheet1!$E$1</c:f>
              <c:strCache>
                <c:ptCount val="1"/>
                <c:pt idx="0">
                  <c:v>Worse than expected</c:v>
                </c:pt>
              </c:strCache>
            </c:strRef>
          </c:tx>
          <c:spPr>
            <a:solidFill>
              <a:srgbClr val="F1BE48"/>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Sheet1!$E$2:$E$3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1-C334-477A-BE81-A561CDF771CF}"/>
            </c:ext>
          </c:extLst>
        </c:ser>
        <c:ser>
          <c:idx val="2"/>
          <c:order val="2"/>
          <c:tx>
            <c:strRef>
              <c:f>Sheet1!$F$1</c:f>
              <c:strCache>
                <c:ptCount val="1"/>
                <c:pt idx="0">
                  <c:v>Somewhat worse than expected</c:v>
                </c:pt>
              </c:strCache>
            </c:strRef>
          </c:tx>
          <c:spPr>
            <a:solidFill>
              <a:srgbClr val="FFD966"/>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Sheet1!$F$2:$F$3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2-C334-477A-BE81-A561CDF771CF}"/>
            </c:ext>
          </c:extLst>
        </c:ser>
        <c:ser>
          <c:idx val="3"/>
          <c:order val="3"/>
          <c:tx>
            <c:strRef>
              <c:f>Sheet1!$G$1</c:f>
              <c:strCache>
                <c:ptCount val="1"/>
                <c:pt idx="0">
                  <c:v>About the same</c:v>
                </c:pt>
              </c:strCache>
            </c:strRef>
          </c:tx>
          <c:spPr>
            <a:solidFill>
              <a:srgbClr val="D9D9D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Sheet1!$G$2:$G$3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3-C334-477A-BE81-A561CDF771CF}"/>
            </c:ext>
          </c:extLst>
        </c:ser>
        <c:ser>
          <c:idx val="4"/>
          <c:order val="4"/>
          <c:tx>
            <c:strRef>
              <c:f>Sheet1!$H$1</c:f>
              <c:strCache>
                <c:ptCount val="1"/>
                <c:pt idx="0">
                  <c:v>Somewhat better than expected</c:v>
                </c:pt>
              </c:strCache>
            </c:strRef>
          </c:tx>
          <c:spPr>
            <a:solidFill>
              <a:srgbClr val="A9D18E"/>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Sheet1!$H$2:$H$3</c:f>
              <c:numCache>
                <c:formatCode>0.0;;</c:formatCode>
                <c:ptCount val="2"/>
                <c:pt idx="0">
                  <c:v>0</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4-C334-477A-BE81-A561CDF771CF}"/>
            </c:ext>
          </c:extLst>
        </c:ser>
        <c:ser>
          <c:idx val="5"/>
          <c:order val="5"/>
          <c:tx>
            <c:strRef>
              <c:f>Sheet1!$I$1</c:f>
              <c:strCache>
                <c:ptCount val="1"/>
                <c:pt idx="0">
                  <c:v>Better than expected</c:v>
                </c:pt>
              </c:strCache>
            </c:strRef>
          </c:tx>
          <c:spPr>
            <a:solidFill>
              <a:srgbClr val="5FBD83"/>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Sheet1!$I$2:$I$3</c:f>
              <c:numCache>
                <c:formatCode>0.0;;</c:formatCode>
                <c:ptCount val="2"/>
                <c:pt idx="0">
                  <c:v>0</c:v>
                </c:pt>
                <c:pt idx="1">
                  <c:v>9.1083321891331597</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5-C334-477A-BE81-A561CDF771CF}"/>
            </c:ext>
          </c:extLst>
        </c:ser>
        <c:ser>
          <c:idx val="6"/>
          <c:order val="6"/>
          <c:tx>
            <c:strRef>
              <c:f>Sheet1!$J$1</c:f>
              <c:strCache>
                <c:ptCount val="1"/>
                <c:pt idx="0">
                  <c:v>Much better than expected</c:v>
                </c:pt>
              </c:strCache>
            </c:strRef>
          </c:tx>
          <c:spPr>
            <a:solidFill>
              <a:srgbClr val="419999"/>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dLblPos val="inBase"/>
            <c:showLegendKey val="0"/>
            <c:showVal val="1"/>
            <c:showCatName val="0"/>
            <c:showSerName val="0"/>
            <c:showPercent val="0"/>
            <c:showBubbleSize val="0"/>
            <c:showLeaderLines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Sheet1!$A$2:$A$3</c:f>
              <c:strCache>
                <c:ptCount val="2"/>
                <c:pt idx="0">
                  <c:v>Your trust (771)</c:v>
                </c:pt>
                <c:pt idx="1">
                  <c:v>Royal Papworth Hospital (771)</c:v>
                </c:pt>
              </c:strCache>
            </c:strRef>
          </c:cat>
          <c:val>
            <c:numRef>
              <c:f>Sheet1!$J$2:$J$3</c:f>
              <c:numCache>
                <c:formatCode>0.0;;</c:formatCode>
                <c:ptCount val="2"/>
                <c:pt idx="0">
                  <c:v>9.1083321891331597</c:v>
                </c:pt>
                <c:pt idx="1">
                  <c:v>0</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6-C334-477A-BE81-A561CDF771CF}"/>
            </c:ext>
          </c:extLst>
        </c:ser>
        <c:ser>
          <c:idx val="8"/>
          <c:order val="7"/>
          <c:tx>
            <c:strRef>
              <c:f>Sheet1!$C$1</c:f>
              <c:strCache>
                <c:ptCount val="1"/>
                <c:pt idx="0">
                  <c:v>Grey</c:v>
                </c:pt>
              </c:strCache>
            </c:strRef>
          </c:tx>
          <c:spPr>
            <a:solidFill>
              <a:srgbClr val="F2F2F2"/>
            </a:solidFill>
            <a:ln>
              <a:noFill/>
            </a:ln>
            <a:effectLst/>
          </c:spPr>
          <c:invertIfNegative val="0"/>
          <c:val>
            <c:numRef>
              <c:f>Sheet1!$C$2:$C$3</c:f>
              <c:numCache>
                <c:formatCode>0.0</c:formatCode>
                <c:ptCount val="2"/>
                <c:pt idx="0">
                  <c:v>0.89166781086684033</c:v>
                </c:pt>
                <c:pt idx="1">
                  <c:v>0.89166781086684033</c:v>
                </c:pt>
              </c:numCache>
            </c:numRef>
          </c:val>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http://schemas.microsoft.com/office/drawing/2014/chart" uri="{C3380CC4-5D6E-409C-BE32-E72D297353CC}">
              <c16:uniqueId val="{00000007-C334-477A-BE81-A561CDF771CF}"/>
            </c:ext>
          </c:extLst>
        </c:ser>
        <c:dLbls>
          <c:showLegendKey val="0"/>
          <c:showVal val="0"/>
          <c:showCatName val="0"/>
          <c:showSerName val="0"/>
          <c:showPercent val="0"/>
          <c:showBubbleSize val="0"/>
        </c:dLbls>
        <c:gapWidth val="35"/>
        <c:overlap val="100"/>
        <c:axId val="1539979888"/>
        <c:axId val="1542951328"/>
      </c:barChart>
      <c:scatterChart>
        <c:scatterStyle val="lineMarker"/>
        <c:varyColors val="0"/>
        <c:ser>
          <c:idx val="7"/>
          <c:order val="8"/>
          <c:tx>
            <c:strRef>
              <c:f>Sheet1!$M$2</c:f>
              <c:strCache>
                <c:ptCount val="1"/>
                <c:pt idx="0">
                  <c:v>Horizontal line</c:v>
                </c:pt>
              </c:strCache>
            </c:strRef>
          </c:tx>
          <c:spPr>
            <a:ln w="28575" cap="rnd">
              <a:solidFill>
                <a:srgbClr val="6D276A"/>
              </a:solidFill>
              <a:round/>
            </a:ln>
            <a:effectLst/>
          </c:spPr>
          <c:marker>
            <c:symbol val="none"/>
          </c:marker>
          <c:dPt>
            <c:idx val="0"/>
            <c:marker>
              <c:symbol val="none"/>
            </c:marker>
            <c:bubble3D val="0"/>
            <c:extLst>
              <c:ext xmlns:c16="http://schemas.microsoft.com/office/drawing/2014/chart" uri="{C3380CC4-5D6E-409C-BE32-E72D297353CC}">
                <c16:uniqueId val="{00000008-C334-477A-BE81-A561CDF771CF}"/>
              </c:ext>
            </c:extLst>
          </c:dPt>
          <c:errBars>
            <c:errDir val="x"/>
            <c:errBarType val="plus"/>
            <c:errValType val="fixedVal"/>
            <c:noEndCap val="0"/>
            <c:val val="10"/>
            <c:spPr>
              <a:noFill/>
              <a:ln w="25400" cap="flat" cmpd="sng" algn="ctr">
                <a:solidFill>
                  <a:schemeClr val="tx1"/>
                </a:solidFill>
                <a:prstDash val="sysDash"/>
                <a:round/>
              </a:ln>
              <a:effectLst/>
            </c:spPr>
          </c:errBars>
          <c:errBars>
            <c:errDir val="y"/>
            <c:errBarType val="both"/>
            <c:errValType val="stdDev"/>
            <c:noEndCap val="0"/>
            <c:val val="1"/>
            <c:spPr>
              <a:noFill/>
              <a:ln w="9525" cap="flat" cmpd="sng" algn="ctr">
                <a:solidFill>
                  <a:schemeClr val="tx1">
                    <a:lumMod val="65000"/>
                    <a:lumOff val="35000"/>
                  </a:schemeClr>
                </a:solidFill>
                <a:round/>
              </a:ln>
              <a:effectLst/>
            </c:spPr>
          </c:errBars>
          <c:xVal>
            <c:numRef>
              <c:f>Sheet1!$N$3</c:f>
              <c:numCache>
                <c:formatCode>0.0</c:formatCode>
                <c:ptCount val="1"/>
                <c:pt idx="0">
                  <c:v>0</c:v>
                </c:pt>
              </c:numCache>
            </c:numRef>
          </c:xVal>
          <c:yVal>
            <c:numRef>
              <c:f>Sheet1!$O$3</c:f>
              <c:numCache>
                <c:formatCode>0.00</c:formatCode>
                <c:ptCount val="1"/>
                <c:pt idx="0">
                  <c:v>0.5</c:v>
                </c:pt>
              </c:numCache>
            </c:numRef>
          </c:yVal>
          <c:smooth val="0"/>
          <c:extLst>
            <c:ext xmlns:c16="http://schemas.microsoft.com/office/drawing/2014/chart" uri="{C3380CC4-5D6E-409C-BE32-E72D297353CC}">
              <c16:uniqueId val="{00000009-C334-477A-BE81-A561CDF771CF}"/>
            </c:ext>
          </c:extLst>
        </c:ser>
        <c:dLbls>
          <c:showLegendKey val="0"/>
          <c:showVal val="0"/>
          <c:showCatName val="0"/>
          <c:showSerName val="0"/>
          <c:showPercent val="0"/>
          <c:showBubbleSize val="0"/>
        </c:dLbls>
        <c:axId val="4415983"/>
        <c:axId val="4396015"/>
      </c:scatterChart>
      <c:valAx>
        <c:axId val="1542951328"/>
        <c:scaling>
          <c:orientation val="minMax"/>
          <c:max val="10"/>
        </c:scaling>
        <c:delete val="1"/>
        <c:axPos val="b"/>
        <c:numFmt formatCode="0.0;;" sourceLinked="1"/>
        <c:majorTickMark val="out"/>
        <c:minorTickMark val="none"/>
        <c:tickLblPos val="nextTo"/>
        <c:crossAx val="1539979888"/>
        <c:crosses val="max"/>
        <c:crossBetween val="between"/>
      </c:valAx>
      <c:catAx>
        <c:axId val="1539979888"/>
        <c:scaling>
          <c:orientation val="maxMin"/>
        </c:scaling>
        <c:delete val="0"/>
        <c:axPos val="l"/>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00" b="0" i="0" u="none" strike="noStrike" kern="1200" baseline="0">
                <a:solidFill>
                  <a:schemeClr val="tx1"/>
                </a:solidFill>
                <a:latin typeface="Arial" panose="020B0604020202020204" pitchFamily="34" charset="0"/>
                <a:ea typeface="+mn-ea"/>
                <a:cs typeface="Arial" panose="020B0604020202020204" pitchFamily="34" charset="0"/>
              </a:defRPr>
            </a:pPr>
            <a:endParaRPr lang="en-US"/>
          </a:p>
        </c:txPr>
        <c:crossAx val="1542951328"/>
        <c:crosses val="autoZero"/>
        <c:auto val="1"/>
        <c:lblAlgn val="ctr"/>
        <c:lblOffset val="100"/>
        <c:noMultiLvlLbl val="0"/>
      </c:catAx>
      <c:valAx>
        <c:axId val="4396015"/>
        <c:scaling>
          <c:orientation val="minMax"/>
          <c:max val="1"/>
          <c:min val="0"/>
        </c:scaling>
        <c:delete val="0"/>
        <c:axPos val="r"/>
        <c:numFmt formatCode="0.00" sourceLinked="1"/>
        <c:majorTickMark val="none"/>
        <c:minorTickMark val="none"/>
        <c:tickLblPos val="none"/>
        <c:spPr>
          <a:noFill/>
          <a:ln>
            <a:noFill/>
          </a:ln>
          <a:effectLst/>
        </c:spPr>
        <c:txPr>
          <a:bodyPr rot="-60000000" spcFirstLastPara="1" vertOverflow="ellipsis" vert="horz" wrap="square" anchor="ctr" anchorCtr="1"/>
          <a:lstStyle/>
          <a:p>
            <a:pPr>
              <a:defRPr sz="1197" b="0" i="0" u="none" strike="noStrike" kern="1200" baseline="0">
                <a:solidFill>
                  <a:schemeClr val="tx1">
                    <a:lumMod val="65000"/>
                    <a:lumOff val="35000"/>
                  </a:schemeClr>
                </a:solidFill>
                <a:latin typeface="+mn-lt"/>
                <a:ea typeface="+mn-ea"/>
                <a:cs typeface="+mn-cs"/>
              </a:defRPr>
            </a:pPr>
            <a:endParaRPr lang="en-US"/>
          </a:p>
        </c:txPr>
        <c:crossAx val="4415983"/>
        <c:crosses val="max"/>
        <c:crossBetween val="midCat"/>
      </c:valAx>
      <c:valAx>
        <c:axId val="4415983"/>
        <c:scaling>
          <c:orientation val="minMax"/>
        </c:scaling>
        <c:delete val="1"/>
        <c:axPos val="b"/>
        <c:numFmt formatCode="0.0" sourceLinked="1"/>
        <c:majorTickMark val="out"/>
        <c:minorTickMark val="none"/>
        <c:tickLblPos val="nextTo"/>
        <c:crossAx val="4396015"/>
        <c:crossesAt val="2"/>
        <c:crossBetween val="midCat"/>
      </c:valAx>
      <c:spPr>
        <a:noFill/>
        <a:ln>
          <a:noFill/>
        </a:ln>
        <a:effectLst/>
      </c:spPr>
    </c:plotArea>
    <c:plotVisOnly val="1"/>
    <c:dispBlanksAs val="gap"/>
    <c:showDLblsOverMax val="0"/>
    <c:extLst xmlns:mc="http://schemas.openxmlformats.org/markup-compatibility/2006" xmlns:c14="http://schemas.microsoft.com/office/drawing/2007/8/2/chart" xmlns:c15="http://schemas.microsoft.com/office/drawing/2012/chart" xmlns:c16="http://schemas.microsoft.com/office/drawing/2014/chart" xmlns:c16r3="http://schemas.microsoft.com/office/drawing/2017/03/char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2.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3.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4.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5.xml><?xml version="1.0" encoding="utf-8"?>
<cs:chartStyle xmlns:cs="http://schemas.microsoft.com/office/drawing/2012/chartStyle" xmlns:a="http://schemas.openxmlformats.org/drawingml/2006/main" id="225">
  <cs:axisTitle>
    <cs:lnRef idx="0"/>
    <cs:fillRef idx="0"/>
    <cs:effectRef idx="0"/>
    <cs:fontRef idx="minor">
      <a:schemeClr val="tx1">
        <a:lumMod val="65000"/>
        <a:lumOff val="35000"/>
      </a:schemeClr>
    </cs:fontRef>
    <cs:defRPr sz="1197" kern="1200" cap="all"/>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b="0" kern="1200" cap="none" spc="0" normalizeH="0" baseline="0"/>
  </cs:categoryAxis>
  <cs:chartArea mods="allowNoFillOverride allowNoLineOverride">
    <cs:lnRef idx="0"/>
    <cs:fillRef idx="0"/>
    <cs:effectRef idx="0"/>
    <cs:fontRef idx="minor">
      <a:schemeClr val="dk1"/>
    </cs:fontRef>
    <cs:spPr>
      <a:solidFill>
        <a:schemeClr val="bg1"/>
      </a:solidFill>
      <a:ln w="9525" cap="flat" cmpd="sng" algn="ctr">
        <a:solidFill>
          <a:schemeClr val="tx1">
            <a:lumMod val="15000"/>
            <a:lumOff val="85000"/>
          </a:schemeClr>
        </a:solidFill>
        <a:round/>
      </a:ln>
    </cs:spPr>
    <cs:defRPr sz="1197"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75000"/>
        <a:lumOff val="25000"/>
      </a:schemeClr>
    </cs:fontRef>
    <cs:spPr>
      <a:solidFill>
        <a:schemeClr val="dk1">
          <a:lumMod val="15000"/>
          <a:lumOff val="85000"/>
        </a:schemeClr>
      </a:solidFill>
    </cs:spPr>
    <cs:defRPr sz="1197"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solidFill>
    </cs:spPr>
  </cs:dataPoint>
  <cs:dataPoint3D>
    <cs:lnRef idx="0"/>
    <cs:fillRef idx="0">
      <cs:styleClr val="auto"/>
    </cs:fillRef>
    <cs:effectRef idx="0"/>
    <cs:fontRef idx="minor">
      <a:schemeClr val="dk1"/>
    </cs:fontRef>
    <cs:spPr>
      <a:solidFill>
        <a:schemeClr val="phClr"/>
      </a:solidFill>
    </cs:spPr>
  </cs:dataPoint3D>
  <cs:dataPointLine>
    <cs:lnRef idx="0">
      <cs:styleClr val="auto"/>
    </cs:lnRef>
    <cs:fillRef idx="0"/>
    <cs:effectRef idx="0"/>
    <cs:fontRef idx="minor">
      <a:schemeClr val="dk1"/>
    </cs:fontRef>
    <cs:spPr>
      <a:ln w="38100" cap="rnd">
        <a:solidFill>
          <a:schemeClr val="phClr"/>
        </a:solidFill>
        <a:round/>
      </a:ln>
    </cs:spPr>
  </cs:dataPointLine>
  <cs:dataPointMarker>
    <cs:lnRef idx="0"/>
    <cs:fillRef idx="0">
      <cs:styleClr val="auto"/>
    </cs:fillRef>
    <cs:effectRef idx="0"/>
    <cs:fontRef idx="minor">
      <a:schemeClr val="dk1"/>
    </cs:fontRef>
    <cs:spPr>
      <a:solidFill>
        <a:schemeClr val="phClr"/>
      </a:solidFill>
    </cs:spPr>
  </cs:dataPointMarker>
  <cs:dataPointMarkerLayout symbol="circle" size="8"/>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ln w="9525">
        <a:solidFill>
          <a:schemeClr val="tx1">
            <a:lumMod val="15000"/>
            <a:lumOff val="85000"/>
          </a:schemeClr>
        </a:solidFill>
      </a:ln>
    </cs:spPr>
    <cs:defRPr sz="1197" kern="1200"/>
  </cs:dataTable>
  <cs:downBar>
    <cs:lnRef idx="0"/>
    <cs:fillRef idx="0"/>
    <cs:effectRef idx="0"/>
    <cs:fontRef idx="minor">
      <a:schemeClr val="dk1"/>
    </cs:fontRef>
    <cs:spPr>
      <a:solidFill>
        <a:schemeClr val="dk1">
          <a:lumMod val="75000"/>
          <a:lumOff val="25000"/>
        </a:schemeClr>
      </a:solidFill>
      <a:ln w="9525">
        <a:solidFill>
          <a:schemeClr val="tx1">
            <a:lumMod val="50000"/>
            <a:lumOff val="50000"/>
          </a:schemeClr>
        </a:solidFill>
      </a:ln>
    </cs:spPr>
  </cs:downBar>
  <cs:dropLine>
    <cs:lnRef idx="0"/>
    <cs:fillRef idx="0"/>
    <cs:effectRef idx="0"/>
    <cs:fontRef idx="minor">
      <a:schemeClr val="dk1"/>
    </cs:fontRef>
    <cs:spPr>
      <a:ln w="9525">
        <a:solidFill>
          <a:schemeClr val="tx1">
            <a:lumMod val="50000"/>
            <a:lumOff val="50000"/>
          </a:schemeClr>
        </a:solidFill>
        <a:prstDash val="dash"/>
      </a:ln>
    </cs:spPr>
  </cs:dropLine>
  <cs:errorBar>
    <cs:lnRef idx="0"/>
    <cs:fillRef idx="0"/>
    <cs:effectRef idx="0"/>
    <cs:fontRef idx="minor">
      <a:schemeClr val="dk1"/>
    </cs:fontRef>
    <cs:spPr>
      <a:ln w="9525">
        <a:solidFill>
          <a:schemeClr val="tx1">
            <a:lumMod val="50000"/>
            <a:lumOff val="50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solidFill>
          <a:schemeClr val="tx1">
            <a:lumMod val="15000"/>
            <a:lumOff val="85000"/>
          </a:schemeClr>
        </a:solidFill>
        <a:round/>
      </a:ln>
    </cs:spPr>
  </cs:gridlineMajor>
  <cs:gridlineMinor>
    <cs:lnRef idx="0"/>
    <cs:fillRef idx="0"/>
    <cs:effectRef idx="0"/>
    <cs:fontRef idx="minor">
      <a:schemeClr val="dk1"/>
    </cs:fontRef>
    <cs:spPr>
      <a:ln w="9525" cap="flat" cmpd="sng" algn="ctr">
        <a:solidFill>
          <a:schemeClr val="tx1">
            <a:lumMod val="5000"/>
            <a:lumOff val="95000"/>
          </a:schemeClr>
        </a:solidFill>
        <a:round/>
      </a:ln>
    </cs:spPr>
  </cs:gridlineMinor>
  <cs:hiLoLine>
    <cs:lnRef idx="0"/>
    <cs:fillRef idx="0"/>
    <cs:effectRef idx="0"/>
    <cs:fontRef idx="minor">
      <a:schemeClr val="dk1"/>
    </cs:fontRef>
    <cs:spPr>
      <a:ln w="9525">
        <a:solidFill>
          <a:schemeClr val="tx1">
            <a:lumMod val="50000"/>
            <a:lumOff val="50000"/>
          </a:schemeClr>
        </a:solidFill>
        <a:prstDash val="dash"/>
      </a:ln>
    </cs:spPr>
  </cs:hiLoLine>
  <cs:leaderLine>
    <cs:lnRef idx="0"/>
    <cs:fillRef idx="0"/>
    <cs:effectRef idx="0"/>
    <cs:fontRef idx="minor">
      <a:schemeClr val="dk1"/>
    </cs:fontRef>
    <cs:spPr>
      <a:ln w="9525">
        <a:solidFill>
          <a:schemeClr val="tx1">
            <a:lumMod val="35000"/>
            <a:lumOff val="65000"/>
          </a:schemeClr>
        </a:solidFill>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dk1"/>
    </cs:fontRef>
  </cs:plotArea>
  <cs:plotArea3D mods="allowNoFillOverride allowNoLineOverride">
    <cs:lnRef idx="0"/>
    <cs:fillRef idx="0"/>
    <cs:effectRef idx="0"/>
    <cs:fontRef idx="minor">
      <a:schemeClr val="dk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seriesAxis>
  <cs:seriesLine>
    <cs:lnRef idx="0"/>
    <cs:fillRef idx="0"/>
    <cs:effectRef idx="0"/>
    <cs:fontRef idx="minor">
      <a:schemeClr val="dk1"/>
    </cs:fontRef>
    <cs:spPr>
      <a:ln w="9525">
        <a:solidFill>
          <a:schemeClr val="tx1">
            <a:lumMod val="35000"/>
            <a:lumOff val="65000"/>
          </a:schemeClr>
        </a:solidFill>
        <a:round/>
      </a:ln>
    </cs:spPr>
  </cs:seriesLine>
  <cs:title>
    <cs:lnRef idx="0"/>
    <cs:fillRef idx="0"/>
    <cs:effectRef idx="0"/>
    <cs:fontRef idx="major">
      <a:schemeClr val="tx1">
        <a:lumMod val="65000"/>
        <a:lumOff val="35000"/>
      </a:schemeClr>
    </cs:fontRef>
    <cs:defRPr sz="2200" b="0" kern="1200" cap="none" spc="0" normalizeH="0" baseline="0"/>
  </cs:title>
  <cs:trendline>
    <cs:lnRef idx="0">
      <cs:styleClr val="auto"/>
    </cs:lnRef>
    <cs:fillRef idx="0"/>
    <cs:effectRef idx="0"/>
    <cs:fontRef idx="minor">
      <a:schemeClr val="dk1"/>
    </cs:fontRef>
    <cs:spPr>
      <a:ln w="19050" cap="rnd">
        <a:solidFill>
          <a:schemeClr val="phClr"/>
        </a:solidFill>
        <a:round/>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50000"/>
            <a:lumOff val="50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dk1"/>
    </cs:fontRef>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2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2.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8.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3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4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5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6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7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8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charts/style9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drawings/drawing1.xml><?xml version="1.0" encoding="utf-8"?>
<c:userShapes xmlns:c="http://schemas.openxmlformats.org/drawingml/2006/chart">
  <cdr:relSizeAnchor xmlns:cdr="http://schemas.openxmlformats.org/drawingml/2006/chartDrawing">
    <cdr:from>
      <cdr:x>0.01397</cdr:x>
      <cdr:y>0.20513</cdr:y>
    </cdr:from>
    <cdr:to>
      <cdr:x>0.30924</cdr:x>
      <cdr:y>0.81382</cdr:y>
    </cdr:to>
    <cdr:sp macro="" textlink="">
      <cdr:nvSpPr>
        <cdr:cNvPr id="2" name="TextBox 1">
          <a:extLst xmlns:a="http://schemas.openxmlformats.org/drawingml/2006/main">
            <a:ext uri="{FF2B5EF4-FFF2-40B4-BE49-F238E27FC236}">
              <a16:creationId xmlns:a16="http://schemas.microsoft.com/office/drawing/2014/main" id="{53C479E1-0B84-B011-35FF-E2139D2A4BBB}"/>
            </a:ext>
          </a:extLst>
        </cdr:cNvPr>
        <cdr:cNvSpPr txBox="1"/>
      </cdr:nvSpPr>
      <cdr:spPr>
        <a:xfrm xmlns:a="http://schemas.openxmlformats.org/drawingml/2006/main">
          <a:off x="125813" y="217808"/>
          <a:ext cx="2659406" cy="646331"/>
        </a:xfrm>
        <a:prstGeom xmlns:a="http://schemas.openxmlformats.org/drawingml/2006/main" prst="rect">
          <a:avLst/>
        </a:prstGeom>
      </cdr:spPr>
      <cdr:txBody>
        <a:bodyPr xmlns:a="http://schemas.openxmlformats.org/drawingml/2006/main" vertOverflow="clip" wrap="square" rtlCol="0">
          <a:spAutoFit/>
        </a:bodyPr>
        <a:lstStyle xmlns:a="http://schemas.openxmlformats.org/drawingml/2006/main"/>
        <a:p xmlns:a="http://schemas.openxmlformats.org/drawingml/2006/main">
          <a:r>
            <a:rPr lang="en-GB" sz="900" kern="1200" dirty="0">
              <a:latin typeface="Arial" panose="020B0604020202020204" pitchFamily="34" charset="0"/>
              <a:cs typeface="Arial" panose="020B0604020202020204" pitchFamily="34" charset="0"/>
            </a:rPr>
            <a:t>Q31_1. Thinking about your care and treatment, did hospital staff take into account the following individual needs? Language needs (e.g. translation, braille)</a:t>
          </a:r>
        </a:p>
      </cdr:txBody>
    </cdr:sp>
  </cdr:relSizeAnchor>
</c:userShapes>
</file>

<file path=ppt/drawings/drawing2.xml><?xml version="1.0" encoding="utf-8"?>
<c:userShapes xmlns:c="http://schemas.openxmlformats.org/drawingml/2006/chart">
  <cdr:relSizeAnchor xmlns:cdr="http://schemas.openxmlformats.org/drawingml/2006/chartDrawing">
    <cdr:from>
      <cdr:x>0.00657</cdr:x>
      <cdr:y>0.23539</cdr:y>
    </cdr:from>
    <cdr:to>
      <cdr:x>0.30327</cdr:x>
      <cdr:y>0.87787</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58921" y="236801"/>
          <a:ext cx="2659455" cy="646333"/>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Q31_3. Thinking about your care and treatment, did hospital staff take into account the following individual needs? Religious needs (e.g. space to pray / meditate)</a:t>
          </a:r>
        </a:p>
      </cdr:txBody>
    </cdr:sp>
  </cdr:relSizeAnchor>
</c:userShapes>
</file>

<file path=ppt/drawings/drawing3.xml><?xml version="1.0" encoding="utf-8"?>
<c:userShapes xmlns:c="http://schemas.openxmlformats.org/drawingml/2006/chart">
  <cdr:relSizeAnchor xmlns:cdr="http://schemas.openxmlformats.org/drawingml/2006/chartDrawing">
    <cdr:from>
      <cdr:x>0</cdr:x>
      <cdr:y>0.15804</cdr:y>
    </cdr:from>
    <cdr:to>
      <cdr:x>0.29813</cdr:x>
      <cdr:y>0.84195</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0" y="149359"/>
          <a:ext cx="2659402" cy="64632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Q31_4. Thinking about your care and treatment, did hospital staff take into account the following individual needs? Accessibility needs (e.g. mobility needs, room adaptations)</a:t>
          </a:r>
        </a:p>
      </cdr:txBody>
    </cdr:sp>
  </cdr:relSizeAnchor>
</c:userShapes>
</file>

<file path=ppt/drawings/drawing4.xml><?xml version="1.0" encoding="utf-8"?>
<c:userShapes xmlns:c="http://schemas.openxmlformats.org/drawingml/2006/chart">
  <cdr:relSizeAnchor xmlns:cdr="http://schemas.openxmlformats.org/drawingml/2006/chartDrawing">
    <cdr:from>
      <cdr:x>0.00419</cdr:x>
      <cdr:y>0.24054</cdr:y>
    </cdr:from>
    <cdr:to>
      <cdr:x>0.30232</cdr:x>
      <cdr:y>0.92446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37333" y="227325"/>
          <a:ext cx="2659402" cy="646337"/>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Q31_5. Thinking about your care and treatment, did hospital staff take into account the following individual needs? Dietary needs (e.g. medical, allergy, vegan)</a:t>
          </a:r>
        </a:p>
      </cdr:txBody>
    </cdr:sp>
  </cdr:relSizeAnchor>
</c:userShapes>
</file>

<file path=ppt/drawings/drawing5.xml><?xml version="1.0" encoding="utf-8"?>
<c:userShapes xmlns:c="http://schemas.openxmlformats.org/drawingml/2006/chart">
  <cdr:relSizeAnchor xmlns:cdr="http://schemas.openxmlformats.org/drawingml/2006/chartDrawing">
    <cdr:from>
      <cdr:x>0.01179</cdr:x>
      <cdr:y>0.19549</cdr:y>
    </cdr:from>
    <cdr:to>
      <cdr:x>0.30848</cdr:x>
      <cdr:y>0.83796</cdr:y>
    </cdr:to>
    <cdr:sp macro="" textlink="">
      <cdr:nvSpPr>
        <cdr:cNvPr id="2" name="TextBox 1">
          <a:extLst xmlns:a="http://schemas.openxmlformats.org/drawingml/2006/main">
            <a:ext uri="{FF2B5EF4-FFF2-40B4-BE49-F238E27FC236}">
              <a16:creationId xmlns:a16="http://schemas.microsoft.com/office/drawing/2014/main" id="{8E60B67B-E3F6-FC99-1C1C-3609C965D28F}"/>
            </a:ext>
          </a:extLst>
        </cdr:cNvPr>
        <cdr:cNvSpPr txBox="1"/>
      </cdr:nvSpPr>
      <cdr:spPr>
        <a:xfrm xmlns:a="http://schemas.openxmlformats.org/drawingml/2006/main">
          <a:off x="105671" y="196658"/>
          <a:ext cx="2659406" cy="646331"/>
        </a:xfrm>
        <a:prstGeom xmlns:a="http://schemas.openxmlformats.org/drawingml/2006/main" prst="rect">
          <a:avLst/>
        </a:prstGeom>
      </cdr:spPr>
      <cdr:txBody>
        <a:bodyPr xmlns:a="http://schemas.openxmlformats.org/drawingml/2006/main" wrap="square" rtlCol="0">
          <a:spAutoFit/>
        </a:bodyPr>
        <a:lstStyle xmlns:a="http://schemas.openxmlformats.org/drawingml/2006/main">
          <a:lvl1pPr marL="0" indent="0">
            <a:defRPr sz="1100">
              <a:latin typeface="+mn-lt"/>
              <a:ea typeface="+mn-ea"/>
              <a:cs typeface="+mn-cs"/>
            </a:defRPr>
          </a:lvl1pPr>
          <a:lvl2pPr marL="457200" indent="0">
            <a:defRPr sz="1100">
              <a:latin typeface="+mn-lt"/>
              <a:ea typeface="+mn-ea"/>
              <a:cs typeface="+mn-cs"/>
            </a:defRPr>
          </a:lvl2pPr>
          <a:lvl3pPr marL="914400" indent="0">
            <a:defRPr sz="1100">
              <a:latin typeface="+mn-lt"/>
              <a:ea typeface="+mn-ea"/>
              <a:cs typeface="+mn-cs"/>
            </a:defRPr>
          </a:lvl3pPr>
          <a:lvl4pPr marL="1371600" indent="0">
            <a:defRPr sz="1100">
              <a:latin typeface="+mn-lt"/>
              <a:ea typeface="+mn-ea"/>
              <a:cs typeface="+mn-cs"/>
            </a:defRPr>
          </a:lvl4pPr>
          <a:lvl5pPr marL="1828800" indent="0">
            <a:defRPr sz="1100">
              <a:latin typeface="+mn-lt"/>
              <a:ea typeface="+mn-ea"/>
              <a:cs typeface="+mn-cs"/>
            </a:defRPr>
          </a:lvl5pPr>
          <a:lvl6pPr marL="2286000" indent="0">
            <a:defRPr sz="1100">
              <a:latin typeface="+mn-lt"/>
              <a:ea typeface="+mn-ea"/>
              <a:cs typeface="+mn-cs"/>
            </a:defRPr>
          </a:lvl6pPr>
          <a:lvl7pPr marL="2743200" indent="0">
            <a:defRPr sz="1100">
              <a:latin typeface="+mn-lt"/>
              <a:ea typeface="+mn-ea"/>
              <a:cs typeface="+mn-cs"/>
            </a:defRPr>
          </a:lvl7pPr>
          <a:lvl8pPr marL="3200400" indent="0">
            <a:defRPr sz="1100">
              <a:latin typeface="+mn-lt"/>
              <a:ea typeface="+mn-ea"/>
              <a:cs typeface="+mn-cs"/>
            </a:defRPr>
          </a:lvl8pPr>
          <a:lvl9pPr marL="3657600" indent="0">
            <a:defRPr sz="1100">
              <a:latin typeface="+mn-lt"/>
              <a:ea typeface="+mn-ea"/>
              <a:cs typeface="+mn-cs"/>
            </a:defRPr>
          </a:lvl9pPr>
        </a:lstStyle>
        <a:p xmlns:a="http://schemas.openxmlformats.org/drawingml/2006/main">
          <a:r>
            <a:rPr lang="en-GB" sz="900" kern="1200" dirty="0">
              <a:latin typeface="Arial" panose="020B0604020202020204" pitchFamily="34" charset="0"/>
              <a:cs typeface="Arial" panose="020B0604020202020204" pitchFamily="34" charset="0"/>
            </a:rPr>
            <a:t>Q31_2. Thinking about your care and treatment, did hospital staff take into account the following individual needs? Cultural needs (e.g. same gender staff)</a:t>
          </a:r>
        </a:p>
      </cdr:txBody>
    </cdr:sp>
  </cdr:relSizeAnchor>
</c:userShape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E5FC1D28-5DE3-6865-C239-4B8FD585193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a:extLst>
              <a:ext uri="{FF2B5EF4-FFF2-40B4-BE49-F238E27FC236}">
                <a16:creationId xmlns:a16="http://schemas.microsoft.com/office/drawing/2014/main" id="{1E5BE9DD-FABD-FC72-B7FE-1A537D68F383}"/>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F0735B59-6023-4AE6-B780-9B316E0B5D36}" type="datetimeFigureOut">
              <a:rPr lang="en-GB" smtClean="0"/>
              <a:t>02/08/2025</a:t>
            </a:fld>
            <a:endParaRPr lang="en-GB"/>
          </a:p>
        </p:txBody>
      </p:sp>
      <p:sp>
        <p:nvSpPr>
          <p:cNvPr id="4" name="Footer Placeholder 3">
            <a:extLst>
              <a:ext uri="{FF2B5EF4-FFF2-40B4-BE49-F238E27FC236}">
                <a16:creationId xmlns:a16="http://schemas.microsoft.com/office/drawing/2014/main" id="{A257DDAF-C83E-52C3-D16C-6AB0E2153B1E}"/>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a:extLst>
              <a:ext uri="{FF2B5EF4-FFF2-40B4-BE49-F238E27FC236}">
                <a16:creationId xmlns:a16="http://schemas.microsoft.com/office/drawing/2014/main" id="{8A422EBB-D090-2EE2-A569-8D8B738A8C15}"/>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500881FD-1E66-4E90-ACB8-42077D5CDE63}" type="slidenum">
              <a:rPr lang="en-GB" smtClean="0"/>
              <a:t>‹#›</a:t>
            </a:fld>
            <a:endParaRPr lang="en-GB"/>
          </a:p>
        </p:txBody>
      </p:sp>
    </p:spTree>
    <p:extLst>
      <p:ext uri="{BB962C8B-B14F-4D97-AF65-F5344CB8AC3E}">
        <p14:creationId xmlns:p14="http://schemas.microsoft.com/office/powerpoint/2010/main" val="3313063713"/>
      </p:ext>
    </p:extLst>
  </p:cSld>
  <p:clrMap bg1="lt1" tx1="dk1" bg2="lt2" tx2="dk2" accent1="accent1" accent2="accent2" accent3="accent3" accent4="accent4" accent5="accent5" accent6="accent6" hlink="hlink" folHlink="folHlink"/>
  <p:extLst>
    <p:ext uri="{56416CCD-93CA-4268-BC5B-53C4BB910035}">
      <p15:sldGuideLst xmlns:p15="http://schemas.microsoft.com/office/powerpoint/2012/main">
        <p15:guide id="1" orient="horz" pos="2880" userDrawn="1">
          <p15:clr>
            <a:srgbClr val="F26B43"/>
          </p15:clr>
        </p15:guide>
        <p15:guide id="2" pos="2160" userDrawn="1">
          <p15:clr>
            <a:srgbClr val="F26B43"/>
          </p15:clr>
        </p15:guide>
      </p15:sldGuideLst>
    </p:ext>
  </p:extLst>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BC4F7EC-00E1-40DD-87FC-066154284E7A}" type="datetimeFigureOut">
              <a:rPr lang="en-GB" smtClean="0"/>
              <a:t>02/08/2025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995ADB6-A4C8-407F-AA7E-F37056F52D96}" type="slidenum">
              <a:rPr lang="en-GB" smtClean="0"/>
              <a:t>‹#›</a:t>
            </a:fld>
            <a:endParaRPr lang="en-GB"/>
          </a:p>
        </p:txBody>
      </p:sp>
    </p:spTree>
    <p:extLst>
      <p:ext uri="{BB962C8B-B14F-4D97-AF65-F5344CB8AC3E}">
        <p14:creationId xmlns:p14="http://schemas.microsoft.com/office/powerpoint/2010/main" val="33202999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67.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69.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70.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7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73.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74.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75.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76.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77.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78.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79.xml"/><Relationship Id="rId1" Type="http://schemas.openxmlformats.org/officeDocument/2006/relationships/notesMaster" Target="../notesMasters/notesMaster1.xml"/></Relationships>
</file>

<file path=ppt/notesSlides/_rels/notesSlide67.xml.rels><?xml version="1.0" encoding="UTF-8" standalone="yes"?>
<Relationships xmlns="http://schemas.openxmlformats.org/package/2006/relationships"><Relationship Id="rId2" Type="http://schemas.openxmlformats.org/officeDocument/2006/relationships/slide" Target="../slides/slide80.xml"/><Relationship Id="rId1" Type="http://schemas.openxmlformats.org/officeDocument/2006/relationships/notesMaster" Target="../notesMasters/notesMaster1.xml"/></Relationships>
</file>

<file path=ppt/notesSlides/_rels/notesSlide68.xml.rels><?xml version="1.0" encoding="UTF-8" standalone="yes"?>
<Relationships xmlns="http://schemas.openxmlformats.org/package/2006/relationships"><Relationship Id="rId2" Type="http://schemas.openxmlformats.org/officeDocument/2006/relationships/slide" Target="../slides/slide81.xml"/><Relationship Id="rId1" Type="http://schemas.openxmlformats.org/officeDocument/2006/relationships/notesMaster" Target="../notesMasters/notesMaster1.xml"/></Relationships>
</file>

<file path=ppt/notesSlides/_rels/notesSlide69.xml.rels><?xml version="1.0" encoding="UTF-8" standalone="yes"?>
<Relationships xmlns="http://schemas.openxmlformats.org/package/2006/relationships"><Relationship Id="rId2" Type="http://schemas.openxmlformats.org/officeDocument/2006/relationships/slide" Target="../slides/slide8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0.xml.rels><?xml version="1.0" encoding="UTF-8" standalone="yes"?>
<Relationships xmlns="http://schemas.openxmlformats.org/package/2006/relationships"><Relationship Id="rId2" Type="http://schemas.openxmlformats.org/officeDocument/2006/relationships/slide" Target="../slides/slide83.xml"/><Relationship Id="rId1" Type="http://schemas.openxmlformats.org/officeDocument/2006/relationships/notesMaster" Target="../notesMasters/notesMaster1.xml"/></Relationships>
</file>

<file path=ppt/notesSlides/_rels/notesSlide71.xml.rels><?xml version="1.0" encoding="UTF-8" standalone="yes"?>
<Relationships xmlns="http://schemas.openxmlformats.org/package/2006/relationships"><Relationship Id="rId2" Type="http://schemas.openxmlformats.org/officeDocument/2006/relationships/slide" Target="../slides/slide84.xml"/><Relationship Id="rId1" Type="http://schemas.openxmlformats.org/officeDocument/2006/relationships/notesMaster" Target="../notesMasters/notesMaster1.xml"/></Relationships>
</file>

<file path=ppt/notesSlides/_rels/notesSlide72.xml.rels><?xml version="1.0" encoding="UTF-8" standalone="yes"?>
<Relationships xmlns="http://schemas.openxmlformats.org/package/2006/relationships"><Relationship Id="rId2" Type="http://schemas.openxmlformats.org/officeDocument/2006/relationships/slide" Target="../slides/slide85.xml"/><Relationship Id="rId1" Type="http://schemas.openxmlformats.org/officeDocument/2006/relationships/notesMaster" Target="../notesMasters/notesMaster1.xml"/></Relationships>
</file>

<file path=ppt/notesSlides/_rels/notesSlide73.xml.rels><?xml version="1.0" encoding="UTF-8" standalone="yes"?>
<Relationships xmlns="http://schemas.openxmlformats.org/package/2006/relationships"><Relationship Id="rId2" Type="http://schemas.openxmlformats.org/officeDocument/2006/relationships/slide" Target="../slides/slide86.xml"/><Relationship Id="rId1" Type="http://schemas.openxmlformats.org/officeDocument/2006/relationships/notesMaster" Target="../notesMasters/notesMaster1.xml"/></Relationships>
</file>

<file path=ppt/notesSlides/_rels/notesSlide74.xml.rels><?xml version="1.0" encoding="UTF-8" standalone="yes"?>
<Relationships xmlns="http://schemas.openxmlformats.org/package/2006/relationships"><Relationship Id="rId2" Type="http://schemas.openxmlformats.org/officeDocument/2006/relationships/slide" Target="../slides/slide88.xml"/><Relationship Id="rId1" Type="http://schemas.openxmlformats.org/officeDocument/2006/relationships/notesMaster" Target="../notesMasters/notesMaster1.xml"/></Relationships>
</file>

<file path=ppt/notesSlides/_rels/notesSlide75.xml.rels><?xml version="1.0" encoding="UTF-8" standalone="yes"?>
<Relationships xmlns="http://schemas.openxmlformats.org/package/2006/relationships"><Relationship Id="rId2" Type="http://schemas.openxmlformats.org/officeDocument/2006/relationships/slide" Target="../slides/slide89.xml"/><Relationship Id="rId1" Type="http://schemas.openxmlformats.org/officeDocument/2006/relationships/notesMaster" Target="../notesMasters/notesMaster1.xml"/></Relationships>
</file>

<file path=ppt/notesSlides/_rels/notesSlide76.xml.rels><?xml version="1.0" encoding="UTF-8" standalone="yes"?>
<Relationships xmlns="http://schemas.openxmlformats.org/package/2006/relationships"><Relationship Id="rId2" Type="http://schemas.openxmlformats.org/officeDocument/2006/relationships/slide" Target="../slides/slide90.xml"/><Relationship Id="rId1" Type="http://schemas.openxmlformats.org/officeDocument/2006/relationships/notesMaster" Target="../notesMasters/notesMaster1.xml"/></Relationships>
</file>

<file path=ppt/notesSlides/_rels/notesSlide77.xml.rels><?xml version="1.0" encoding="UTF-8" standalone="yes"?>
<Relationships xmlns="http://schemas.openxmlformats.org/package/2006/relationships"><Relationship Id="rId2" Type="http://schemas.openxmlformats.org/officeDocument/2006/relationships/slide" Target="../slides/slide91.xml"/><Relationship Id="rId1" Type="http://schemas.openxmlformats.org/officeDocument/2006/relationships/notesMaster" Target="../notesMasters/notesMaster1.xml"/></Relationships>
</file>

<file path=ppt/notesSlides/_rels/notesSlide78.xml.rels><?xml version="1.0" encoding="UTF-8" standalone="yes"?>
<Relationships xmlns="http://schemas.openxmlformats.org/package/2006/relationships"><Relationship Id="rId2" Type="http://schemas.openxmlformats.org/officeDocument/2006/relationships/slide" Target="../slides/slide92.xml"/><Relationship Id="rId1" Type="http://schemas.openxmlformats.org/officeDocument/2006/relationships/notesMaster" Target="../notesMasters/notesMaster1.xml"/></Relationships>
</file>

<file path=ppt/notesSlides/_rels/notesSlide79.xml.rels><?xml version="1.0" encoding="UTF-8" standalone="yes"?>
<Relationships xmlns="http://schemas.openxmlformats.org/package/2006/relationships"><Relationship Id="rId2" Type="http://schemas.openxmlformats.org/officeDocument/2006/relationships/slide" Target="../slides/slide9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0.xml.rels><?xml version="1.0" encoding="UTF-8" standalone="yes"?>
<Relationships xmlns="http://schemas.openxmlformats.org/package/2006/relationships"><Relationship Id="rId2" Type="http://schemas.openxmlformats.org/officeDocument/2006/relationships/slide" Target="../slides/slide94.xml"/><Relationship Id="rId1" Type="http://schemas.openxmlformats.org/officeDocument/2006/relationships/notesMaster" Target="../notesMasters/notesMaster1.xml"/></Relationships>
</file>

<file path=ppt/notesSlides/_rels/notesSlide81.xml.rels><?xml version="1.0" encoding="UTF-8" standalone="yes"?>
<Relationships xmlns="http://schemas.openxmlformats.org/package/2006/relationships"><Relationship Id="rId2" Type="http://schemas.openxmlformats.org/officeDocument/2006/relationships/slide" Target="../slides/slide95.xml"/><Relationship Id="rId1" Type="http://schemas.openxmlformats.org/officeDocument/2006/relationships/notesMaster" Target="../notesMasters/notesMaster1.xml"/></Relationships>
</file>

<file path=ppt/notesSlides/_rels/notesSlide82.xml.rels><?xml version="1.0" encoding="UTF-8" standalone="yes"?>
<Relationships xmlns="http://schemas.openxmlformats.org/package/2006/relationships"><Relationship Id="rId2" Type="http://schemas.openxmlformats.org/officeDocument/2006/relationships/slide" Target="../slides/slide96.xml"/><Relationship Id="rId1" Type="http://schemas.openxmlformats.org/officeDocument/2006/relationships/notesMaster" Target="../notesMasters/notesMaster1.xml"/></Relationships>
</file>

<file path=ppt/notesSlides/_rels/notesSlide83.xml.rels><?xml version="1.0" encoding="UTF-8" standalone="yes"?>
<Relationships xmlns="http://schemas.openxmlformats.org/package/2006/relationships"><Relationship Id="rId2" Type="http://schemas.openxmlformats.org/officeDocument/2006/relationships/slide" Target="../slides/slide97.xml"/><Relationship Id="rId1" Type="http://schemas.openxmlformats.org/officeDocument/2006/relationships/notesMaster" Target="../notesMasters/notesMaster1.xml"/></Relationships>
</file>

<file path=ppt/notesSlides/_rels/notesSlide84.xml.rels><?xml version="1.0" encoding="UTF-8" standalone="yes"?>
<Relationships xmlns="http://schemas.openxmlformats.org/package/2006/relationships"><Relationship Id="rId2" Type="http://schemas.openxmlformats.org/officeDocument/2006/relationships/slide" Target="../slides/slide98.xml"/><Relationship Id="rId1" Type="http://schemas.openxmlformats.org/officeDocument/2006/relationships/notesMaster" Target="../notesMasters/notesMaster1.xml"/></Relationships>
</file>

<file path=ppt/notesSlides/_rels/notesSlide85.xml.rels><?xml version="1.0" encoding="UTF-8" standalone="yes"?>
<Relationships xmlns="http://schemas.openxmlformats.org/package/2006/relationships"><Relationship Id="rId2" Type="http://schemas.openxmlformats.org/officeDocument/2006/relationships/slide" Target="../slides/slide99.xml"/><Relationship Id="rId1" Type="http://schemas.openxmlformats.org/officeDocument/2006/relationships/notesMaster" Target="../notesMasters/notesMaster1.xml"/></Relationships>
</file>

<file path=ppt/notesSlides/_rels/notesSlide86.xml.rels><?xml version="1.0" encoding="UTF-8" standalone="yes"?>
<Relationships xmlns="http://schemas.openxmlformats.org/package/2006/relationships"><Relationship Id="rId2" Type="http://schemas.openxmlformats.org/officeDocument/2006/relationships/slide" Target="../slides/slide100.xml"/><Relationship Id="rId1" Type="http://schemas.openxmlformats.org/officeDocument/2006/relationships/notesMaster" Target="../notesMasters/notesMaster1.xml"/></Relationships>
</file>

<file path=ppt/notesSlides/_rels/notesSlide87.xml.rels><?xml version="1.0" encoding="UTF-8" standalone="yes"?>
<Relationships xmlns="http://schemas.openxmlformats.org/package/2006/relationships"><Relationship Id="rId2" Type="http://schemas.openxmlformats.org/officeDocument/2006/relationships/slide" Target="../slides/slide101.xml"/><Relationship Id="rId1" Type="http://schemas.openxmlformats.org/officeDocument/2006/relationships/notesMaster" Target="../notesMasters/notesMaster1.xml"/></Relationships>
</file>

<file path=ppt/notesSlides/_rels/notesSlide88.xml.rels><?xml version="1.0" encoding="UTF-8" standalone="yes"?>
<Relationships xmlns="http://schemas.openxmlformats.org/package/2006/relationships"><Relationship Id="rId2" Type="http://schemas.openxmlformats.org/officeDocument/2006/relationships/slide" Target="../slides/slide102.xml"/><Relationship Id="rId1" Type="http://schemas.openxmlformats.org/officeDocument/2006/relationships/notesMaster" Target="../notesMasters/notesMaster1.xml"/></Relationships>
</file>

<file path=ppt/notesSlides/_rels/notesSlide89.xml.rels><?xml version="1.0" encoding="UTF-8" standalone="yes"?>
<Relationships xmlns="http://schemas.openxmlformats.org/package/2006/relationships"><Relationship Id="rId2" Type="http://schemas.openxmlformats.org/officeDocument/2006/relationships/slide" Target="../slides/slide10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0.xml.rels><?xml version="1.0" encoding="UTF-8" standalone="yes"?>
<Relationships xmlns="http://schemas.openxmlformats.org/package/2006/relationships"><Relationship Id="rId2" Type="http://schemas.openxmlformats.org/officeDocument/2006/relationships/slide" Target="../slides/slide10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07863116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3231087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86451479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07086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96749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88879606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16</a:t>
            </a:fld>
            <a:endParaRPr lang="en-GB"/>
          </a:p>
        </p:txBody>
      </p:sp>
    </p:spTree>
    <p:extLst>
      <p:ext uri="{BB962C8B-B14F-4D97-AF65-F5344CB8AC3E}">
        <p14:creationId xmlns:p14="http://schemas.microsoft.com/office/powerpoint/2010/main" val="52588552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17</a:t>
            </a:fld>
            <a:endParaRPr lang="en-GB"/>
          </a:p>
        </p:txBody>
      </p:sp>
    </p:spTree>
    <p:extLst>
      <p:ext uri="{BB962C8B-B14F-4D97-AF65-F5344CB8AC3E}">
        <p14:creationId xmlns:p14="http://schemas.microsoft.com/office/powerpoint/2010/main" val="185937573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Q6 (2023) has changed to Q8 (2024)</a:t>
            </a:r>
            <a:endParaRPr lang="en-GB" dirty="0"/>
          </a:p>
        </p:txBody>
      </p:sp>
      <p:sp>
        <p:nvSpPr>
          <p:cNvPr id="4" name="Slide Number Placeholder 3"/>
          <p:cNvSpPr>
            <a:spLocks noGrp="1"/>
          </p:cNvSpPr>
          <p:nvPr>
            <p:ph type="sldNum" sz="quarter" idx="5"/>
          </p:nvPr>
        </p:nvSpPr>
        <p:spPr/>
        <p:txBody>
          <a:bodyPr/>
          <a:lstStyle/>
          <a:p>
            <a:fld id="{F995ADB6-A4C8-407F-AA7E-F37056F52D96}" type="slidenum">
              <a:rPr lang="en-GB" smtClean="0"/>
              <a:t>19</a:t>
            </a:fld>
            <a:endParaRPr lang="en-GB"/>
          </a:p>
        </p:txBody>
      </p:sp>
    </p:spTree>
    <p:extLst>
      <p:ext uri="{BB962C8B-B14F-4D97-AF65-F5344CB8AC3E}">
        <p14:creationId xmlns:p14="http://schemas.microsoft.com/office/powerpoint/2010/main" val="186693234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20</a:t>
            </a:fld>
            <a:endParaRPr lang="en-GB"/>
          </a:p>
        </p:txBody>
      </p:sp>
    </p:spTree>
    <p:extLst>
      <p:ext uri="{BB962C8B-B14F-4D97-AF65-F5344CB8AC3E}">
        <p14:creationId xmlns:p14="http://schemas.microsoft.com/office/powerpoint/2010/main" val="323644904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D0570AF-85C6-8C08-F182-FEE3DDED14C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7FDBE29-40C0-1086-11E8-405F9DFF5051}"/>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E789F91-D963-76E9-88EC-5787E3A853EC}"/>
              </a:ext>
            </a:extLst>
          </p:cNvPr>
          <p:cNvSpPr>
            <a:spLocks noGrp="1"/>
          </p:cNvSpPr>
          <p:nvPr>
            <p:ph type="body" idx="1"/>
          </p:nvPr>
        </p:nvSpPr>
        <p:spPr/>
        <p:txBody>
          <a:bodyPr/>
          <a:lstStyle/>
          <a:p>
            <a:endParaRPr lang="en-GB"/>
          </a:p>
        </p:txBody>
      </p:sp>
      <p:sp>
        <p:nvSpPr>
          <p:cNvPr id="4" name="Slide Number Placeholder 3">
            <a:extLst>
              <a:ext uri="{FF2B5EF4-FFF2-40B4-BE49-F238E27FC236}">
                <a16:creationId xmlns:a16="http://schemas.microsoft.com/office/drawing/2014/main" id="{DDFA4E3D-4D4C-C0D6-FDBA-01750D78CD11}"/>
              </a:ext>
            </a:extLst>
          </p:cNvPr>
          <p:cNvSpPr>
            <a:spLocks noGrp="1"/>
          </p:cNvSpPr>
          <p:nvPr>
            <p:ph type="sldNum" sz="quarter" idx="5"/>
          </p:nvPr>
        </p:nvSpPr>
        <p:spPr/>
        <p:txBody>
          <a:bodyPr/>
          <a:lstStyle/>
          <a:p>
            <a:fld id="{F995ADB6-A4C8-407F-AA7E-F37056F52D96}" type="slidenum">
              <a:rPr lang="en-GB" smtClean="0"/>
              <a:t>22</a:t>
            </a:fld>
            <a:endParaRPr lang="en-GB"/>
          </a:p>
        </p:txBody>
      </p:sp>
    </p:spTree>
    <p:extLst>
      <p:ext uri="{BB962C8B-B14F-4D97-AF65-F5344CB8AC3E}">
        <p14:creationId xmlns:p14="http://schemas.microsoft.com/office/powerpoint/2010/main" val="4525377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3352334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24</a:t>
            </a:fld>
            <a:endParaRPr lang="en-GB"/>
          </a:p>
        </p:txBody>
      </p:sp>
    </p:spTree>
    <p:extLst>
      <p:ext uri="{BB962C8B-B14F-4D97-AF65-F5344CB8AC3E}">
        <p14:creationId xmlns:p14="http://schemas.microsoft.com/office/powerpoint/2010/main" val="1762221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26</a:t>
            </a:fld>
            <a:endParaRPr lang="en-GB"/>
          </a:p>
        </p:txBody>
      </p:sp>
    </p:spTree>
    <p:extLst>
      <p:ext uri="{BB962C8B-B14F-4D97-AF65-F5344CB8AC3E}">
        <p14:creationId xmlns:p14="http://schemas.microsoft.com/office/powerpoint/2010/main" val="189399725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28</a:t>
            </a:fld>
            <a:endParaRPr lang="en-GB"/>
          </a:p>
        </p:txBody>
      </p:sp>
    </p:spTree>
    <p:extLst>
      <p:ext uri="{BB962C8B-B14F-4D97-AF65-F5344CB8AC3E}">
        <p14:creationId xmlns:p14="http://schemas.microsoft.com/office/powerpoint/2010/main" val="165750469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29</a:t>
            </a:fld>
            <a:endParaRPr lang="en-GB"/>
          </a:p>
        </p:txBody>
      </p:sp>
    </p:spTree>
    <p:extLst>
      <p:ext uri="{BB962C8B-B14F-4D97-AF65-F5344CB8AC3E}">
        <p14:creationId xmlns:p14="http://schemas.microsoft.com/office/powerpoint/2010/main" val="94060864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5DDCB65-FE15-B73B-10A6-F3CB674C5C0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E961DC4-DA72-7009-F32B-317663EA64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97B8D4C-0C6E-7735-0261-D6D97319D9F9}"/>
              </a:ext>
            </a:extLst>
          </p:cNvPr>
          <p:cNvSpPr>
            <a:spLocks noGrp="1"/>
          </p:cNvSpPr>
          <p:nvPr>
            <p:ph type="body" idx="1"/>
          </p:nvPr>
        </p:nvSpPr>
        <p:spPr/>
        <p:txBody>
          <a:bodyPr/>
          <a:lstStyle/>
          <a:p>
            <a:endParaRPr lang="en-GB" dirty="0"/>
          </a:p>
        </p:txBody>
      </p:sp>
      <p:sp>
        <p:nvSpPr>
          <p:cNvPr id="4" name="Slide Number Placeholder 3">
            <a:extLst>
              <a:ext uri="{FF2B5EF4-FFF2-40B4-BE49-F238E27FC236}">
                <a16:creationId xmlns:a16="http://schemas.microsoft.com/office/drawing/2014/main" id="{79B9F151-D1C4-0E13-4E40-7F5C978581F0}"/>
              </a:ext>
            </a:extLst>
          </p:cNvPr>
          <p:cNvSpPr>
            <a:spLocks noGrp="1"/>
          </p:cNvSpPr>
          <p:nvPr>
            <p:ph type="sldNum" sz="quarter" idx="5"/>
          </p:nvPr>
        </p:nvSpPr>
        <p:spPr/>
        <p:txBody>
          <a:bodyPr/>
          <a:lstStyle/>
          <a:p>
            <a:fld id="{F995ADB6-A4C8-407F-AA7E-F37056F52D96}" type="slidenum">
              <a:rPr lang="en-GB" smtClean="0"/>
              <a:t>31</a:t>
            </a:fld>
            <a:endParaRPr lang="en-GB"/>
          </a:p>
        </p:txBody>
      </p:sp>
    </p:spTree>
    <p:extLst>
      <p:ext uri="{BB962C8B-B14F-4D97-AF65-F5344CB8AC3E}">
        <p14:creationId xmlns:p14="http://schemas.microsoft.com/office/powerpoint/2010/main" val="94393111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33</a:t>
            </a:fld>
            <a:endParaRPr lang="en-GB"/>
          </a:p>
        </p:txBody>
      </p:sp>
    </p:spTree>
    <p:extLst>
      <p:ext uri="{BB962C8B-B14F-4D97-AF65-F5344CB8AC3E}">
        <p14:creationId xmlns:p14="http://schemas.microsoft.com/office/powerpoint/2010/main" val="2363045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35</a:t>
            </a:fld>
            <a:endParaRPr lang="en-GB"/>
          </a:p>
        </p:txBody>
      </p:sp>
    </p:spTree>
    <p:extLst>
      <p:ext uri="{BB962C8B-B14F-4D97-AF65-F5344CB8AC3E}">
        <p14:creationId xmlns:p14="http://schemas.microsoft.com/office/powerpoint/2010/main" val="265033304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36</a:t>
            </a:fld>
            <a:endParaRPr lang="en-GB"/>
          </a:p>
        </p:txBody>
      </p:sp>
    </p:spTree>
    <p:extLst>
      <p:ext uri="{BB962C8B-B14F-4D97-AF65-F5344CB8AC3E}">
        <p14:creationId xmlns:p14="http://schemas.microsoft.com/office/powerpoint/2010/main" val="418726212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37</a:t>
            </a:fld>
            <a:endParaRPr lang="en-GB"/>
          </a:p>
        </p:txBody>
      </p:sp>
    </p:spTree>
    <p:extLst>
      <p:ext uri="{BB962C8B-B14F-4D97-AF65-F5344CB8AC3E}">
        <p14:creationId xmlns:p14="http://schemas.microsoft.com/office/powerpoint/2010/main" val="263151752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39</a:t>
            </a:fld>
            <a:endParaRPr lang="en-GB"/>
          </a:p>
        </p:txBody>
      </p:sp>
    </p:spTree>
    <p:extLst>
      <p:ext uri="{BB962C8B-B14F-4D97-AF65-F5344CB8AC3E}">
        <p14:creationId xmlns:p14="http://schemas.microsoft.com/office/powerpoint/2010/main" val="287809389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089532232"/>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41</a:t>
            </a:fld>
            <a:endParaRPr lang="en-GB"/>
          </a:p>
        </p:txBody>
      </p:sp>
    </p:spTree>
    <p:extLst>
      <p:ext uri="{BB962C8B-B14F-4D97-AF65-F5344CB8AC3E}">
        <p14:creationId xmlns:p14="http://schemas.microsoft.com/office/powerpoint/2010/main" val="146242418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F995ADB6-A4C8-407F-AA7E-F37056F52D96}" type="slidenum">
              <a:rPr lang="en-GB" smtClean="0"/>
              <a:t>43</a:t>
            </a:fld>
            <a:endParaRPr lang="en-GB"/>
          </a:p>
        </p:txBody>
      </p:sp>
    </p:spTree>
    <p:extLst>
      <p:ext uri="{BB962C8B-B14F-4D97-AF65-F5344CB8AC3E}">
        <p14:creationId xmlns:p14="http://schemas.microsoft.com/office/powerpoint/2010/main" val="419875941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209811073"/>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31167151"/>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445634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649B35B-7203-07D6-93C8-38B71E20CC7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1EC792B-38FF-899C-8C94-5BFD0FC828FB}"/>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B39EA571-6F12-FA19-EADC-73B02786272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E394843-A828-93A1-3B51-9FA308E1FC43}"/>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72766144"/>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086014730"/>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Arial" panose="020B0604020202020204" pitchFamily="34" charset="0"/>
            </a:endParaRPr>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49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89716783"/>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73446063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958014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81560016"/>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76325643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23565817"/>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493558686"/>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1429033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166204047"/>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585763261"/>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1761686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59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1267173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200CE09-EF5F-8D5E-D320-0E806B5DA92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C713AE4-16AE-C2BB-711B-6388DADCEFA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A08524D4-5019-9CE6-E730-CD5C849B2319}"/>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27A34171-774F-BC03-5209-7ACED16BE99D}"/>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52951522"/>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87D2A6-CCFE-5B64-A06D-BE72C3ECA75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F35ABA-10E3-46F3-0883-966012AB161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44F5F2-286D-F5D6-6C06-2462BFCFC7F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DFCACF3F-B2A6-51FB-088D-A91C26D31A08}"/>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488024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5</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40595729"/>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73B9C8-2EA6-4C48-9B0A-24724810A8F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A242C78-C16E-CA98-505D-0684647834C9}"/>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9F6C3ED3-4FF7-01A5-6C98-923FEDF3257F}"/>
              </a:ext>
            </a:extLst>
          </p:cNvPr>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B083E2FC-C52A-9FC1-754D-60A918F088AC}"/>
              </a:ext>
            </a:extLst>
          </p:cNvPr>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39975041"/>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5041184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64</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90159386"/>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65</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3682098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66</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51254361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67</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431564915"/>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086691883"/>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69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677673313"/>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70</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813996987"/>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DC5E16-BCA3-06C1-EC63-FBF041C931CD}"/>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356FE347-5517-B72A-15DC-CAC43F4F064F}"/>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25E6310B-8661-BB14-2804-7C03D9D09509}"/>
              </a:ext>
            </a:extLst>
          </p:cNvPr>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a:extLst>
              <a:ext uri="{FF2B5EF4-FFF2-40B4-BE49-F238E27FC236}">
                <a16:creationId xmlns:a16="http://schemas.microsoft.com/office/drawing/2014/main" id="{98272525-358A-5F8D-CC1E-40A4DA5497A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74260073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6</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134214843"/>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56D876-7936-D5EB-8FA8-439A512B902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BD3822DD-9558-59B5-B27A-57A5D41762B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C7475902-CD5E-0CAA-1625-86509E16AA0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3BDFA205-4F5D-FD06-2E94-CFF9EF0C97C8}"/>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769841481"/>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C0159-CF1A-C53C-C14B-F4126EE22B9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8A0EB4F-6901-DB3B-D918-2AC016C1EB4D}"/>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3FAE16E3-90BF-9CA3-40B5-165059E689E3}"/>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463BAC73-6C72-0188-307B-DC445A1B659A}"/>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45112563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845FA07-C7B1-BDE0-CC30-9873BBD08C0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D3107AD-E91E-472C-3D16-2C7A6F6CD4E2}"/>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E98AA0D5-E138-5083-4D22-CB43667DC91D}"/>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F45443B3-419D-C4B1-1007-C20C6CF63936}"/>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937730530"/>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165022755"/>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77</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263669085"/>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110672315"/>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79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473379774"/>
      </p:ext>
    </p:extLst>
  </p:cSld>
  <p:clrMapOvr>
    <a:masterClrMapping/>
  </p:clrMapOvr>
</p:notes>
</file>

<file path=ppt/notesSlides/notesSlide6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326689619"/>
      </p:ext>
    </p:extLst>
  </p:cSld>
  <p:clrMapOvr>
    <a:masterClrMapping/>
  </p:clrMapOvr>
</p:notes>
</file>

<file path=ppt/notesSlides/notesSlide6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30097372"/>
      </p:ext>
    </p:extLst>
  </p:cSld>
  <p:clrMapOvr>
    <a:masterClrMapping/>
  </p:clrMapOvr>
</p:notes>
</file>

<file path=ppt/notesSlides/notesSlide6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63564408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451915219"/>
      </p:ext>
    </p:extLst>
  </p:cSld>
  <p:clrMapOvr>
    <a:masterClrMapping/>
  </p:clrMapOvr>
</p:notes>
</file>

<file path=ppt/notesSlides/notesSlide7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796845735"/>
      </p:ext>
    </p:extLst>
  </p:cSld>
  <p:clrMapOvr>
    <a:masterClrMapping/>
  </p:clrMapOvr>
</p:notes>
</file>

<file path=ppt/notesSlides/notesSlide7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256922222"/>
      </p:ext>
    </p:extLst>
  </p:cSld>
  <p:clrMapOvr>
    <a:masterClrMapping/>
  </p:clrMapOvr>
</p:notes>
</file>

<file path=ppt/notesSlides/notesSlide7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485239879"/>
      </p:ext>
    </p:extLst>
  </p:cSld>
  <p:clrMapOvr>
    <a:masterClrMapping/>
  </p:clrMapOvr>
</p:notes>
</file>

<file path=ppt/notesSlides/notesSlide7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21224613"/>
      </p:ext>
    </p:extLst>
  </p:cSld>
  <p:clrMapOvr>
    <a:masterClrMapping/>
  </p:clrMapOvr>
</p:notes>
</file>

<file path=ppt/notesSlides/notesSlide7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8D3E3AD-5916-1361-DFD4-8B40720E8F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9881BEE-1757-AD1A-A435-A1754D50A5EE}"/>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78F8261D-A868-13DF-010B-0A14C32F612B}"/>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59A8ADF8-7F0E-9021-5E96-561ED89A50F5}"/>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88</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3729259270"/>
      </p:ext>
    </p:extLst>
  </p:cSld>
  <p:clrMapOvr>
    <a:masterClrMapping/>
  </p:clrMapOvr>
</p:notes>
</file>

<file path=ppt/notesSlides/notesSlide7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89</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909892487"/>
      </p:ext>
    </p:extLst>
  </p:cSld>
  <p:clrMapOvr>
    <a:masterClrMapping/>
  </p:clrMapOvr>
</p:notes>
</file>

<file path=ppt/notesSlides/notesSlide7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90</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32323515"/>
      </p:ext>
    </p:extLst>
  </p:cSld>
  <p:clrMapOvr>
    <a:masterClrMapping/>
  </p:clrMapOvr>
</p:notes>
</file>

<file path=ppt/notesSlides/notesSlide7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91</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812656812"/>
      </p:ext>
    </p:extLst>
  </p:cSld>
  <p:clrMapOvr>
    <a:masterClrMapping/>
  </p:clrMapOvr>
</p:notes>
</file>

<file path=ppt/notesSlides/notesSlide7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92</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099607652"/>
      </p:ext>
    </p:extLst>
  </p:cSld>
  <p:clrMapOvr>
    <a:masterClrMapping/>
  </p:clrMapOvr>
</p:notes>
</file>

<file path=ppt/notesSlides/notesSlide7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93</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26293306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264791048"/>
      </p:ext>
    </p:extLst>
  </p:cSld>
  <p:clrMapOvr>
    <a:masterClrMapping/>
  </p:clrMapOvr>
</p:notes>
</file>

<file path=ppt/notesSlides/notesSlide8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94</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147929940"/>
      </p:ext>
    </p:extLst>
  </p:cSld>
  <p:clrMapOvr>
    <a:masterClrMapping/>
  </p:clrMapOvr>
</p:notes>
</file>

<file path=ppt/notesSlides/notesSlide8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33E713-3ED4-C409-3254-002C5A23B8C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2062A20-8630-4DCD-52D5-87B7E7FD3873}"/>
              </a:ext>
            </a:extLst>
          </p:cNvPr>
          <p:cNvSpPr>
            <a:spLocks noGrp="1" noRot="1" noChangeAspect="1"/>
          </p:cNvSpPr>
          <p:nvPr>
            <p:ph type="sldImg"/>
          </p:nvPr>
        </p:nvSpPr>
        <p:spPr>
          <a:xfrm>
            <a:off x="149225" y="152400"/>
            <a:ext cx="6569075" cy="3695700"/>
          </a:xfrm>
        </p:spPr>
      </p:sp>
      <p:sp>
        <p:nvSpPr>
          <p:cNvPr id="3" name="Notes Placeholder 2">
            <a:extLst>
              <a:ext uri="{FF2B5EF4-FFF2-40B4-BE49-F238E27FC236}">
                <a16:creationId xmlns:a16="http://schemas.microsoft.com/office/drawing/2014/main" id="{59029862-A349-4B1A-A5D6-221E64E6F9A1}"/>
              </a:ext>
            </a:extLst>
          </p:cNvPr>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a:extLst>
              <a:ext uri="{FF2B5EF4-FFF2-40B4-BE49-F238E27FC236}">
                <a16:creationId xmlns:a16="http://schemas.microsoft.com/office/drawing/2014/main" id="{8FB5AFCC-1307-3E08-274E-9A0AB008D8BD}"/>
              </a:ext>
            </a:extLst>
          </p:cNvPr>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95</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858205493"/>
      </p:ext>
    </p:extLst>
  </p:cSld>
  <p:clrMapOvr>
    <a:masterClrMapping/>
  </p:clrMapOvr>
</p:notes>
</file>

<file path=ppt/notesSlides/notesSlide8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algn="l">
              <a:defRPr/>
            </a:pPr>
            <a:fld id="{3B8578AD-0529-46A5-84EB-6338160D5A7D}" type="slidenum">
              <a:rPr lang="en-GB" sz="800" b="1" smtClean="0">
                <a:solidFill>
                  <a:prstClr val="black"/>
                </a:solidFill>
                <a:latin typeface="Arial" panose="020B0604020202020204" pitchFamily="34" charset="0"/>
              </a:rPr>
              <a:pPr algn="l">
                <a:defRPr/>
              </a:pPr>
              <a:t>96</a:t>
            </a:fld>
            <a:endParaRPr lang="en-GB" sz="800" b="1">
              <a:solidFill>
                <a:prstClr val="black"/>
              </a:solidFill>
              <a:latin typeface="Arial" panose="020B0604020202020204" pitchFamily="34" charset="0"/>
            </a:endParaRPr>
          </a:p>
        </p:txBody>
      </p:sp>
    </p:spTree>
    <p:extLst>
      <p:ext uri="{BB962C8B-B14F-4D97-AF65-F5344CB8AC3E}">
        <p14:creationId xmlns:p14="http://schemas.microsoft.com/office/powerpoint/2010/main" val="153750468"/>
      </p:ext>
    </p:extLst>
  </p:cSld>
  <p:clrMapOvr>
    <a:masterClrMapping/>
  </p:clrMapOvr>
</p:notes>
</file>

<file path=ppt/notesSlides/notesSlide8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97</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044416306"/>
      </p:ext>
    </p:extLst>
  </p:cSld>
  <p:clrMapOvr>
    <a:masterClrMapping/>
  </p:clrMapOvr>
</p:notes>
</file>

<file path=ppt/notesSlides/notesSlide8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98</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920139532"/>
      </p:ext>
    </p:extLst>
  </p:cSld>
  <p:clrMapOvr>
    <a:masterClrMapping/>
  </p:clrMapOvr>
</p:notes>
</file>

<file path=ppt/notesSlides/notesSlide8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99</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913401319"/>
      </p:ext>
    </p:extLst>
  </p:cSld>
  <p:clrMapOvr>
    <a:masterClrMapping/>
  </p:clrMapOvr>
</p:notes>
</file>

<file path=ppt/notesSlides/notesSlide8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233877102"/>
      </p:ext>
    </p:extLst>
  </p:cSld>
  <p:clrMapOvr>
    <a:masterClrMapping/>
  </p:clrMapOvr>
</p:notes>
</file>

<file path=ppt/notesSlides/notesSlide8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101</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680711704"/>
      </p:ext>
    </p:extLst>
  </p:cSld>
  <p:clrMapOvr>
    <a:masterClrMapping/>
  </p:clrMapOvr>
</p:notes>
</file>

<file path=ppt/notesSlides/notesSlide8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102</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3307368073"/>
      </p:ext>
    </p:extLst>
  </p:cSld>
  <p:clrMapOvr>
    <a:masterClrMapping/>
  </p:clrMapOvr>
</p:notes>
</file>

<file path=ppt/notesSlides/notesSlide8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103</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42600648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149225" y="152400"/>
            <a:ext cx="6569075" cy="3695700"/>
          </a:xfrm>
        </p:spPr>
      </p:sp>
      <p:sp>
        <p:nvSpPr>
          <p:cNvPr id="3" name="Notes Placeholder 2"/>
          <p:cNvSpPr>
            <a:spLocks noGrp="1"/>
          </p:cNvSpPr>
          <p:nvPr>
            <p:ph type="body" idx="1"/>
          </p:nvPr>
        </p:nvSpPr>
        <p:spPr>
          <a:xfrm>
            <a:off x="685800" y="4400550"/>
            <a:ext cx="5486400" cy="3600450"/>
          </a:xfrm>
          <a:prstGeom prst="rect">
            <a:avLst/>
          </a:prstGeom>
        </p:spPr>
        <p:txBody>
          <a:bodyPr/>
          <a:lstStyle/>
          <a:p>
            <a:endParaRPr lang="en-US" dirty="0"/>
          </a:p>
        </p:txBody>
      </p:sp>
      <p:sp>
        <p:nvSpPr>
          <p:cNvPr id="4" name="Slide Number Placeholder 3"/>
          <p:cNvSpPr>
            <a:spLocks noGrp="1"/>
          </p:cNvSpPr>
          <p:nvPr>
            <p:ph type="sldNum" sz="quarter" idx="5"/>
          </p:nvPr>
        </p:nvSpPr>
        <p:spPr>
          <a:xfrm>
            <a:off x="1943100" y="8685213"/>
            <a:ext cx="2971800" cy="458787"/>
          </a:xfrm>
          <a:prstGeom prst="rect">
            <a:avLst/>
          </a:prstGeom>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3B8578AD-0529-46A5-84EB-6338160D5A7D}" type="slidenum">
              <a:rPr kumimoji="0" lang="en-GB" sz="800" b="1"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10</a:t>
            </a:fld>
            <a:endParaRPr kumimoji="0" lang="en-GB" sz="800" b="1"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221663858"/>
      </p:ext>
    </p:extLst>
  </p:cSld>
  <p:clrMapOvr>
    <a:masterClrMapping/>
  </p:clrMapOvr>
</p:notes>
</file>

<file path=ppt/notesSlides/notesSlide9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F995ADB6-A4C8-407F-AA7E-F37056F52D96}" type="slidenum">
              <a:rPr kumimoji="0" lang="en-GB"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104</a:t>
            </a:fld>
            <a:endParaRPr kumimoji="0" lang="en-GB"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421231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tiff"/><Relationship Id="rId2" Type="http://schemas.openxmlformats.org/officeDocument/2006/relationships/image" Target="../media/image1.jpg"/><Relationship Id="rId1" Type="http://schemas.openxmlformats.org/officeDocument/2006/relationships/slideMaster" Target="../slideMasters/slideMaster1.xml"/><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8" Type="http://schemas.openxmlformats.org/officeDocument/2006/relationships/slide" Target="../slides/slide44.xml"/><Relationship Id="rId3" Type="http://schemas.openxmlformats.org/officeDocument/2006/relationships/image" Target="../media/image11.png"/><Relationship Id="rId7" Type="http://schemas.openxmlformats.org/officeDocument/2006/relationships/slide" Target="../slides/slide12.xml"/><Relationship Id="rId2" Type="http://schemas.openxmlformats.org/officeDocument/2006/relationships/image" Target="../media/image10.png"/><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slide" Target="../slides/slide70.xml"/><Relationship Id="rId4" Type="http://schemas.openxmlformats.org/officeDocument/2006/relationships/image" Target="../media/image7.png"/><Relationship Id="rId9" Type="http://schemas.openxmlformats.org/officeDocument/2006/relationships/slide" Target="../slides/slide97.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3.xml.rels><?xml version="1.0" encoding="UTF-8" standalone="yes"?>
<Relationships xmlns="http://schemas.openxmlformats.org/package/2006/relationships"><Relationship Id="rId8" Type="http://schemas.openxmlformats.org/officeDocument/2006/relationships/slide" Target="../slides/slide97.xml"/><Relationship Id="rId3" Type="http://schemas.openxmlformats.org/officeDocument/2006/relationships/slide" Target="../slides/slide3.xml"/><Relationship Id="rId7" Type="http://schemas.openxmlformats.org/officeDocument/2006/relationships/image" Target="../media/image6.png"/><Relationship Id="rId2" Type="http://schemas.openxmlformats.org/officeDocument/2006/relationships/slide" Target="../slides/slide44.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12.xml"/><Relationship Id="rId10" Type="http://schemas.openxmlformats.org/officeDocument/2006/relationships/image" Target="../media/image7.png"/><Relationship Id="rId4" Type="http://schemas.openxmlformats.org/officeDocument/2006/relationships/slide" Target="../slides/slide7.xml"/><Relationship Id="rId9" Type="http://schemas.openxmlformats.org/officeDocument/2006/relationships/slide" Target="../slides/slide70.xml"/></Relationships>
</file>

<file path=ppt/slideLayouts/_rels/slideLayout4.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5.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6.xml.rels><?xml version="1.0" encoding="UTF-8" standalone="yes"?>
<Relationships xmlns="http://schemas.openxmlformats.org/package/2006/relationships"><Relationship Id="rId8" Type="http://schemas.openxmlformats.org/officeDocument/2006/relationships/image" Target="../media/image5.png"/><Relationship Id="rId3" Type="http://schemas.openxmlformats.org/officeDocument/2006/relationships/slide" Target="../slides/slide44.xml"/><Relationship Id="rId7" Type="http://schemas.openxmlformats.org/officeDocument/2006/relationships/slide" Target="../slides/slide12.xml"/><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7.xml"/><Relationship Id="rId5" Type="http://schemas.openxmlformats.org/officeDocument/2006/relationships/slide" Target="../slides/slide3.xml"/><Relationship Id="rId10" Type="http://schemas.openxmlformats.org/officeDocument/2006/relationships/image" Target="../media/image7.png"/><Relationship Id="rId4" Type="http://schemas.openxmlformats.org/officeDocument/2006/relationships/slide" Target="../slides/slide70.xml"/><Relationship Id="rId9" Type="http://schemas.openxmlformats.org/officeDocument/2006/relationships/image" Target="../media/image6.png"/></Relationships>
</file>

<file path=ppt/slideLayouts/_rels/slideLayout7.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slide" Target="../slides/slide70.xml"/><Relationship Id="rId7" Type="http://schemas.openxmlformats.org/officeDocument/2006/relationships/image" Target="../media/image5.png"/><Relationship Id="rId2" Type="http://schemas.openxmlformats.org/officeDocument/2006/relationships/slide" Target="../slides/slide97.xml"/><Relationship Id="rId1" Type="http://schemas.openxmlformats.org/officeDocument/2006/relationships/slideMaster" Target="../slideMasters/slideMaster1.xml"/><Relationship Id="rId6" Type="http://schemas.openxmlformats.org/officeDocument/2006/relationships/slide" Target="../slides/slide12.xml"/><Relationship Id="rId5" Type="http://schemas.openxmlformats.org/officeDocument/2006/relationships/slide" Target="../slides/slide7.xml"/><Relationship Id="rId10" Type="http://schemas.openxmlformats.org/officeDocument/2006/relationships/slide" Target="../slides/slide44.xml"/><Relationship Id="rId4" Type="http://schemas.openxmlformats.org/officeDocument/2006/relationships/slide" Target="../slides/slide3.xml"/><Relationship Id="rId9"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slide" Target="../slides/slide7.xml"/><Relationship Id="rId7" Type="http://schemas.openxmlformats.org/officeDocument/2006/relationships/image" Target="../media/image6.png"/><Relationship Id="rId2" Type="http://schemas.openxmlformats.org/officeDocument/2006/relationships/slide" Target="../slides/slide3.xml"/><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slide" Target="../slides/slide97.xml"/><Relationship Id="rId10" Type="http://schemas.openxmlformats.org/officeDocument/2006/relationships/slide" Target="../slides/slide70.xml"/><Relationship Id="rId4" Type="http://schemas.openxmlformats.org/officeDocument/2006/relationships/slide" Target="../slides/slide12.xml"/><Relationship Id="rId9" Type="http://schemas.openxmlformats.org/officeDocument/2006/relationships/slide" Target="../slides/slide44.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userDrawn="1">
  <p:cSld name="Divider style 3">
    <p:bg>
      <p:bgPr>
        <a:solidFill>
          <a:schemeClr val="accent1"/>
        </a:solidFill>
        <a:effectLst/>
      </p:bgPr>
    </p:bg>
    <p:spTree>
      <p:nvGrpSpPr>
        <p:cNvPr id="1" name=""/>
        <p:cNvGrpSpPr/>
        <p:nvPr/>
      </p:nvGrpSpPr>
      <p:grpSpPr>
        <a:xfrm>
          <a:off x="0" y="0"/>
          <a:ext cx="0" cy="0"/>
          <a:chOff x="0" y="0"/>
          <a:chExt cx="0" cy="0"/>
        </a:xfrm>
      </p:grpSpPr>
      <p:pic>
        <p:nvPicPr>
          <p:cNvPr id="5" name="Picture 4" descr="A close-up of a doctor holding a tablet">
            <a:extLst>
              <a:ext uri="{FF2B5EF4-FFF2-40B4-BE49-F238E27FC236}">
                <a16:creationId xmlns:a16="http://schemas.microsoft.com/office/drawing/2014/main" id="{719E0FC9-EA66-2E72-AFDE-1579080EF554}"/>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Rectangle 1">
            <a:extLst>
              <a:ext uri="{FF2B5EF4-FFF2-40B4-BE49-F238E27FC236}">
                <a16:creationId xmlns:a16="http://schemas.microsoft.com/office/drawing/2014/main" id="{04643A05-CC1E-43FF-BDF9-CBC07D643D3C}"/>
              </a:ext>
            </a:extLst>
          </p:cNvPr>
          <p:cNvSpPr/>
          <p:nvPr userDrawn="1"/>
        </p:nvSpPr>
        <p:spPr>
          <a:xfrm>
            <a:off x="0" y="0"/>
            <a:ext cx="12192000" cy="6858000"/>
          </a:xfrm>
          <a:prstGeom prst="rect">
            <a:avLst/>
          </a:prstGeom>
          <a:solidFill>
            <a:srgbClr val="3E1B59">
              <a:alpha val="4980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a:extLst>
              <a:ext uri="{FF2B5EF4-FFF2-40B4-BE49-F238E27FC236}">
                <a16:creationId xmlns:a16="http://schemas.microsoft.com/office/drawing/2014/main" id="{78961720-B7CD-47CC-8F80-F39023C74988}"/>
              </a:ext>
            </a:extLst>
          </p:cNvPr>
          <p:cNvSpPr/>
          <p:nvPr userDrawn="1"/>
        </p:nvSpPr>
        <p:spPr>
          <a:xfrm>
            <a:off x="8215085" y="0"/>
            <a:ext cx="3976915" cy="6858000"/>
          </a:xfrm>
          <a:prstGeom prst="rect">
            <a:avLst/>
          </a:prstGeom>
          <a:gradFill flip="none" rotWithShape="1">
            <a:gsLst>
              <a:gs pos="63000">
                <a:schemeClr val="tx1">
                  <a:alpha val="0"/>
                </a:schemeClr>
              </a:gs>
              <a:gs pos="100000">
                <a:schemeClr val="tx1">
                  <a:alpha val="15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gn="l">
              <a:lnSpc>
                <a:spcPct val="110000"/>
              </a:lnSpc>
            </a:pPr>
            <a:endParaRPr lang="en-GB" sz="2400">
              <a:solidFill>
                <a:schemeClr val="tx1"/>
              </a:solidFill>
            </a:endParaRPr>
          </a:p>
        </p:txBody>
      </p:sp>
      <p:sp>
        <p:nvSpPr>
          <p:cNvPr id="13" name="Forme libre : forme 12">
            <a:extLst>
              <a:ext uri="{FF2B5EF4-FFF2-40B4-BE49-F238E27FC236}">
                <a16:creationId xmlns:a16="http://schemas.microsoft.com/office/drawing/2014/main" id="{F64F9793-BC9C-4454-9F7F-5BB60A70AEE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4" name="Forme libre : forme 13">
            <a:extLst>
              <a:ext uri="{FF2B5EF4-FFF2-40B4-BE49-F238E27FC236}">
                <a16:creationId xmlns:a16="http://schemas.microsoft.com/office/drawing/2014/main" id="{D42A29F8-8B81-4FB1-8852-D3129D82F2F7}"/>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FFFFFF">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5" name="Title 1">
            <a:extLst>
              <a:ext uri="{FF2B5EF4-FFF2-40B4-BE49-F238E27FC236}">
                <a16:creationId xmlns:a16="http://schemas.microsoft.com/office/drawing/2014/main" id="{6C4BB860-E9E5-4315-9166-BE3A6F99D541}"/>
              </a:ext>
            </a:extLst>
          </p:cNvPr>
          <p:cNvSpPr>
            <a:spLocks noGrp="1"/>
          </p:cNvSpPr>
          <p:nvPr>
            <p:ph type="title" hasCustomPrompt="1"/>
          </p:nvPr>
        </p:nvSpPr>
        <p:spPr>
          <a:xfrm>
            <a:off x="437230" y="2511574"/>
            <a:ext cx="7422765" cy="553998"/>
          </a:xfrm>
        </p:spPr>
        <p:txBody>
          <a:bodyPr vert="horz" wrap="square" lIns="0" tIns="0" rIns="0" bIns="0" rtlCol="0" anchor="t">
            <a:spAutoFit/>
          </a:bodyPr>
          <a:lstStyle>
            <a:lvl1pPr>
              <a:defRPr lang="en-GB" sz="4000" cap="none" spc="0" dirty="0">
                <a:solidFill>
                  <a:schemeClr val="bg1"/>
                </a:solidFill>
                <a:latin typeface="Arial Black" panose="020B0A04020102020204" pitchFamily="34" charset="0"/>
              </a:defRPr>
            </a:lvl1pPr>
          </a:lstStyle>
          <a:p>
            <a:pPr lvl="0"/>
            <a:r>
              <a:rPr lang="en-GB"/>
              <a:t>Section title</a:t>
            </a:r>
          </a:p>
        </p:txBody>
      </p:sp>
      <p:sp>
        <p:nvSpPr>
          <p:cNvPr id="19" name="Espace réservé du texte 2">
            <a:extLst>
              <a:ext uri="{FF2B5EF4-FFF2-40B4-BE49-F238E27FC236}">
                <a16:creationId xmlns:a16="http://schemas.microsoft.com/office/drawing/2014/main" id="{9D0DDBF5-15A9-48AF-8154-A223158BFEC2}"/>
              </a:ext>
            </a:extLst>
          </p:cNvPr>
          <p:cNvSpPr>
            <a:spLocks noGrp="1"/>
          </p:cNvSpPr>
          <p:nvPr>
            <p:ph type="body" idx="1" hasCustomPrompt="1"/>
          </p:nvPr>
        </p:nvSpPr>
        <p:spPr>
          <a:xfrm>
            <a:off x="452215" y="3241641"/>
            <a:ext cx="5508848" cy="374718"/>
          </a:xfrm>
        </p:spPr>
        <p:txBody>
          <a:bodyPr wrap="square" lIns="0" rIns="0">
            <a:spAutoFit/>
          </a:bodyPr>
          <a:lstStyle>
            <a:lvl1pPr marL="0" indent="0">
              <a:buNone/>
              <a:defRPr sz="2400" b="1">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dirty="0"/>
              <a:t>Subtitle (optional)</a:t>
            </a:r>
          </a:p>
        </p:txBody>
      </p:sp>
      <p:sp>
        <p:nvSpPr>
          <p:cNvPr id="24" name="Slide Number Placeholder 15">
            <a:extLst>
              <a:ext uri="{FF2B5EF4-FFF2-40B4-BE49-F238E27FC236}">
                <a16:creationId xmlns:a16="http://schemas.microsoft.com/office/drawing/2014/main" id="{BEE29679-29E2-4E78-A343-F2D4279C1984}"/>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pic>
        <p:nvPicPr>
          <p:cNvPr id="16" name="Picture 15">
            <a:extLst>
              <a:ext uri="{FF2B5EF4-FFF2-40B4-BE49-F238E27FC236}">
                <a16:creationId xmlns:a16="http://schemas.microsoft.com/office/drawing/2014/main" id="{1A240452-EAA9-428C-8501-9896B6500935}"/>
              </a:ext>
            </a:extLst>
          </p:cNvPr>
          <p:cNvPicPr>
            <a:picLocks noChangeAspect="1"/>
          </p:cNvPicPr>
          <p:nvPr userDrawn="1"/>
        </p:nvPicPr>
        <p:blipFill>
          <a:blip r:embed="rId3" cstate="hqprint">
            <a:extLst>
              <a:ext uri="{28A0092B-C50C-407E-A947-70E740481C1C}">
                <a14:useLocalDpi xmlns:a14="http://schemas.microsoft.com/office/drawing/2010/main" val="0"/>
              </a:ext>
            </a:extLst>
          </a:blip>
          <a:stretch>
            <a:fillRect/>
          </a:stretch>
        </p:blipFill>
        <p:spPr>
          <a:xfrm>
            <a:off x="7182856" y="6003019"/>
            <a:ext cx="1649489" cy="612569"/>
          </a:xfrm>
          <a:prstGeom prst="rect">
            <a:avLst/>
          </a:prstGeom>
        </p:spPr>
      </p:pic>
      <p:sp>
        <p:nvSpPr>
          <p:cNvPr id="18" name="organisation_info">
            <a:extLst>
              <a:ext uri="{FF2B5EF4-FFF2-40B4-BE49-F238E27FC236}">
                <a16:creationId xmlns:a16="http://schemas.microsoft.com/office/drawing/2014/main" id="{262D7776-E672-4066-A210-38979CA88CC8}"/>
              </a:ext>
            </a:extLst>
          </p:cNvPr>
          <p:cNvSpPr txBox="1">
            <a:spLocks/>
          </p:cNvSpPr>
          <p:nvPr userDrawn="1"/>
        </p:nvSpPr>
        <p:spPr>
          <a:xfrm>
            <a:off x="741600" y="6551318"/>
            <a:ext cx="38632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RGM | Royal Papworth Hospital NHS Foundation Trust</a:t>
            </a:r>
            <a:endParaRPr lang="en-US" sz="800" dirty="0">
              <a:solidFill>
                <a:schemeClr val="bg1"/>
              </a:solidFill>
              <a:latin typeface="Arial" panose="020B060402020202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CF62EF3-02F5-F429-8769-3A94D95B150A}"/>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9187435" y="6075926"/>
            <a:ext cx="1048505" cy="466754"/>
          </a:xfrm>
          <a:prstGeom prst="rect">
            <a:avLst/>
          </a:prstGeom>
        </p:spPr>
      </p:pic>
      <p:pic>
        <p:nvPicPr>
          <p:cNvPr id="4" name="Picture 2">
            <a:extLst>
              <a:ext uri="{FF2B5EF4-FFF2-40B4-BE49-F238E27FC236}">
                <a16:creationId xmlns:a16="http://schemas.microsoft.com/office/drawing/2014/main" id="{F6ED1133-44AC-5375-E0E2-161C74223935}"/>
              </a:ext>
            </a:extLst>
          </p:cNvPr>
          <p:cNvPicPr>
            <a:picLocks noChangeAspect="1" noChangeArrowheads="1"/>
          </p:cNvPicPr>
          <p:nvPr userDrawn="1"/>
        </p:nvPicPr>
        <p:blipFill>
          <a:blip r:embed="rId5">
            <a:extLst>
              <a:ext uri="{28A0092B-C50C-407E-A947-70E740481C1C}">
                <a14:useLocalDpi xmlns:a14="http://schemas.microsoft.com/office/drawing/2010/main" val="0"/>
              </a:ext>
            </a:extLst>
          </a:blip>
          <a:srcRect/>
          <a:stretch>
            <a:fillRect/>
          </a:stretch>
        </p:blipFill>
        <p:spPr bwMode="auto">
          <a:xfrm>
            <a:off x="10698476" y="6050918"/>
            <a:ext cx="1114046" cy="450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81950755"/>
      </p:ext>
    </p:extLst>
  </p:cSld>
  <p:clrMapOvr>
    <a:masterClrMapping/>
  </p:clrMapOvr>
  <p:extLst>
    <p:ext uri="{DCECCB84-F9BA-43D5-87BE-67443E8EF086}">
      <p15:sldGuideLst xmlns:p15="http://schemas.microsoft.com/office/powerpoint/2012/main"/>
    </p:ext>
  </p:extLst>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Change over time">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8771382"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30" name="Group 29">
            <a:extLst>
              <a:ext uri="{FF2B5EF4-FFF2-40B4-BE49-F238E27FC236}">
                <a16:creationId xmlns:a16="http://schemas.microsoft.com/office/drawing/2014/main" id="{979538B8-5305-471D-BCA6-28061BEC12CB}"/>
              </a:ext>
            </a:extLst>
          </p:cNvPr>
          <p:cNvGrpSpPr/>
          <p:nvPr userDrawn="1"/>
        </p:nvGrpSpPr>
        <p:grpSpPr>
          <a:xfrm>
            <a:off x="8902714" y="60079"/>
            <a:ext cx="3107187" cy="298411"/>
            <a:chOff x="8902714" y="60079"/>
            <a:chExt cx="3107187" cy="298411"/>
          </a:xfrm>
        </p:grpSpPr>
        <p:pic>
          <p:nvPicPr>
            <p:cNvPr id="31" name="Picture 30">
              <a:extLst>
                <a:ext uri="{FF2B5EF4-FFF2-40B4-BE49-F238E27FC236}">
                  <a16:creationId xmlns:a16="http://schemas.microsoft.com/office/drawing/2014/main" id="{C29FFD17-9D9D-40F2-8CBC-FA03B27CD80A}"/>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902714" y="85397"/>
              <a:ext cx="860982" cy="273093"/>
            </a:xfrm>
            <a:prstGeom prst="rect">
              <a:avLst/>
            </a:prstGeom>
          </p:spPr>
        </p:pic>
        <p:pic>
          <p:nvPicPr>
            <p:cNvPr id="32" name="Picture 3" descr="NHS 10mm - RGB Blue">
              <a:extLst>
                <a:ext uri="{FF2B5EF4-FFF2-40B4-BE49-F238E27FC236}">
                  <a16:creationId xmlns:a16="http://schemas.microsoft.com/office/drawing/2014/main" id="{4D853D39-A296-43CB-B926-EDDF3C32FAE4}"/>
                </a:ext>
              </a:extLst>
            </p:cNvPr>
            <p:cNvPicPr>
              <a:picLocks noChangeAspect="1" noChangeArrowheads="1"/>
            </p:cNvPicPr>
            <p:nvPr userDrawn="1"/>
          </p:nvPicPr>
          <p:blipFill>
            <a:blip r:embed="rId3" cstate="print">
              <a:extLst>
                <a:ext uri="{28A0092B-C50C-407E-A947-70E740481C1C}">
                  <a14:useLocalDpi xmlns:a14="http://schemas.microsoft.com/office/drawing/2010/main" val="0"/>
                </a:ext>
              </a:extLst>
            </a:blip>
            <a:srcRect/>
            <a:stretch>
              <a:fillRect/>
            </a:stretch>
          </p:blipFill>
          <p:spPr bwMode="auto">
            <a:xfrm>
              <a:off x="11333256" y="60079"/>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33" name="Picture 32">
            <a:extLst>
              <a:ext uri="{FF2B5EF4-FFF2-40B4-BE49-F238E27FC236}">
                <a16:creationId xmlns:a16="http://schemas.microsoft.com/office/drawing/2014/main" id="{C659D7A6-54AF-4ECE-850C-98EBD8FFBA27}"/>
              </a:ext>
            </a:extLst>
          </p:cNvPr>
          <p:cNvPicPr>
            <a:picLocks noChangeAspect="1"/>
          </p:cNvPicPr>
          <p:nvPr userDrawn="1"/>
        </p:nvPicPr>
        <p:blipFill>
          <a:blip r:embed="rId4"/>
          <a:stretch>
            <a:fillRect/>
          </a:stretch>
        </p:blipFill>
        <p:spPr>
          <a:xfrm>
            <a:off x="10161714" y="24285"/>
            <a:ext cx="773524" cy="344679"/>
          </a:xfrm>
          <a:prstGeom prst="rect">
            <a:avLst/>
          </a:prstGeom>
        </p:spPr>
      </p:pic>
      <p:sp>
        <p:nvSpPr>
          <p:cNvPr id="2" name="TextBox 1">
            <a:hlinkClick r:id="rId5" action="ppaction://hlinksldjump"/>
            <a:extLst>
              <a:ext uri="{FF2B5EF4-FFF2-40B4-BE49-F238E27FC236}">
                <a16:creationId xmlns:a16="http://schemas.microsoft.com/office/drawing/2014/main" id="{F9D7E9C1-E39D-C968-7723-DAAEC13F7E7A}"/>
              </a:ext>
            </a:extLst>
          </p:cNvPr>
          <p:cNvSpPr txBox="1"/>
          <p:nvPr userDrawn="1"/>
        </p:nvSpPr>
        <p:spPr>
          <a:xfrm>
            <a:off x="156475" y="7880"/>
            <a:ext cx="1407600" cy="424800"/>
          </a:xfrm>
          <a:prstGeom prst="rect">
            <a:avLst/>
          </a:prstGeom>
          <a:noFill/>
          <a:ln>
            <a:solidFill>
              <a:schemeClr val="bg1"/>
            </a:solidFill>
          </a:ln>
        </p:spPr>
        <p:txBody>
          <a:bodyPr wrap="square" rtlCol="0" anchor="ctr" anchorCtr="0">
            <a:noAutofit/>
          </a:bodyPr>
          <a:lstStyle/>
          <a:p>
            <a:pPr algn="ctr"/>
            <a:r>
              <a:rPr lang="en-GB" sz="1200" b="0">
                <a:solidFill>
                  <a:schemeClr val="bg1"/>
                </a:solidFill>
                <a:latin typeface="Arial" panose="020B0604020202020204" pitchFamily="34" charset="0"/>
                <a:cs typeface="Arial" panose="020B0604020202020204" pitchFamily="34" charset="0"/>
              </a:rPr>
              <a:t>Background and methodology</a:t>
            </a:r>
          </a:p>
        </p:txBody>
      </p:sp>
      <p:sp>
        <p:nvSpPr>
          <p:cNvPr id="3" name="TextBox 2">
            <a:hlinkClick r:id="rId6" action="ppaction://hlinksldjump"/>
            <a:extLst>
              <a:ext uri="{FF2B5EF4-FFF2-40B4-BE49-F238E27FC236}">
                <a16:creationId xmlns:a16="http://schemas.microsoft.com/office/drawing/2014/main" id="{8A3EEBFC-1A52-5927-3CBF-CAFE8D83145E}"/>
              </a:ext>
            </a:extLst>
          </p:cNvPr>
          <p:cNvSpPr txBox="1"/>
          <p:nvPr userDrawn="1"/>
        </p:nvSpPr>
        <p:spPr>
          <a:xfrm>
            <a:off x="1587680" y="-1504"/>
            <a:ext cx="1407600" cy="4248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4" name="TextBox 3">
            <a:hlinkClick r:id="rId7" action="ppaction://hlinksldjump"/>
            <a:extLst>
              <a:ext uri="{FF2B5EF4-FFF2-40B4-BE49-F238E27FC236}">
                <a16:creationId xmlns:a16="http://schemas.microsoft.com/office/drawing/2014/main" id="{94417F07-FC25-1780-BDBF-2E0D295BA456}"/>
              </a:ext>
            </a:extLst>
          </p:cNvPr>
          <p:cNvSpPr txBox="1"/>
          <p:nvPr userDrawn="1"/>
        </p:nvSpPr>
        <p:spPr>
          <a:xfrm>
            <a:off x="3029349" y="7880"/>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5" name="TextBox 4">
            <a:hlinkClick r:id="rId8" action="ppaction://hlinksldjump"/>
            <a:extLst>
              <a:ext uri="{FF2B5EF4-FFF2-40B4-BE49-F238E27FC236}">
                <a16:creationId xmlns:a16="http://schemas.microsoft.com/office/drawing/2014/main" id="{876D6199-6821-AD56-4B4A-3BEE0DEC8732}"/>
              </a:ext>
            </a:extLst>
          </p:cNvPr>
          <p:cNvSpPr txBox="1"/>
          <p:nvPr userDrawn="1"/>
        </p:nvSpPr>
        <p:spPr>
          <a:xfrm>
            <a:off x="4471018" y="-1504"/>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6" name="TextBox 5">
            <a:hlinkClick r:id="rId9" action="ppaction://hlinksldjump"/>
            <a:extLst>
              <a:ext uri="{FF2B5EF4-FFF2-40B4-BE49-F238E27FC236}">
                <a16:creationId xmlns:a16="http://schemas.microsoft.com/office/drawing/2014/main" id="{1087AC65-32F9-077A-DB81-47AE420A6055}"/>
              </a:ext>
            </a:extLst>
          </p:cNvPr>
          <p:cNvSpPr txBox="1"/>
          <p:nvPr userDrawn="1"/>
        </p:nvSpPr>
        <p:spPr>
          <a:xfrm>
            <a:off x="7312500" y="5554"/>
            <a:ext cx="1407600" cy="4248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4" name="TextBox 13">
            <a:hlinkClick r:id="rId10" action="ppaction://hlinksldjump"/>
            <a:extLst>
              <a:ext uri="{FF2B5EF4-FFF2-40B4-BE49-F238E27FC236}">
                <a16:creationId xmlns:a16="http://schemas.microsoft.com/office/drawing/2014/main" id="{D49524EF-A597-F605-C1D8-95C285691DDA}"/>
              </a:ext>
            </a:extLst>
          </p:cNvPr>
          <p:cNvSpPr txBox="1"/>
          <p:nvPr userDrawn="1"/>
        </p:nvSpPr>
        <p:spPr>
          <a:xfrm>
            <a:off x="5891758" y="7880"/>
            <a:ext cx="1462597" cy="424800"/>
          </a:xfrm>
          <a:prstGeom prst="rect">
            <a:avLst/>
          </a:prstGeom>
          <a:solidFill>
            <a:srgbClr val="6D276A"/>
          </a:solidFill>
          <a:ln>
            <a:solidFill>
              <a:schemeClr val="bg1"/>
            </a:solidFill>
          </a:ln>
        </p:spPr>
        <p:txBody>
          <a:bodyPr wrap="square" rtlCol="0" anchor="ctr" anchorCtr="0">
            <a:noAutofit/>
          </a:bodyPr>
          <a:lstStyle/>
          <a:p>
            <a:pPr algn="ctr"/>
            <a:r>
              <a:rPr lang="en-US" sz="1200" b="1" dirty="0">
                <a:solidFill>
                  <a:schemeClr val="bg1"/>
                </a:solidFill>
                <a:latin typeface="Arial" panose="020B0604020202020204" pitchFamily="34" charset="0"/>
                <a:cs typeface="Arial" panose="020B0604020202020204" pitchFamily="34" charset="0"/>
              </a:rPr>
              <a:t>C</a:t>
            </a:r>
            <a:r>
              <a:rPr lang="en-GB" sz="1200" b="1" dirty="0">
                <a:solidFill>
                  <a:schemeClr val="bg1"/>
                </a:solidFill>
                <a:latin typeface="Arial" panose="020B0604020202020204" pitchFamily="34" charset="0"/>
                <a:cs typeface="Arial" panose="020B0604020202020204" pitchFamily="34" charset="0"/>
              </a:rPr>
              <a:t>hange over time</a:t>
            </a:r>
          </a:p>
        </p:txBody>
      </p:sp>
    </p:spTree>
    <p:extLst>
      <p:ext uri="{BB962C8B-B14F-4D97-AF65-F5344CB8AC3E}">
        <p14:creationId xmlns:p14="http://schemas.microsoft.com/office/powerpoint/2010/main" val="381015283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ntents">
    <p:spTree>
      <p:nvGrpSpPr>
        <p:cNvPr id="1" name=""/>
        <p:cNvGrpSpPr/>
        <p:nvPr/>
      </p:nvGrpSpPr>
      <p:grpSpPr>
        <a:xfrm>
          <a:off x="0" y="0"/>
          <a:ext cx="0" cy="0"/>
          <a:chOff x="0" y="0"/>
          <a:chExt cx="0" cy="0"/>
        </a:xfrm>
      </p:grpSpPr>
      <p:sp>
        <p:nvSpPr>
          <p:cNvPr id="18" name="Forme libre : forme 12">
            <a:extLst>
              <a:ext uri="{FF2B5EF4-FFF2-40B4-BE49-F238E27FC236}">
                <a16:creationId xmlns:a16="http://schemas.microsoft.com/office/drawing/2014/main" id="{9E952C53-13A6-4AB1-866F-EB273FD081CD}"/>
              </a:ext>
            </a:extLst>
          </p:cNvPr>
          <p:cNvSpPr/>
          <p:nvPr userDrawn="1"/>
        </p:nvSpPr>
        <p:spPr bwMode="invGray">
          <a:xfrm rot="18932423">
            <a:off x="2101012" y="2821242"/>
            <a:ext cx="11030122" cy="1215516"/>
          </a:xfrm>
          <a:custGeom>
            <a:avLst/>
            <a:gdLst>
              <a:gd name="connsiteX0" fmla="*/ 9791459 w 11030122"/>
              <a:gd name="connsiteY0" fmla="*/ 0 h 1215516"/>
              <a:gd name="connsiteX1" fmla="*/ 11030122 w 11030122"/>
              <a:gd name="connsiteY1" fmla="*/ 1215516 h 1215516"/>
              <a:gd name="connsiteX2" fmla="*/ 1238664 w 11030122"/>
              <a:gd name="connsiteY2" fmla="*/ 1215516 h 1215516"/>
              <a:gd name="connsiteX3" fmla="*/ 0 w 11030122"/>
              <a:gd name="connsiteY3" fmla="*/ 0 h 1215516"/>
            </a:gdLst>
            <a:ahLst/>
            <a:cxnLst>
              <a:cxn ang="0">
                <a:pos x="connsiteX0" y="connsiteY0"/>
              </a:cxn>
              <a:cxn ang="0">
                <a:pos x="connsiteX1" y="connsiteY1"/>
              </a:cxn>
              <a:cxn ang="0">
                <a:pos x="connsiteX2" y="connsiteY2"/>
              </a:cxn>
              <a:cxn ang="0">
                <a:pos x="connsiteX3" y="connsiteY3"/>
              </a:cxn>
            </a:cxnLst>
            <a:rect l="l" t="t" r="r" b="b"/>
            <a:pathLst>
              <a:path w="11030122" h="1215516">
                <a:moveTo>
                  <a:pt x="9791459" y="0"/>
                </a:moveTo>
                <a:lnTo>
                  <a:pt x="11030122"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19" name="Forme libre : forme 13">
            <a:extLst>
              <a:ext uri="{FF2B5EF4-FFF2-40B4-BE49-F238E27FC236}">
                <a16:creationId xmlns:a16="http://schemas.microsoft.com/office/drawing/2014/main" id="{3A8911C0-D805-4C22-AF59-2FB5EBE78985}"/>
              </a:ext>
            </a:extLst>
          </p:cNvPr>
          <p:cNvSpPr/>
          <p:nvPr userDrawn="1"/>
        </p:nvSpPr>
        <p:spPr bwMode="invGray">
          <a:xfrm rot="18932423">
            <a:off x="4731456" y="3460932"/>
            <a:ext cx="9203499" cy="1215516"/>
          </a:xfrm>
          <a:custGeom>
            <a:avLst/>
            <a:gdLst>
              <a:gd name="connsiteX0" fmla="*/ 9203499 w 9203499"/>
              <a:gd name="connsiteY0" fmla="*/ 0 h 1215516"/>
              <a:gd name="connsiteX1" fmla="*/ 8010698 w 9203499"/>
              <a:gd name="connsiteY1" fmla="*/ 1215516 h 1215516"/>
              <a:gd name="connsiteX2" fmla="*/ 1238664 w 9203499"/>
              <a:gd name="connsiteY2" fmla="*/ 1215516 h 1215516"/>
              <a:gd name="connsiteX3" fmla="*/ 0 w 9203499"/>
              <a:gd name="connsiteY3" fmla="*/ 0 h 1215516"/>
            </a:gdLst>
            <a:ahLst/>
            <a:cxnLst>
              <a:cxn ang="0">
                <a:pos x="connsiteX0" y="connsiteY0"/>
              </a:cxn>
              <a:cxn ang="0">
                <a:pos x="connsiteX1" y="connsiteY1"/>
              </a:cxn>
              <a:cxn ang="0">
                <a:pos x="connsiteX2" y="connsiteY2"/>
              </a:cxn>
              <a:cxn ang="0">
                <a:pos x="connsiteX3" y="connsiteY3"/>
              </a:cxn>
            </a:cxnLst>
            <a:rect l="l" t="t" r="r" b="b"/>
            <a:pathLst>
              <a:path w="9203499" h="1215516">
                <a:moveTo>
                  <a:pt x="9203499" y="0"/>
                </a:moveTo>
                <a:lnTo>
                  <a:pt x="8010698" y="1215516"/>
                </a:lnTo>
                <a:lnTo>
                  <a:pt x="1238664" y="1215516"/>
                </a:lnTo>
                <a:lnTo>
                  <a:pt x="0" y="0"/>
                </a:lnTo>
                <a:close/>
              </a:path>
            </a:pathLst>
          </a:custGeom>
          <a:solidFill>
            <a:srgbClr val="6D276A">
              <a:alpha val="1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Slide Number Placeholder 15">
            <a:extLst>
              <a:ext uri="{FF2B5EF4-FFF2-40B4-BE49-F238E27FC236}">
                <a16:creationId xmlns:a16="http://schemas.microsoft.com/office/drawing/2014/main" id="{41DA98AF-A716-4D18-9BE7-89CF658F65DF}"/>
              </a:ext>
            </a:extLst>
          </p:cNvPr>
          <p:cNvSpPr>
            <a:spLocks noGrp="1"/>
          </p:cNvSpPr>
          <p:nvPr userDrawn="1">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grpSp>
        <p:nvGrpSpPr>
          <p:cNvPr id="4" name="Group 3">
            <a:extLst>
              <a:ext uri="{FF2B5EF4-FFF2-40B4-BE49-F238E27FC236}">
                <a16:creationId xmlns:a16="http://schemas.microsoft.com/office/drawing/2014/main" id="{A7126A66-22D0-4E41-B222-C2DA9B86E462}"/>
              </a:ext>
            </a:extLst>
          </p:cNvPr>
          <p:cNvGrpSpPr/>
          <p:nvPr userDrawn="1"/>
        </p:nvGrpSpPr>
        <p:grpSpPr>
          <a:xfrm>
            <a:off x="9307993" y="68610"/>
            <a:ext cx="2701908" cy="293617"/>
            <a:chOff x="9307993" y="55358"/>
            <a:chExt cx="2701908" cy="293617"/>
          </a:xfrm>
        </p:grpSpPr>
        <p:pic>
          <p:nvPicPr>
            <p:cNvPr id="15" name="Picture 14">
              <a:extLst>
                <a:ext uri="{FF2B5EF4-FFF2-40B4-BE49-F238E27FC236}">
                  <a16:creationId xmlns:a16="http://schemas.microsoft.com/office/drawing/2014/main" id="{12EE341D-9272-4E02-86B8-633A98E2D588}"/>
                </a:ext>
              </a:extLst>
            </p:cNvPr>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9307993" y="75882"/>
              <a:ext cx="860982" cy="273093"/>
            </a:xfrm>
            <a:prstGeom prst="rect">
              <a:avLst/>
            </a:prstGeom>
          </p:spPr>
        </p:pic>
        <p:pic>
          <p:nvPicPr>
            <p:cNvPr id="10" name="Picture 3" descr="NHS 10mm - RGB Blue">
              <a:extLst>
                <a:ext uri="{FF2B5EF4-FFF2-40B4-BE49-F238E27FC236}">
                  <a16:creationId xmlns:a16="http://schemas.microsoft.com/office/drawing/2014/main" id="{0C5FB3B1-11C3-4F9C-893A-C868A411FA8D}"/>
                </a:ext>
              </a:extLst>
            </p:cNvPr>
            <p:cNvPicPr>
              <a:picLocks noChangeAspect="1" noChangeArrowheads="1"/>
            </p:cNvPicPr>
            <p:nvPr userDrawn="1"/>
          </p:nvPicPr>
          <p:blipFill>
            <a:blip r:embed="rId3" cstate="hqprint">
              <a:extLst>
                <a:ext uri="{28A0092B-C50C-407E-A947-70E740481C1C}">
                  <a14:useLocalDpi xmlns:a14="http://schemas.microsoft.com/office/drawing/2010/main" val="0"/>
                </a:ext>
              </a:extLst>
            </a:blip>
            <a:srcRect/>
            <a:stretch>
              <a:fillRect/>
            </a:stretch>
          </p:blipFill>
          <p:spPr bwMode="auto">
            <a:xfrm>
              <a:off x="11333256"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 name="Picture 1">
            <a:extLst>
              <a:ext uri="{FF2B5EF4-FFF2-40B4-BE49-F238E27FC236}">
                <a16:creationId xmlns:a16="http://schemas.microsoft.com/office/drawing/2014/main" id="{4739C28A-9A66-1A1E-AEFE-35EA8710491A}"/>
              </a:ext>
            </a:extLst>
          </p:cNvPr>
          <p:cNvPicPr>
            <a:picLocks noChangeAspect="1"/>
          </p:cNvPicPr>
          <p:nvPr userDrawn="1"/>
        </p:nvPicPr>
        <p:blipFill>
          <a:blip r:embed="rId4"/>
          <a:stretch>
            <a:fillRect/>
          </a:stretch>
        </p:blipFill>
        <p:spPr>
          <a:xfrm>
            <a:off x="10346378" y="17548"/>
            <a:ext cx="773524" cy="344679"/>
          </a:xfrm>
          <a:prstGeom prst="rect">
            <a:avLst/>
          </a:prstGeom>
        </p:spPr>
      </p:pic>
    </p:spTree>
    <p:extLst>
      <p:ext uri="{BB962C8B-B14F-4D97-AF65-F5344CB8AC3E}">
        <p14:creationId xmlns:p14="http://schemas.microsoft.com/office/powerpoint/2010/main" val="3570886911"/>
      </p:ext>
    </p:extLst>
  </p:cSld>
  <p:clrMapOvr>
    <a:masterClrMapping/>
  </p:clrMapOvr>
  <p:extLst>
    <p:ext uri="{DCECCB84-F9BA-43D5-87BE-67443E8EF086}">
      <p15:sldGuideLst xmlns:p15="http://schemas.microsoft.com/office/powerpoint/2012/main">
        <p15:guide id="1" orient="horz" pos="2160" userDrawn="1">
          <p15:clr>
            <a:srgbClr val="FBAE40"/>
          </p15:clr>
        </p15:guide>
        <p15:guide id="2" pos="3840" userDrawn="1">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backgroun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96341"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p>
            <a:pPr algn="ctr"/>
            <a:r>
              <a:rPr lang="en-GB" sz="1200">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2"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8" name="Title 1">
            <a:extLst>
              <a:ext uri="{FF2B5EF4-FFF2-40B4-BE49-F238E27FC236}">
                <a16:creationId xmlns:a16="http://schemas.microsoft.com/office/drawing/2014/main" id="{A20BCD7C-18DA-47D8-AEA5-5280CBDE34C8}"/>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2" name="Slide Number Placeholder 15">
            <a:extLst>
              <a:ext uri="{FF2B5EF4-FFF2-40B4-BE49-F238E27FC236}">
                <a16:creationId xmlns:a16="http://schemas.microsoft.com/office/drawing/2014/main" id="{8854F576-0F28-4A1B-B9B1-875AEAD92A2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3" action="ppaction://hlinksldjump" tooltip="Background and methodology"/>
            <a:extLst>
              <a:ext uri="{FF2B5EF4-FFF2-40B4-BE49-F238E27FC236}">
                <a16:creationId xmlns:a16="http://schemas.microsoft.com/office/drawing/2014/main" id="{0BFBFDC8-33A8-434D-898D-D5A91D85CA1C}"/>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20" name="Rectangle 19">
            <a:hlinkClick r:id="rId4" action="ppaction://hlinksldjump" tooltip="Headline results"/>
            <a:extLst>
              <a:ext uri="{FF2B5EF4-FFF2-40B4-BE49-F238E27FC236}">
                <a16:creationId xmlns:a16="http://schemas.microsoft.com/office/drawing/2014/main" id="{009DCDFA-BF29-4702-A523-6115F20A334A}"/>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Benchmarking"/>
            <a:extLst>
              <a:ext uri="{FF2B5EF4-FFF2-40B4-BE49-F238E27FC236}">
                <a16:creationId xmlns:a16="http://schemas.microsoft.com/office/drawing/2014/main" id="{778A1576-9C7B-4F8A-82EA-F56A4298F37B}"/>
              </a:ext>
            </a:extLst>
          </p:cNvPr>
          <p:cNvSpPr/>
          <p:nvPr userDrawn="1"/>
        </p:nvSpPr>
        <p:spPr>
          <a:xfrm>
            <a:off x="3531867"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grpSp>
        <p:nvGrpSpPr>
          <p:cNvPr id="30" name="Group 29">
            <a:extLst>
              <a:ext uri="{FF2B5EF4-FFF2-40B4-BE49-F238E27FC236}">
                <a16:creationId xmlns:a16="http://schemas.microsoft.com/office/drawing/2014/main" id="{66C64D38-0D18-4F7E-92C8-63236F36205F}"/>
              </a:ext>
            </a:extLst>
          </p:cNvPr>
          <p:cNvGrpSpPr/>
          <p:nvPr userDrawn="1"/>
        </p:nvGrpSpPr>
        <p:grpSpPr>
          <a:xfrm>
            <a:off x="9547641" y="68610"/>
            <a:ext cx="2569088" cy="310658"/>
            <a:chOff x="9547641" y="55358"/>
            <a:chExt cx="2569088" cy="310658"/>
          </a:xfrm>
        </p:grpSpPr>
        <p:pic>
          <p:nvPicPr>
            <p:cNvPr id="31" name="Picture 30">
              <a:extLst>
                <a:ext uri="{FF2B5EF4-FFF2-40B4-BE49-F238E27FC236}">
                  <a16:creationId xmlns:a16="http://schemas.microsoft.com/office/drawing/2014/main" id="{810C161C-D80B-46FF-86CB-32B6AAC83931}"/>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32" name="Picture 3" descr="NHS 10mm - RGB Blue">
              <a:extLst>
                <a:ext uri="{FF2B5EF4-FFF2-40B4-BE49-F238E27FC236}">
                  <a16:creationId xmlns:a16="http://schemas.microsoft.com/office/drawing/2014/main" id="{5BFCA0B4-1471-41B4-8754-9EDDB673D48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38" name="TextBox 37">
            <a:hlinkClick r:id="rId8" action="ppaction://hlinksldjump"/>
            <a:extLst>
              <a:ext uri="{FF2B5EF4-FFF2-40B4-BE49-F238E27FC236}">
                <a16:creationId xmlns:a16="http://schemas.microsoft.com/office/drawing/2014/main" id="{6407BA12-6A09-40A4-BD61-7EDC2C66925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Comparison to other trusts</a:t>
            </a:r>
          </a:p>
        </p:txBody>
      </p:sp>
      <p:sp>
        <p:nvSpPr>
          <p:cNvPr id="13" name="TextBox 12">
            <a:hlinkClick r:id="rId9" action="ppaction://hlinksldjump"/>
            <a:extLst>
              <a:ext uri="{FF2B5EF4-FFF2-40B4-BE49-F238E27FC236}">
                <a16:creationId xmlns:a16="http://schemas.microsoft.com/office/drawing/2014/main" id="{43F22EEA-3698-4E33-99CC-59F7BA5AF50D}"/>
              </a:ext>
            </a:extLst>
          </p:cNvPr>
          <p:cNvSpPr txBox="1"/>
          <p:nvPr userDrawn="1"/>
        </p:nvSpPr>
        <p:spPr>
          <a:xfrm>
            <a:off x="6514230" y="-849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pic>
        <p:nvPicPr>
          <p:cNvPr id="2" name="Picture 1">
            <a:extLst>
              <a:ext uri="{FF2B5EF4-FFF2-40B4-BE49-F238E27FC236}">
                <a16:creationId xmlns:a16="http://schemas.microsoft.com/office/drawing/2014/main" id="{0AD6E4D1-71BB-43C0-A692-CA40303D60B0}"/>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583950333"/>
      </p:ext>
    </p:extLst>
  </p:cSld>
  <p:clrMapOvr>
    <a:masterClrMapping/>
  </p:clrMapOvr>
  <p:extLst>
    <p:ext uri="{DCECCB84-F9BA-43D5-87BE-67443E8EF086}">
      <p15:sldGuideLst xmlns:p15="http://schemas.microsoft.com/office/powerpoint/2012/main">
        <p15:guide id="1" orient="horz" pos="663" userDrawn="1">
          <p15:clr>
            <a:srgbClr val="FBAE40"/>
          </p15:clr>
        </p15:guide>
        <p15:guide id="2" pos="325" userDrawn="1">
          <p15:clr>
            <a:srgbClr val="FBAE40"/>
          </p15:clr>
        </p15:guide>
      </p15:sldGuideLst>
    </p:ext>
  </p:extLst>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Headline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A310901A-3F54-4A50-906E-9B8AFC95301C}"/>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solidFill>
            <a:srgbClr val="6D276A"/>
          </a:solidFill>
          <a:ln>
            <a:solidFill>
              <a:schemeClr val="bg1"/>
            </a:solidFill>
          </a:ln>
        </p:spPr>
        <p:txBody>
          <a:bodyPr wrap="square" rtlCol="0" anchor="ctr" anchorCtr="0">
            <a:noAutofit/>
          </a:bodyPr>
          <a:lstStyle/>
          <a:p>
            <a:pPr algn="ctr"/>
            <a:r>
              <a:rPr lang="en-GB" sz="1200" b="1">
                <a:solidFill>
                  <a:schemeClr val="bg1"/>
                </a:solidFill>
                <a:latin typeface="Arial" panose="020B0604020202020204" pitchFamily="34" charset="0"/>
                <a:cs typeface="Arial" panose="020B0604020202020204" pitchFamily="34" charset="0"/>
              </a:rPr>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87721DF9-ECED-4548-80EC-19CB9F7D8637}"/>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54C7BFD9-1E49-4208-AAD0-23051B07271E}"/>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5E1C8D3C-D1E1-4D6D-8C6C-A348BFCDE289}"/>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F505B4D1-194A-4B3E-87EF-CE3910404302}"/>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0A6F6562-BDBE-42D7-9D99-E4612D2BDD96}"/>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5DB5656F-7E08-402B-9F6A-FD02116A232D}"/>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5" name="Group 4">
            <a:extLst>
              <a:ext uri="{FF2B5EF4-FFF2-40B4-BE49-F238E27FC236}">
                <a16:creationId xmlns:a16="http://schemas.microsoft.com/office/drawing/2014/main" id="{E275F06D-9173-C587-6D15-85FE50817EF9}"/>
              </a:ext>
            </a:extLst>
          </p:cNvPr>
          <p:cNvGrpSpPr/>
          <p:nvPr userDrawn="1"/>
        </p:nvGrpSpPr>
        <p:grpSpPr>
          <a:xfrm>
            <a:off x="9547641" y="68610"/>
            <a:ext cx="2569088" cy="310658"/>
            <a:chOff x="9547641" y="55358"/>
            <a:chExt cx="2569088" cy="310658"/>
          </a:xfrm>
        </p:grpSpPr>
        <p:pic>
          <p:nvPicPr>
            <p:cNvPr id="6" name="Picture 5">
              <a:extLst>
                <a:ext uri="{FF2B5EF4-FFF2-40B4-BE49-F238E27FC236}">
                  <a16:creationId xmlns:a16="http://schemas.microsoft.com/office/drawing/2014/main" id="{07BA0085-5336-28F8-2B9B-999B65FD5505}"/>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14" name="Picture 3" descr="NHS 10mm - RGB Blue">
              <a:extLst>
                <a:ext uri="{FF2B5EF4-FFF2-40B4-BE49-F238E27FC236}">
                  <a16:creationId xmlns:a16="http://schemas.microsoft.com/office/drawing/2014/main" id="{FFABCFE5-4637-00E9-1342-A7E95B9F4674}"/>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15" name="Picture 14">
            <a:extLst>
              <a:ext uri="{FF2B5EF4-FFF2-40B4-BE49-F238E27FC236}">
                <a16:creationId xmlns:a16="http://schemas.microsoft.com/office/drawing/2014/main" id="{124472DB-7764-962C-8297-F962BCC9240E}"/>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1492555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Benchmarking">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45B167A0-E782-4F49-9E1F-A7C34722CFF5}"/>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algn="ctr">
              <a:defRPr sz="900" b="1">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334A475E-D4F4-4E78-8761-4779D313DF8A}"/>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B34F11A-641C-42CB-9FB8-2A8F4656EA4B}"/>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mj-lt"/>
              </a:defRPr>
            </a:lvl1pPr>
          </a:lstStyle>
          <a:p>
            <a:fld id="{D61AABEC-672F-4B68-B914-690DA978312C}" type="slidenum">
              <a:rPr lang="en-GB" smtClean="0">
                <a:latin typeface="Arial" panose="020B0604020202020204" pitchFamily="34" charset="0"/>
                <a:cs typeface="Arial" panose="020B0604020202020204" pitchFamily="34" charset="0"/>
              </a:rPr>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1159F673-79BE-4279-9925-BBE33E1B4D30}"/>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2A2F1AE8-B5E4-4194-942D-74694762831C}"/>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4F1A16D2-D80C-41CF-AAB4-F6BE83415E9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33B97300-BF75-4ACF-A7B3-8FF4344CDD48}"/>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8AC3C3A4-BFB6-999C-2189-1C8C2C833191}"/>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9DE8015-7B51-C260-3476-37A8466C94C3}"/>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41123E8D-559B-56D9-AB12-5D4164C59683}"/>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8FAB0436-40B4-3000-618F-FDF8E4969EB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16916778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rust results">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94D7DC9-DF7F-4A88-A443-323196247180}"/>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2" name="TextBox 11">
            <a:hlinkClick r:id="rId3" action="ppaction://hlinksldjump"/>
            <a:extLst>
              <a:ext uri="{FF2B5EF4-FFF2-40B4-BE49-F238E27FC236}">
                <a16:creationId xmlns:a16="http://schemas.microsoft.com/office/drawing/2014/main" id="{999828DD-B2D5-477A-A564-F04FE9918CB9}"/>
              </a:ext>
            </a:extLst>
          </p:cNvPr>
          <p:cNvSpPr txBox="1"/>
          <p:nvPr userDrawn="1"/>
        </p:nvSpPr>
        <p:spPr>
          <a:xfrm>
            <a:off x="5018101" y="-6870"/>
            <a:ext cx="1440000"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Trust and site results</a:t>
            </a:r>
          </a:p>
        </p:txBody>
      </p:sp>
      <p:sp>
        <p:nvSpPr>
          <p:cNvPr id="13" name="TextBox 12">
            <a:hlinkClick r:id="rId4" action="ppaction://hlinksldjump"/>
            <a:extLst>
              <a:ext uri="{FF2B5EF4-FFF2-40B4-BE49-F238E27FC236}">
                <a16:creationId xmlns:a16="http://schemas.microsoft.com/office/drawing/2014/main" id="{43F22EEA-3698-4E33-99CC-59F7BA5AF50D}"/>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
        <p:nvSpPr>
          <p:cNvPr id="18" name="Title 1">
            <a:extLst>
              <a:ext uri="{FF2B5EF4-FFF2-40B4-BE49-F238E27FC236}">
                <a16:creationId xmlns:a16="http://schemas.microsoft.com/office/drawing/2014/main" id="{54BF083B-C206-484A-813F-BCDF20F73D79}"/>
              </a:ext>
            </a:extLst>
          </p:cNvPr>
          <p:cNvSpPr>
            <a:spLocks noGrp="1"/>
          </p:cNvSpPr>
          <p:nvPr>
            <p:ph type="title"/>
          </p:nvPr>
        </p:nvSpPr>
        <p:spPr>
          <a:xfrm>
            <a:off x="419970" y="613664"/>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E87D3193-D79D-4063-A590-6C8020F0105F}"/>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5" action="ppaction://hlinksldjump" tooltip="Background and methodology"/>
            <a:extLst>
              <a:ext uri="{FF2B5EF4-FFF2-40B4-BE49-F238E27FC236}">
                <a16:creationId xmlns:a16="http://schemas.microsoft.com/office/drawing/2014/main" id="{9235E673-F3BB-40D5-AC9F-F41468BFB39D}"/>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6" action="ppaction://hlinksldjump" tooltip="Headline results"/>
            <a:extLst>
              <a:ext uri="{FF2B5EF4-FFF2-40B4-BE49-F238E27FC236}">
                <a16:creationId xmlns:a16="http://schemas.microsoft.com/office/drawing/2014/main" id="{097932C5-3D23-4B69-ABBE-4E4F10CA679D}"/>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7" action="ppaction://hlinksldjump" tooltip="Benchmarking"/>
            <a:extLst>
              <a:ext uri="{FF2B5EF4-FFF2-40B4-BE49-F238E27FC236}">
                <a16:creationId xmlns:a16="http://schemas.microsoft.com/office/drawing/2014/main" id="{8B10F561-397F-4533-8021-76C2C1C46707}"/>
              </a:ext>
            </a:extLst>
          </p:cNvPr>
          <p:cNvSpPr/>
          <p:nvPr userDrawn="1"/>
        </p:nvSpPr>
        <p:spPr>
          <a:xfrm>
            <a:off x="3531867" y="0"/>
            <a:ext cx="1424252"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FC647D17-02B8-48E6-9DA7-39EEBF1A9827}"/>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5DC27952-DDB0-4423-DE47-408DE8996543}"/>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0D57C9EF-CE73-DE26-76C8-978A4035B2BD}"/>
                </a:ext>
              </a:extLst>
            </p:cNvPr>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66198E2E-8B6A-E81B-22E1-CADA40BFC8BF}"/>
                </a:ext>
              </a:extLst>
            </p:cNvPr>
            <p:cNvPicPr>
              <a:picLocks noChangeAspect="1" noChangeArrowheads="1"/>
            </p:cNvPicPr>
            <p:nvPr userDrawn="1"/>
          </p:nvPicPr>
          <p:blipFill>
            <a:blip r:embed="rId9"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31F2CD2-B209-AD82-CBC5-8C62655CEEC6}"/>
              </a:ext>
            </a:extLst>
          </p:cNvPr>
          <p:cNvPicPr>
            <a:picLocks noChangeAspect="1"/>
          </p:cNvPicPr>
          <p:nvPr userDrawn="1"/>
        </p:nvPicPr>
        <p:blipFill>
          <a:blip r:embed="rId10"/>
          <a:stretch>
            <a:fillRect/>
          </a:stretch>
        </p:blipFill>
        <p:spPr>
          <a:xfrm>
            <a:off x="10537591" y="36790"/>
            <a:ext cx="773524" cy="344679"/>
          </a:xfrm>
          <a:prstGeom prst="rect">
            <a:avLst/>
          </a:prstGeom>
        </p:spPr>
      </p:pic>
    </p:spTree>
    <p:extLst>
      <p:ext uri="{BB962C8B-B14F-4D97-AF65-F5344CB8AC3E}">
        <p14:creationId xmlns:p14="http://schemas.microsoft.com/office/powerpoint/2010/main" val="37515993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rends over time">
    <p:spTree>
      <p:nvGrpSpPr>
        <p:cNvPr id="1" name=""/>
        <p:cNvGrpSpPr/>
        <p:nvPr/>
      </p:nvGrpSpPr>
      <p:grpSpPr>
        <a:xfrm>
          <a:off x="0" y="0"/>
          <a:ext cx="0" cy="0"/>
          <a:chOff x="0" y="0"/>
          <a:chExt cx="0" cy="0"/>
        </a:xfrm>
      </p:grpSpPr>
      <p:sp>
        <p:nvSpPr>
          <p:cNvPr id="24" name="Rectangle 23">
            <a:hlinkClick r:id="rId2" action="ppaction://hlinksldjump" tooltip="Appendix"/>
            <a:extLst>
              <a:ext uri="{FF2B5EF4-FFF2-40B4-BE49-F238E27FC236}">
                <a16:creationId xmlns:a16="http://schemas.microsoft.com/office/drawing/2014/main" id="{B345CA23-1879-42E2-9FD1-5D8B620C4F0F}"/>
              </a:ext>
            </a:extLst>
          </p:cNvPr>
          <p:cNvSpPr/>
          <p:nvPr userDrawn="1"/>
        </p:nvSpPr>
        <p:spPr>
          <a:xfrm>
            <a:off x="6526078"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dirty="0"/>
          </a:p>
        </p:txBody>
      </p:sp>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no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3" name="TextBox 12">
            <a:hlinkClick r:id="rId3" action="ppaction://hlinksldjump"/>
            <a:extLst>
              <a:ext uri="{FF2B5EF4-FFF2-40B4-BE49-F238E27FC236}">
                <a16:creationId xmlns:a16="http://schemas.microsoft.com/office/drawing/2014/main" id="{43F22EEA-3698-4E33-99CC-59F7BA5AF50D}"/>
              </a:ext>
            </a:extLst>
          </p:cNvPr>
          <p:cNvSpPr txBox="1"/>
          <p:nvPr userDrawn="1"/>
        </p:nvSpPr>
        <p:spPr>
          <a:xfrm>
            <a:off x="6486165" y="10712"/>
            <a:ext cx="1501982" cy="432000"/>
          </a:xfrm>
          <a:prstGeom prst="rect">
            <a:avLst/>
          </a:prstGeom>
          <a:solidFill>
            <a:srgbClr val="6D276A"/>
          </a:solidFill>
          <a:ln>
            <a:solidFill>
              <a:schemeClr val="bg1"/>
            </a:solidFill>
          </a:ln>
        </p:spPr>
        <p:txBody>
          <a:bodyPr wrap="square" rtlCol="0" anchor="ctr" anchorCtr="0">
            <a:noAutofit/>
          </a:bodyPr>
          <a:lstStyle>
            <a:defPPr>
              <a:defRPr lang="en-US"/>
            </a:defPPr>
            <a:lvl1pPr lvl="0" algn="ctr">
              <a:defRPr sz="900" b="1">
                <a:solidFill>
                  <a:schemeClr val="bg1"/>
                </a:solidFill>
                <a:latin typeface="Arial" panose="020B0604020202020204" pitchFamily="34" charset="0"/>
                <a:cs typeface="Arial" panose="020B0604020202020204" pitchFamily="34" charset="0"/>
              </a:defRPr>
            </a:lvl1pPr>
          </a:lstStyle>
          <a:p>
            <a:pPr lvl="0"/>
            <a:r>
              <a:rPr lang="en-GB" sz="1200" dirty="0"/>
              <a:t>Change over time</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a:t>Click to edit Master title style</a:t>
            </a:r>
            <a:endParaRPr lang="en-GB"/>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dirty="0"/>
              <a:t> </a:t>
            </a:r>
          </a:p>
        </p:txBody>
      </p:sp>
      <p:sp>
        <p:nvSpPr>
          <p:cNvPr id="19" name="Rectangle 18">
            <a:hlinkClick r:id="rId4"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5"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6" action="ppaction://hlinksldjump" tooltip="Benchmarking"/>
            <a:extLst>
              <a:ext uri="{FF2B5EF4-FFF2-40B4-BE49-F238E27FC236}">
                <a16:creationId xmlns:a16="http://schemas.microsoft.com/office/drawing/2014/main" id="{B94EF32A-4F14-4EDA-B559-CAC8FDD3F703}"/>
              </a:ext>
            </a:extLst>
          </p:cNvPr>
          <p:cNvSpPr/>
          <p:nvPr userDrawn="1"/>
        </p:nvSpPr>
        <p:spPr>
          <a:xfrm>
            <a:off x="3531866" y="0"/>
            <a:ext cx="144000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34" name="TextBox 33">
            <a:hlinkClick r:id="rId2"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no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D6451628-94CF-624B-27B7-D02C44C6761B}"/>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907CD7EB-73B1-0A19-F4D4-314D0CB5396D}"/>
                </a:ext>
              </a:extLst>
            </p:cNvPr>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E07B6CDC-0395-C526-77A3-D7E8AF2848E2}"/>
                </a:ext>
              </a:extLst>
            </p:cNvPr>
            <p:cNvPicPr>
              <a:picLocks noChangeAspect="1" noChangeArrowheads="1"/>
            </p:cNvPicPr>
            <p:nvPr userDrawn="1"/>
          </p:nvPicPr>
          <p:blipFill>
            <a:blip r:embed="rId8"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616FBAEB-7CA9-F384-A8AF-4AD7B36986EB}"/>
              </a:ext>
            </a:extLst>
          </p:cNvPr>
          <p:cNvPicPr>
            <a:picLocks noChangeAspect="1"/>
          </p:cNvPicPr>
          <p:nvPr userDrawn="1"/>
        </p:nvPicPr>
        <p:blipFill>
          <a:blip r:embed="rId9"/>
          <a:stretch>
            <a:fillRect/>
          </a:stretch>
        </p:blipFill>
        <p:spPr>
          <a:xfrm>
            <a:off x="10537591" y="36790"/>
            <a:ext cx="773524" cy="344679"/>
          </a:xfrm>
          <a:prstGeom prst="rect">
            <a:avLst/>
          </a:prstGeom>
        </p:spPr>
      </p:pic>
      <p:sp>
        <p:nvSpPr>
          <p:cNvPr id="6" name="TextBox 5">
            <a:hlinkClick r:id="rId10" action="ppaction://hlinksldjump"/>
            <a:extLst>
              <a:ext uri="{FF2B5EF4-FFF2-40B4-BE49-F238E27FC236}">
                <a16:creationId xmlns:a16="http://schemas.microsoft.com/office/drawing/2014/main" id="{17A5F254-1256-5913-7FA4-DEA13D788839}"/>
              </a:ext>
            </a:extLst>
          </p:cNvPr>
          <p:cNvSpPr txBox="1"/>
          <p:nvPr userDrawn="1"/>
        </p:nvSpPr>
        <p:spPr>
          <a:xfrm>
            <a:off x="5018100" y="825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Tree>
    <p:extLst>
      <p:ext uri="{BB962C8B-B14F-4D97-AF65-F5344CB8AC3E}">
        <p14:creationId xmlns:p14="http://schemas.microsoft.com/office/powerpoint/2010/main" val="18487844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Appendix">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9ECD0931-1CAA-4B86-B136-24ADD913D61D}"/>
              </a:ext>
            </a:extLst>
          </p:cNvPr>
          <p:cNvSpPr/>
          <p:nvPr userDrawn="1"/>
        </p:nvSpPr>
        <p:spPr>
          <a:xfrm>
            <a:off x="-26876" y="406712"/>
            <a:ext cx="12218324" cy="36000"/>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a:extLst>
              <a:ext uri="{FF2B5EF4-FFF2-40B4-BE49-F238E27FC236}">
                <a16:creationId xmlns:a16="http://schemas.microsoft.com/office/drawing/2014/main" id="{32A53561-5CE1-45B1-B445-9363866692B5}"/>
              </a:ext>
            </a:extLst>
          </p:cNvPr>
          <p:cNvSpPr/>
          <p:nvPr userDrawn="1"/>
        </p:nvSpPr>
        <p:spPr>
          <a:xfrm>
            <a:off x="-26877" y="0"/>
            <a:ext cx="9483089" cy="426188"/>
          </a:xfrm>
          <a:prstGeom prst="rect">
            <a:avLst/>
          </a:prstGeom>
          <a:solidFill>
            <a:srgbClr val="75638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9" name="TextBox 8">
            <a:extLst>
              <a:ext uri="{FF2B5EF4-FFF2-40B4-BE49-F238E27FC236}">
                <a16:creationId xmlns:a16="http://schemas.microsoft.com/office/drawing/2014/main" id="{4AEA997B-3F36-4CDF-8645-8AE9E6D2C65E}"/>
              </a:ext>
            </a:extLst>
          </p:cNvPr>
          <p:cNvSpPr txBox="1"/>
          <p:nvPr userDrawn="1"/>
        </p:nvSpPr>
        <p:spPr>
          <a:xfrm>
            <a:off x="525308"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Background and methodology</a:t>
            </a:r>
          </a:p>
        </p:txBody>
      </p:sp>
      <p:sp>
        <p:nvSpPr>
          <p:cNvPr id="10" name="TextBox 9">
            <a:extLst>
              <a:ext uri="{FF2B5EF4-FFF2-40B4-BE49-F238E27FC236}">
                <a16:creationId xmlns:a16="http://schemas.microsoft.com/office/drawing/2014/main" id="{0165131E-F79F-4072-AEFE-4CFCF0B37D15}"/>
              </a:ext>
            </a:extLst>
          </p:cNvPr>
          <p:cNvSpPr txBox="1"/>
          <p:nvPr userDrawn="1"/>
        </p:nvSpPr>
        <p:spPr>
          <a:xfrm>
            <a:off x="2023640" y="-6870"/>
            <a:ext cx="1440000" cy="432000"/>
          </a:xfrm>
          <a:prstGeom prst="rect">
            <a:avLst/>
          </a:prstGeom>
          <a:noFill/>
          <a:ln>
            <a:solidFill>
              <a:schemeClr val="bg1"/>
            </a:solidFill>
          </a:ln>
        </p:spPr>
        <p:txBody>
          <a:bodyPr wrap="square" rtlCol="0" anchor="ctr" anchorCtr="0">
            <a:noAutofit/>
          </a:bodyPr>
          <a:lstStyle>
            <a:defPPr>
              <a:defRPr lang="en-US"/>
            </a:defPPr>
            <a:lvl1pPr algn="ctr">
              <a:defRPr sz="900">
                <a:solidFill>
                  <a:schemeClr val="bg1"/>
                </a:solidFill>
                <a:latin typeface="Arial" panose="020B0604020202020204" pitchFamily="34" charset="0"/>
                <a:cs typeface="Arial" panose="020B0604020202020204" pitchFamily="34" charset="0"/>
              </a:defRPr>
            </a:lvl1pPr>
          </a:lstStyle>
          <a:p>
            <a:pPr lvl="0"/>
            <a:r>
              <a:rPr lang="en-GB" sz="1200"/>
              <a:t>Headline results</a:t>
            </a:r>
          </a:p>
        </p:txBody>
      </p:sp>
      <p:sp>
        <p:nvSpPr>
          <p:cNvPr id="11" name="TextBox 10">
            <a:extLst>
              <a:ext uri="{FF2B5EF4-FFF2-40B4-BE49-F238E27FC236}">
                <a16:creationId xmlns:a16="http://schemas.microsoft.com/office/drawing/2014/main" id="{DD86828F-5E82-42A8-93FC-471142B528A5}"/>
              </a:ext>
            </a:extLst>
          </p:cNvPr>
          <p:cNvSpPr txBox="1"/>
          <p:nvPr userDrawn="1"/>
        </p:nvSpPr>
        <p:spPr>
          <a:xfrm>
            <a:off x="3521972" y="-6870"/>
            <a:ext cx="1440000" cy="432000"/>
          </a:xfrm>
          <a:prstGeom prst="rect">
            <a:avLst/>
          </a:prstGeom>
          <a:solidFill>
            <a:srgbClr val="756382"/>
          </a:solidFill>
          <a:ln>
            <a:solidFill>
              <a:schemeClr val="bg1"/>
            </a:solidFill>
          </a:ln>
        </p:spPr>
        <p:txBody>
          <a:bodyPr wrap="square" rtlCol="0" anchor="ctr" anchorCtr="0">
            <a:noAutofit/>
          </a:bodyPr>
          <a:lstStyle>
            <a:defPPr>
              <a:defRPr lang="en-US"/>
            </a:defPPr>
            <a:lvl1pPr lvl="0" algn="ctr">
              <a:defRPr sz="900">
                <a:solidFill>
                  <a:schemeClr val="bg1"/>
                </a:solidFill>
                <a:latin typeface="Arial" panose="020B0604020202020204" pitchFamily="34" charset="0"/>
                <a:cs typeface="Arial" panose="020B0604020202020204" pitchFamily="34" charset="0"/>
              </a:defRPr>
            </a:lvl1pPr>
          </a:lstStyle>
          <a:p>
            <a:pPr lvl="0"/>
            <a:r>
              <a:rPr lang="en-GB" sz="1200" dirty="0"/>
              <a:t>Scoring and benchmarking</a:t>
            </a:r>
          </a:p>
        </p:txBody>
      </p:sp>
      <p:sp>
        <p:nvSpPr>
          <p:cNvPr id="18" name="Title 1">
            <a:extLst>
              <a:ext uri="{FF2B5EF4-FFF2-40B4-BE49-F238E27FC236}">
                <a16:creationId xmlns:a16="http://schemas.microsoft.com/office/drawing/2014/main" id="{36FBB419-B12A-4F75-9158-BCA592CA0BC7}"/>
              </a:ext>
            </a:extLst>
          </p:cNvPr>
          <p:cNvSpPr>
            <a:spLocks noGrp="1"/>
          </p:cNvSpPr>
          <p:nvPr>
            <p:ph type="title"/>
          </p:nvPr>
        </p:nvSpPr>
        <p:spPr>
          <a:xfrm>
            <a:off x="380214" y="494396"/>
            <a:ext cx="11417697" cy="654856"/>
          </a:xfrm>
        </p:spPr>
        <p:txBody>
          <a:bodyPr/>
          <a:lstStyle>
            <a:lvl1pPr>
              <a:defRPr kumimoji="0" lang="en-GB" sz="2800" b="1" i="0" u="none" strike="noStrike" kern="1200" cap="none" spc="0" normalizeH="0" baseline="0" dirty="0">
                <a:ln>
                  <a:noFill/>
                </a:ln>
                <a:solidFill>
                  <a:srgbClr val="6D276A"/>
                </a:solidFill>
                <a:effectLst/>
                <a:uLnTx/>
                <a:uFillTx/>
                <a:latin typeface="Arial"/>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lang="en-US" dirty="0"/>
              <a:t>Click to edit Master title style</a:t>
            </a:r>
            <a:endParaRPr lang="en-GB" dirty="0"/>
          </a:p>
        </p:txBody>
      </p:sp>
      <p:sp>
        <p:nvSpPr>
          <p:cNvPr id="20" name="Slide Number Placeholder 15">
            <a:extLst>
              <a:ext uri="{FF2B5EF4-FFF2-40B4-BE49-F238E27FC236}">
                <a16:creationId xmlns:a16="http://schemas.microsoft.com/office/drawing/2014/main" id="{D74EA8A2-3B12-46D8-9A01-30F593729733}"/>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9" name="Rectangle 18">
            <a:hlinkClick r:id="rId2" action="ppaction://hlinksldjump" tooltip="Background and methodology"/>
            <a:extLst>
              <a:ext uri="{FF2B5EF4-FFF2-40B4-BE49-F238E27FC236}">
                <a16:creationId xmlns:a16="http://schemas.microsoft.com/office/drawing/2014/main" id="{C8294C4C-0803-4998-ADF5-5784D4C528D6}"/>
              </a:ext>
            </a:extLst>
          </p:cNvPr>
          <p:cNvSpPr/>
          <p:nvPr userDrawn="1"/>
        </p:nvSpPr>
        <p:spPr>
          <a:xfrm>
            <a:off x="537654"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1" name="Rectangle 20">
            <a:hlinkClick r:id="rId3" action="ppaction://hlinksldjump" tooltip="Headline results"/>
            <a:extLst>
              <a:ext uri="{FF2B5EF4-FFF2-40B4-BE49-F238E27FC236}">
                <a16:creationId xmlns:a16="http://schemas.microsoft.com/office/drawing/2014/main" id="{C95C8A8B-FF28-408A-A7E4-98217D07D653}"/>
              </a:ext>
            </a:extLst>
          </p:cNvPr>
          <p:cNvSpPr/>
          <p:nvPr userDrawn="1"/>
        </p:nvSpPr>
        <p:spPr>
          <a:xfrm>
            <a:off x="2034760" y="0"/>
            <a:ext cx="1407687"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2" name="Rectangle 21">
            <a:hlinkClick r:id="rId4" action="ppaction://hlinksldjump" tooltip="Benchmarking"/>
            <a:extLst>
              <a:ext uri="{FF2B5EF4-FFF2-40B4-BE49-F238E27FC236}">
                <a16:creationId xmlns:a16="http://schemas.microsoft.com/office/drawing/2014/main" id="{B94EF32A-4F14-4EDA-B559-CAC8FDD3F703}"/>
              </a:ext>
            </a:extLst>
          </p:cNvPr>
          <p:cNvSpPr/>
          <p:nvPr userDrawn="1"/>
        </p:nvSpPr>
        <p:spPr>
          <a:xfrm>
            <a:off x="3547379" y="-6600"/>
            <a:ext cx="1412480" cy="423512"/>
          </a:xfrm>
          <a:prstGeom prst="rect">
            <a:avLst/>
          </a:prstGeom>
          <a:solidFill>
            <a:srgbClr val="000000">
              <a:alpha val="117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GB" sz="1200"/>
          </a:p>
        </p:txBody>
      </p:sp>
      <p:sp>
        <p:nvSpPr>
          <p:cNvPr id="34" name="TextBox 33">
            <a:hlinkClick r:id="rId5" action="ppaction://hlinksldjump"/>
            <a:extLst>
              <a:ext uri="{FF2B5EF4-FFF2-40B4-BE49-F238E27FC236}">
                <a16:creationId xmlns:a16="http://schemas.microsoft.com/office/drawing/2014/main" id="{D56A87FF-C083-4A6A-9F03-AC8723EC3F8C}"/>
              </a:ext>
            </a:extLst>
          </p:cNvPr>
          <p:cNvSpPr txBox="1"/>
          <p:nvPr userDrawn="1"/>
        </p:nvSpPr>
        <p:spPr>
          <a:xfrm>
            <a:off x="8016212" y="-8488"/>
            <a:ext cx="1440000" cy="432000"/>
          </a:xfrm>
          <a:prstGeom prst="rect">
            <a:avLst/>
          </a:prstGeom>
          <a:solidFill>
            <a:srgbClr val="6D276A"/>
          </a:solidFill>
          <a:ln>
            <a:solidFill>
              <a:schemeClr val="bg1"/>
            </a:solidFill>
          </a:ln>
        </p:spPr>
        <p:txBody>
          <a:bodyPr wrap="square" rtlCol="0"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200" b="1" dirty="0">
                <a:solidFill>
                  <a:schemeClr val="bg1"/>
                </a:solidFill>
                <a:latin typeface="Arial" panose="020B0604020202020204" pitchFamily="34" charset="0"/>
                <a:cs typeface="Arial" panose="020B0604020202020204" pitchFamily="34" charset="0"/>
              </a:rPr>
              <a:t>Comparison to other trusts</a:t>
            </a:r>
          </a:p>
        </p:txBody>
      </p:sp>
      <p:grpSp>
        <p:nvGrpSpPr>
          <p:cNvPr id="2" name="Group 1">
            <a:extLst>
              <a:ext uri="{FF2B5EF4-FFF2-40B4-BE49-F238E27FC236}">
                <a16:creationId xmlns:a16="http://schemas.microsoft.com/office/drawing/2014/main" id="{C04A1E6B-91EC-270C-3504-D842F13476B9}"/>
              </a:ext>
            </a:extLst>
          </p:cNvPr>
          <p:cNvGrpSpPr/>
          <p:nvPr userDrawn="1"/>
        </p:nvGrpSpPr>
        <p:grpSpPr>
          <a:xfrm>
            <a:off x="9547641" y="68610"/>
            <a:ext cx="2569088" cy="310658"/>
            <a:chOff x="9547641" y="55358"/>
            <a:chExt cx="2569088" cy="310658"/>
          </a:xfrm>
        </p:grpSpPr>
        <p:pic>
          <p:nvPicPr>
            <p:cNvPr id="3" name="Picture 2">
              <a:extLst>
                <a:ext uri="{FF2B5EF4-FFF2-40B4-BE49-F238E27FC236}">
                  <a16:creationId xmlns:a16="http://schemas.microsoft.com/office/drawing/2014/main" id="{D0EFDDC9-985C-85CA-00ED-8CB739E71E83}"/>
                </a:ext>
              </a:extLst>
            </p:cNvPr>
            <p:cNvPicPr>
              <a:picLocks noChangeAspect="1"/>
            </p:cNvPicPr>
            <p:nvPr/>
          </p:nvPicPr>
          <p:blipFill>
            <a:blip r:embed="rId6" cstate="hqprint">
              <a:extLst>
                <a:ext uri="{28A0092B-C50C-407E-A947-70E740481C1C}">
                  <a14:useLocalDpi xmlns:a14="http://schemas.microsoft.com/office/drawing/2010/main" val="0"/>
                </a:ext>
              </a:extLst>
            </a:blip>
            <a:stretch>
              <a:fillRect/>
            </a:stretch>
          </p:blipFill>
          <p:spPr>
            <a:xfrm>
              <a:off x="9547641" y="92923"/>
              <a:ext cx="860982" cy="273093"/>
            </a:xfrm>
            <a:prstGeom prst="rect">
              <a:avLst/>
            </a:prstGeom>
          </p:spPr>
        </p:pic>
        <p:pic>
          <p:nvPicPr>
            <p:cNvPr id="4" name="Picture 3" descr="NHS 10mm - RGB Blue">
              <a:extLst>
                <a:ext uri="{FF2B5EF4-FFF2-40B4-BE49-F238E27FC236}">
                  <a16:creationId xmlns:a16="http://schemas.microsoft.com/office/drawing/2014/main" id="{A247AB5F-23D2-E91A-5984-F35EF298ECB6}"/>
                </a:ext>
              </a:extLst>
            </p:cNvPr>
            <p:cNvPicPr>
              <a:picLocks noChangeAspect="1" noChangeArrowheads="1"/>
            </p:cNvPicPr>
            <p:nvPr userDrawn="1"/>
          </p:nvPicPr>
          <p:blipFill>
            <a:blip r:embed="rId7" cstate="hqprint">
              <a:extLst>
                <a:ext uri="{28A0092B-C50C-407E-A947-70E740481C1C}">
                  <a14:useLocalDpi xmlns:a14="http://schemas.microsoft.com/office/drawing/2010/main" val="0"/>
                </a:ext>
              </a:extLst>
            </a:blip>
            <a:srcRect/>
            <a:stretch>
              <a:fillRect/>
            </a:stretch>
          </p:blipFill>
          <p:spPr bwMode="auto">
            <a:xfrm>
              <a:off x="11440084" y="55358"/>
              <a:ext cx="676645" cy="2730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5" name="Picture 4">
            <a:extLst>
              <a:ext uri="{FF2B5EF4-FFF2-40B4-BE49-F238E27FC236}">
                <a16:creationId xmlns:a16="http://schemas.microsoft.com/office/drawing/2014/main" id="{A043A2F3-E2C5-AFCB-8103-AE26F3E3B131}"/>
              </a:ext>
            </a:extLst>
          </p:cNvPr>
          <p:cNvPicPr>
            <a:picLocks noChangeAspect="1"/>
          </p:cNvPicPr>
          <p:nvPr userDrawn="1"/>
        </p:nvPicPr>
        <p:blipFill>
          <a:blip r:embed="rId8"/>
          <a:stretch>
            <a:fillRect/>
          </a:stretch>
        </p:blipFill>
        <p:spPr>
          <a:xfrm>
            <a:off x="10537591" y="36790"/>
            <a:ext cx="773524" cy="344679"/>
          </a:xfrm>
          <a:prstGeom prst="rect">
            <a:avLst/>
          </a:prstGeom>
        </p:spPr>
      </p:pic>
      <p:sp>
        <p:nvSpPr>
          <p:cNvPr id="6" name="TextBox 5">
            <a:hlinkClick r:id="rId9" action="ppaction://hlinksldjump"/>
            <a:extLst>
              <a:ext uri="{FF2B5EF4-FFF2-40B4-BE49-F238E27FC236}">
                <a16:creationId xmlns:a16="http://schemas.microsoft.com/office/drawing/2014/main" id="{42EA23C0-9EC1-1467-F338-63C7F4E0AFF4}"/>
              </a:ext>
            </a:extLst>
          </p:cNvPr>
          <p:cNvSpPr txBox="1"/>
          <p:nvPr userDrawn="1"/>
        </p:nvSpPr>
        <p:spPr>
          <a:xfrm>
            <a:off x="5056480" y="-1288"/>
            <a:ext cx="1407600" cy="4248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Trust and site results</a:t>
            </a:r>
          </a:p>
        </p:txBody>
      </p:sp>
      <p:sp>
        <p:nvSpPr>
          <p:cNvPr id="12" name="TextBox 11">
            <a:hlinkClick r:id="rId10" action="ppaction://hlinksldjump"/>
            <a:extLst>
              <a:ext uri="{FF2B5EF4-FFF2-40B4-BE49-F238E27FC236}">
                <a16:creationId xmlns:a16="http://schemas.microsoft.com/office/drawing/2014/main" id="{40BA1032-E7EE-D27C-BE67-C9887F187664}"/>
              </a:ext>
            </a:extLst>
          </p:cNvPr>
          <p:cNvSpPr txBox="1"/>
          <p:nvPr userDrawn="1"/>
        </p:nvSpPr>
        <p:spPr>
          <a:xfrm>
            <a:off x="6514230" y="-6870"/>
            <a:ext cx="1440000" cy="432000"/>
          </a:xfrm>
          <a:prstGeom prst="rect">
            <a:avLst/>
          </a:prstGeom>
          <a:noFill/>
          <a:ln>
            <a:solidFill>
              <a:schemeClr val="bg1"/>
            </a:solidFill>
          </a:ln>
        </p:spPr>
        <p:txBody>
          <a:bodyPr wrap="square" rtlCol="0" anchor="ctr" anchorCtr="0">
            <a:noAutofit/>
          </a:bodyPr>
          <a:lstStyle/>
          <a:p>
            <a:pPr algn="ctr"/>
            <a:r>
              <a:rPr lang="en-GB" sz="1200" dirty="0">
                <a:solidFill>
                  <a:schemeClr val="bg1"/>
                </a:solidFill>
                <a:latin typeface="Arial" panose="020B0604020202020204" pitchFamily="34" charset="0"/>
                <a:cs typeface="Arial" panose="020B0604020202020204" pitchFamily="34" charset="0"/>
              </a:rPr>
              <a:t>Change over time</a:t>
            </a:r>
          </a:p>
        </p:txBody>
      </p:sp>
    </p:spTree>
    <p:extLst>
      <p:ext uri="{BB962C8B-B14F-4D97-AF65-F5344CB8AC3E}">
        <p14:creationId xmlns:p14="http://schemas.microsoft.com/office/powerpoint/2010/main" val="32437543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gram (long) x 1 box">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5634C67-6B7A-4CE8-8808-F68C16684C68}"/>
              </a:ext>
            </a:extLst>
          </p:cNvPr>
          <p:cNvSpPr/>
          <p:nvPr userDrawn="1"/>
        </p:nvSpPr>
        <p:spPr>
          <a:xfrm>
            <a:off x="-1136" y="5906979"/>
            <a:ext cx="12193135" cy="951022"/>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white"/>
              </a:solidFill>
              <a:effectLst/>
              <a:uLnTx/>
              <a:uFillTx/>
              <a:latin typeface="Arial"/>
              <a:ea typeface="+mn-ea"/>
              <a:cs typeface="+mn-cs"/>
            </a:endParaRPr>
          </a:p>
        </p:txBody>
      </p:sp>
      <p:pic>
        <p:nvPicPr>
          <p:cNvPr id="10" name="Picture 9">
            <a:extLst>
              <a:ext uri="{FF2B5EF4-FFF2-40B4-BE49-F238E27FC236}">
                <a16:creationId xmlns:a16="http://schemas.microsoft.com/office/drawing/2014/main" id="{9320CAEE-B5B1-47DD-8D39-27F174AC0EA4}"/>
              </a:ext>
            </a:extLst>
          </p:cNvPr>
          <p:cNvPicPr/>
          <p:nvPr userDrawn="1"/>
        </p:nvPicPr>
        <p:blipFill>
          <a:blip r:embed="rId2" cstate="print">
            <a:extLst>
              <a:ext uri="{28A0092B-C50C-407E-A947-70E740481C1C}">
                <a14:useLocalDpi xmlns:a14="http://schemas.microsoft.com/office/drawing/2010/main" val="0"/>
              </a:ext>
            </a:extLst>
          </a:blip>
          <a:stretch>
            <a:fillRect/>
          </a:stretch>
        </p:blipFill>
        <p:spPr>
          <a:xfrm>
            <a:off x="9982200" y="279645"/>
            <a:ext cx="1800403" cy="588148"/>
          </a:xfrm>
          <a:prstGeom prst="rect">
            <a:avLst/>
          </a:prstGeom>
        </p:spPr>
      </p:pic>
      <p:pic>
        <p:nvPicPr>
          <p:cNvPr id="15" name="Picture 3" descr="NHS 10mm - RGB Blue">
            <a:extLst>
              <a:ext uri="{FF2B5EF4-FFF2-40B4-BE49-F238E27FC236}">
                <a16:creationId xmlns:a16="http://schemas.microsoft.com/office/drawing/2014/main" id="{69F5E781-99C4-4D0C-ABFE-5DD76B17667F}"/>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363823" y="266693"/>
            <a:ext cx="1159567" cy="46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 name="Slide Number Placeholder 15">
            <a:extLst>
              <a:ext uri="{FF2B5EF4-FFF2-40B4-BE49-F238E27FC236}">
                <a16:creationId xmlns:a16="http://schemas.microsoft.com/office/drawing/2014/main" id="{AA25B19C-96F7-4DFB-94E8-FD2F04420B38}"/>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bg1"/>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7" name="organisation_info">
            <a:extLst>
              <a:ext uri="{FF2B5EF4-FFF2-40B4-BE49-F238E27FC236}">
                <a16:creationId xmlns:a16="http://schemas.microsoft.com/office/drawing/2014/main" id="{6F091BAF-E9B6-458B-8B30-6AE60E0C7A17}"/>
              </a:ext>
            </a:extLst>
          </p:cNvPr>
          <p:cNvSpPr txBox="1">
            <a:spLocks/>
          </p:cNvSpPr>
          <p:nvPr userDrawn="1"/>
        </p:nvSpPr>
        <p:spPr>
          <a:xfrm>
            <a:off x="741600" y="6551318"/>
            <a:ext cx="3863237" cy="123111"/>
          </a:xfrm>
          <a:prstGeom prst="rect">
            <a:avLst/>
          </a:prstGeom>
        </p:spPr>
        <p:txBody>
          <a:bodyPr vert="horz" wrap="non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bg1"/>
                </a:solidFill>
                <a:latin typeface="Arial" panose="020B0604020202020204" pitchFamily="34" charset="0"/>
                <a:cs typeface="Arial" panose="020B0604020202020204" pitchFamily="34" charset="0"/>
              </a:rPr>
              <a:t>Adult Inpatient Survey 2024 </a:t>
            </a:r>
            <a:r>
              <a:rPr lang="en-GB" sz="800">
                <a:solidFill>
                  <a:schemeClr val="bg1"/>
                </a:solidFill>
                <a:latin typeface="Arial" panose="020B0604020202020204" pitchFamily="34" charset="0"/>
                <a:cs typeface="Arial" panose="020B0604020202020204" pitchFamily="34" charset="0"/>
              </a:rPr>
              <a:t>| RGM | Royal Papworth Hospital NHS Foundation Trust</a:t>
            </a:r>
            <a:endParaRPr lang="en-US" sz="8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07230697"/>
      </p:ext>
    </p:extLst>
  </p:cSld>
  <p:clrMapOvr>
    <a:masterClrMapping/>
  </p:clrMapOvr>
  <p:extLst>
    <p:ext uri="{DCECCB84-F9BA-43D5-87BE-67443E8EF086}">
      <p15:sldGuideLst xmlns:p15="http://schemas.microsoft.com/office/powerpoint/2012/main"/>
    </p:ext>
  </p:extLs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59B9D17-925C-4E04-BD0C-ACF69D8BA2C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CF41C294-D188-4593-9745-6CAAF92B0892}"/>
              </a:ext>
            </a:extLst>
          </p:cNvPr>
          <p:cNvSpPr>
            <a:spLocks noGrp="1"/>
          </p:cNvSpPr>
          <p:nvPr>
            <p:ph type="body" idx="1"/>
          </p:nvPr>
        </p:nvSpPr>
        <p:spPr>
          <a:xfrm>
            <a:off x="838200" y="1847850"/>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n-GB" dirty="0"/>
          </a:p>
        </p:txBody>
      </p:sp>
      <p:sp>
        <p:nvSpPr>
          <p:cNvPr id="8" name="Slide Number Placeholder 15">
            <a:extLst>
              <a:ext uri="{FF2B5EF4-FFF2-40B4-BE49-F238E27FC236}">
                <a16:creationId xmlns:a16="http://schemas.microsoft.com/office/drawing/2014/main" id="{62D97E37-D3B0-436C-BD54-C977A3FAC801}"/>
              </a:ext>
            </a:extLst>
          </p:cNvPr>
          <p:cNvSpPr>
            <a:spLocks noGrp="1"/>
          </p:cNvSpPr>
          <p:nvPr>
            <p:ph type="sldNum" sz="quarter" idx="4"/>
          </p:nvPr>
        </p:nvSpPr>
        <p:spPr>
          <a:xfrm>
            <a:off x="437230" y="6309304"/>
            <a:ext cx="304370" cy="365125"/>
          </a:xfrm>
          <a:prstGeom prst="rect">
            <a:avLst/>
          </a:prstGeom>
        </p:spPr>
        <p:txBody>
          <a:bodyPr vert="horz" wrap="none" lIns="0" tIns="0" rIns="0" bIns="0" rtlCol="0" anchor="b"/>
          <a:lstStyle>
            <a:lvl1pPr algn="l">
              <a:defRPr lang="en-GB" sz="900" b="1" smtClean="0">
                <a:solidFill>
                  <a:schemeClr val="tx1">
                    <a:lumMod val="75000"/>
                    <a:lumOff val="25000"/>
                  </a:schemeClr>
                </a:solidFill>
                <a:latin typeface="Arial" panose="020B0604020202020204" pitchFamily="34" charset="0"/>
                <a:cs typeface="Arial" panose="020B0604020202020204" pitchFamily="34" charset="0"/>
              </a:defRPr>
            </a:lvl1pPr>
          </a:lstStyle>
          <a:p>
            <a:fld id="{D61AABEC-672F-4B68-B914-690DA978312C}" type="slidenum">
              <a:rPr lang="en-GB" smtClean="0"/>
              <a:pPr/>
              <a:t>‹#›</a:t>
            </a:fld>
            <a:r>
              <a:rPr lang="en-GB"/>
              <a:t> </a:t>
            </a:r>
          </a:p>
        </p:txBody>
      </p:sp>
      <p:sp>
        <p:nvSpPr>
          <p:cNvPr id="10" name="organisation_info">
            <a:extLst>
              <a:ext uri="{FF2B5EF4-FFF2-40B4-BE49-F238E27FC236}">
                <a16:creationId xmlns:a16="http://schemas.microsoft.com/office/drawing/2014/main" id="{3780D6B6-FA2C-484D-92E8-7BCBE8A731B8}"/>
              </a:ext>
            </a:extLst>
          </p:cNvPr>
          <p:cNvSpPr txBox="1">
            <a:spLocks/>
          </p:cNvSpPr>
          <p:nvPr userDrawn="1"/>
        </p:nvSpPr>
        <p:spPr>
          <a:xfrm>
            <a:off x="741600" y="6551318"/>
            <a:ext cx="5578450" cy="123111"/>
          </a:xfrm>
          <a:prstGeom prst="rect">
            <a:avLst/>
          </a:prstGeom>
        </p:spPr>
        <p:txBody>
          <a:bodyPr vert="horz" wrap="square" lIns="0" tIns="0" rIns="0" bIns="0" rtlCol="0" anchor="ctr">
            <a:spAutoFit/>
          </a:bodyPr>
          <a:lstStyle>
            <a:defPPr>
              <a:defRPr lang="fr-FR"/>
            </a:defPPr>
            <a:lvl1pPr marL="0" algn="l" defTabSz="914400" rtl="0" eaLnBrk="1" latinLnBrk="0" hangingPunct="1">
              <a:defRPr sz="900" b="0" kern="1200">
                <a:solidFill>
                  <a:schemeClr val="bg2">
                    <a:lumMod val="75000"/>
                  </a:schemeClr>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l"/>
            <a:r>
              <a:rPr lang="en-GB" sz="800" dirty="0">
                <a:solidFill>
                  <a:schemeClr val="tx1">
                    <a:lumMod val="75000"/>
                    <a:lumOff val="25000"/>
                  </a:schemeClr>
                </a:solidFill>
                <a:latin typeface="Arial" panose="020B0604020202020204" pitchFamily="34" charset="0"/>
                <a:cs typeface="Arial" panose="020B0604020202020204" pitchFamily="34" charset="0"/>
              </a:rPr>
              <a:t>Adult Inpatient Survey 2024 </a:t>
            </a:r>
            <a:r>
              <a:rPr lang="en-GB" sz="800">
                <a:solidFill>
                  <a:schemeClr val="tx1">
                    <a:lumMod val="75000"/>
                    <a:lumOff val="25000"/>
                  </a:schemeClr>
                </a:solidFill>
                <a:latin typeface="Arial" panose="020B0604020202020204" pitchFamily="34" charset="0"/>
                <a:cs typeface="Arial" panose="020B0604020202020204" pitchFamily="34" charset="0"/>
              </a:rPr>
              <a:t>| RGM | Royal Papworth Hospital NHS Foundation Trust </a:t>
            </a:r>
            <a:endParaRPr lang="en-US" sz="800" dirty="0">
              <a:solidFill>
                <a:schemeClr val="tx1">
                  <a:lumMod val="75000"/>
                  <a:lumOff val="2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328116284"/>
      </p:ext>
    </p:extLst>
  </p:cSld>
  <p:clrMap bg1="lt1" tx1="dk1" bg2="lt2" tx2="dk2" accent1="accent1" accent2="accent2" accent3="accent3" accent4="accent4" accent5="accent5" accent6="accent6" hlink="hlink" folHlink="folHlink"/>
  <p:sldLayoutIdLst>
    <p:sldLayoutId id="2147483769" r:id="rId1"/>
    <p:sldLayoutId id="2147483774" r:id="rId2"/>
    <p:sldLayoutId id="2147483649" r:id="rId3"/>
    <p:sldLayoutId id="2147483770" r:id="rId4"/>
    <p:sldLayoutId id="2147483771" r:id="rId5"/>
    <p:sldLayoutId id="2147483772" r:id="rId6"/>
    <p:sldLayoutId id="2147483773" r:id="rId7"/>
    <p:sldLayoutId id="2147483775" r:id="rId8"/>
    <p:sldLayoutId id="2147483768" r:id="rId9"/>
    <p:sldLayoutId id="2147483776" r:id="rId1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9.xml"/><Relationship Id="rId1" Type="http://schemas.openxmlformats.org/officeDocument/2006/relationships/slideLayout" Target="../slideLayouts/slideLayout4.xml"/><Relationship Id="rId4" Type="http://schemas.openxmlformats.org/officeDocument/2006/relationships/chart" Target="../charts/chart9.xml"/></Relationships>
</file>

<file path=ppt/slides/_rels/slide100.xml.rels><?xml version="1.0" encoding="UTF-8" standalone="yes"?>
<Relationships xmlns="http://schemas.openxmlformats.org/package/2006/relationships"><Relationship Id="rId2" Type="http://schemas.openxmlformats.org/officeDocument/2006/relationships/notesSlide" Target="../notesSlides/notesSlide86.xml"/><Relationship Id="rId1" Type="http://schemas.openxmlformats.org/officeDocument/2006/relationships/slideLayout" Target="../slideLayouts/slideLayout8.xml"/></Relationships>
</file>

<file path=ppt/slides/_rels/slide101.xml.rels><?xml version="1.0" encoding="UTF-8" standalone="yes"?>
<Relationships xmlns="http://schemas.openxmlformats.org/package/2006/relationships"><Relationship Id="rId2" Type="http://schemas.openxmlformats.org/officeDocument/2006/relationships/notesSlide" Target="../notesSlides/notesSlide87.xml"/><Relationship Id="rId1" Type="http://schemas.openxmlformats.org/officeDocument/2006/relationships/slideLayout" Target="../slideLayouts/slideLayout8.xml"/></Relationships>
</file>

<file path=ppt/slides/_rels/slide102.xml.rels><?xml version="1.0" encoding="UTF-8" standalone="yes"?>
<Relationships xmlns="http://schemas.openxmlformats.org/package/2006/relationships"><Relationship Id="rId2" Type="http://schemas.openxmlformats.org/officeDocument/2006/relationships/notesSlide" Target="../notesSlides/notesSlide88.xml"/><Relationship Id="rId1" Type="http://schemas.openxmlformats.org/officeDocument/2006/relationships/slideLayout" Target="../slideLayouts/slideLayout8.xml"/></Relationships>
</file>

<file path=ppt/slides/_rels/slide103.xml.rels><?xml version="1.0" encoding="UTF-8" standalone="yes"?>
<Relationships xmlns="http://schemas.openxmlformats.org/package/2006/relationships"><Relationship Id="rId2" Type="http://schemas.openxmlformats.org/officeDocument/2006/relationships/notesSlide" Target="../notesSlides/notesSlide89.xml"/><Relationship Id="rId1" Type="http://schemas.openxmlformats.org/officeDocument/2006/relationships/slideLayout" Target="../slideLayouts/slideLayout8.xml"/></Relationships>
</file>

<file path=ppt/slides/_rels/slide104.xml.rels><?xml version="1.0" encoding="UTF-8" standalone="yes"?>
<Relationships xmlns="http://schemas.openxmlformats.org/package/2006/relationships"><Relationship Id="rId2" Type="http://schemas.openxmlformats.org/officeDocument/2006/relationships/notesSlide" Target="../notesSlides/notesSlide9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2.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3" Type="http://schemas.openxmlformats.org/officeDocument/2006/relationships/slide" Target="slide5.xml"/><Relationship Id="rId2" Type="http://schemas.openxmlformats.org/officeDocument/2006/relationships/notesSlide" Target="../notesSlides/notesSlide13.xml"/><Relationship Id="rId1" Type="http://schemas.openxmlformats.org/officeDocument/2006/relationships/slideLayout" Target="../slideLayouts/slideLayout5.xml"/><Relationship Id="rId5" Type="http://schemas.openxmlformats.org/officeDocument/2006/relationships/image" Target="../media/image15.png"/><Relationship Id="rId4" Type="http://schemas.openxmlformats.org/officeDocument/2006/relationships/image" Target="../media/image14.png"/></Relationships>
</file>

<file path=ppt/slides/_rels/slide15.xml.rels><?xml version="1.0" encoding="UTF-8" standalone="yes"?>
<Relationships xmlns="http://schemas.openxmlformats.org/package/2006/relationships"><Relationship Id="rId3" Type="http://schemas.openxmlformats.org/officeDocument/2006/relationships/hyperlink" Target="https://nhssurveys.org/surveys/survey/02-adults-inpatients/year/2024/" TargetMode="External"/><Relationship Id="rId2" Type="http://schemas.openxmlformats.org/officeDocument/2006/relationships/notesSlide" Target="../notesSlides/notesSlide14.xml"/><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5.xml"/><Relationship Id="rId1" Type="http://schemas.openxmlformats.org/officeDocument/2006/relationships/slideLayout" Target="../slideLayouts/slideLayout5.xml"/><Relationship Id="rId5" Type="http://schemas.openxmlformats.org/officeDocument/2006/relationships/chart" Target="../charts/chart12.xml"/><Relationship Id="rId4" Type="http://schemas.openxmlformats.org/officeDocument/2006/relationships/chart" Target="../charts/chart11.xml"/></Relationships>
</file>

<file path=ppt/slides/_rels/slide17.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6.xml"/><Relationship Id="rId1" Type="http://schemas.openxmlformats.org/officeDocument/2006/relationships/slideLayout" Target="../slideLayouts/slideLayout5.xml"/><Relationship Id="rId6" Type="http://schemas.openxmlformats.org/officeDocument/2006/relationships/chart" Target="../charts/chart16.xml"/><Relationship Id="rId5" Type="http://schemas.openxmlformats.org/officeDocument/2006/relationships/chart" Target="../charts/chart15.xml"/><Relationship Id="rId4" Type="http://schemas.openxmlformats.org/officeDocument/2006/relationships/chart" Target="../charts/chart14.xml"/></Relationships>
</file>

<file path=ppt/slides/_rels/slide1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chart" Target="../charts/chart17.xml"/><Relationship Id="rId1" Type="http://schemas.openxmlformats.org/officeDocument/2006/relationships/slideLayout" Target="../slideLayouts/slideLayout5.xml"/><Relationship Id="rId4" Type="http://schemas.openxmlformats.org/officeDocument/2006/relationships/chart" Target="../charts/chart19.xml"/></Relationships>
</file>

<file path=ppt/slides/_rels/slide19.xml.rels><?xml version="1.0" encoding="UTF-8" standalone="yes"?>
<Relationships xmlns="http://schemas.openxmlformats.org/package/2006/relationships"><Relationship Id="rId3" Type="http://schemas.openxmlformats.org/officeDocument/2006/relationships/chart" Target="../charts/chart20.xml"/><Relationship Id="rId7" Type="http://schemas.openxmlformats.org/officeDocument/2006/relationships/chart" Target="../charts/chart24.xml"/><Relationship Id="rId2" Type="http://schemas.openxmlformats.org/officeDocument/2006/relationships/notesSlide" Target="../notesSlides/notesSlide17.xml"/><Relationship Id="rId1" Type="http://schemas.openxmlformats.org/officeDocument/2006/relationships/slideLayout" Target="../slideLayouts/slideLayout5.xml"/><Relationship Id="rId6" Type="http://schemas.openxmlformats.org/officeDocument/2006/relationships/chart" Target="../charts/chart23.xml"/><Relationship Id="rId5" Type="http://schemas.openxmlformats.org/officeDocument/2006/relationships/chart" Target="../charts/chart22.xml"/><Relationship Id="rId4" Type="http://schemas.openxmlformats.org/officeDocument/2006/relationships/chart" Target="../charts/chart21.xml"/></Relationships>
</file>

<file path=ppt/slides/_rels/slide2.xml.rels><?xml version="1.0" encoding="UTF-8" standalone="yes"?>
<Relationships xmlns="http://schemas.openxmlformats.org/package/2006/relationships"><Relationship Id="rId13" Type="http://schemas.openxmlformats.org/officeDocument/2006/relationships/slide" Target="slide27.xml"/><Relationship Id="rId18" Type="http://schemas.openxmlformats.org/officeDocument/2006/relationships/slide" Target="slide42.xml"/><Relationship Id="rId26" Type="http://schemas.openxmlformats.org/officeDocument/2006/relationships/slide" Target="slide96.xml"/><Relationship Id="rId39" Type="http://schemas.openxmlformats.org/officeDocument/2006/relationships/slide" Target="slide9.xml"/><Relationship Id="rId21" Type="http://schemas.openxmlformats.org/officeDocument/2006/relationships/slide" Target="slide79.xml"/><Relationship Id="rId34" Type="http://schemas.openxmlformats.org/officeDocument/2006/relationships/slide" Target="slide56.xml"/><Relationship Id="rId42" Type="http://schemas.openxmlformats.org/officeDocument/2006/relationships/slide" Target="slide30.xml"/><Relationship Id="rId47" Type="http://schemas.openxmlformats.org/officeDocument/2006/relationships/slide" Target="slide88.xml"/><Relationship Id="rId50" Type="http://schemas.openxmlformats.org/officeDocument/2006/relationships/slide" Target="slide13.xml"/><Relationship Id="rId7" Type="http://schemas.openxmlformats.org/officeDocument/2006/relationships/slide" Target="slide97.xml"/><Relationship Id="rId2" Type="http://schemas.openxmlformats.org/officeDocument/2006/relationships/notesSlide" Target="../notesSlides/notesSlide2.xml"/><Relationship Id="rId16" Type="http://schemas.openxmlformats.org/officeDocument/2006/relationships/slide" Target="slide38.xml"/><Relationship Id="rId29" Type="http://schemas.openxmlformats.org/officeDocument/2006/relationships/slide" Target="slide50.xml"/><Relationship Id="rId11" Type="http://schemas.openxmlformats.org/officeDocument/2006/relationships/slide" Target="slide21.xml"/><Relationship Id="rId24" Type="http://schemas.openxmlformats.org/officeDocument/2006/relationships/slide" Target="slide89.xml"/><Relationship Id="rId32" Type="http://schemas.openxmlformats.org/officeDocument/2006/relationships/slide" Target="slide63.xml"/><Relationship Id="rId37" Type="http://schemas.openxmlformats.org/officeDocument/2006/relationships/slide" Target="slide6.xml"/><Relationship Id="rId40" Type="http://schemas.openxmlformats.org/officeDocument/2006/relationships/slide" Target="slide10.xml"/><Relationship Id="rId45" Type="http://schemas.openxmlformats.org/officeDocument/2006/relationships/slide" Target="slide77.xml"/><Relationship Id="rId5" Type="http://schemas.openxmlformats.org/officeDocument/2006/relationships/slide" Target="slide12.xml"/><Relationship Id="rId15" Type="http://schemas.openxmlformats.org/officeDocument/2006/relationships/slide" Target="slide34.xml"/><Relationship Id="rId23" Type="http://schemas.openxmlformats.org/officeDocument/2006/relationships/slide" Target="slide83.xml"/><Relationship Id="rId28" Type="http://schemas.openxmlformats.org/officeDocument/2006/relationships/slide" Target="slide47.xml"/><Relationship Id="rId36" Type="http://schemas.openxmlformats.org/officeDocument/2006/relationships/slide" Target="slide5.xml"/><Relationship Id="rId49" Type="http://schemas.openxmlformats.org/officeDocument/2006/relationships/slide" Target="slide98.xml"/><Relationship Id="rId10" Type="http://schemas.openxmlformats.org/officeDocument/2006/relationships/slide" Target="slide18.xml"/><Relationship Id="rId19" Type="http://schemas.openxmlformats.org/officeDocument/2006/relationships/slide" Target="slide72.xml"/><Relationship Id="rId31" Type="http://schemas.openxmlformats.org/officeDocument/2006/relationships/slide" Target="slide60.xml"/><Relationship Id="rId44" Type="http://schemas.openxmlformats.org/officeDocument/2006/relationships/slide" Target="slide53.xml"/><Relationship Id="rId52" Type="http://schemas.openxmlformats.org/officeDocument/2006/relationships/slide" Target="slide71.xml"/><Relationship Id="rId4" Type="http://schemas.openxmlformats.org/officeDocument/2006/relationships/slide" Target="slide7.xml"/><Relationship Id="rId9" Type="http://schemas.openxmlformats.org/officeDocument/2006/relationships/slide" Target="slide16.xml"/><Relationship Id="rId14" Type="http://schemas.openxmlformats.org/officeDocument/2006/relationships/slide" Target="slide32.xml"/><Relationship Id="rId22" Type="http://schemas.openxmlformats.org/officeDocument/2006/relationships/slide" Target="slide81.xml"/><Relationship Id="rId27" Type="http://schemas.openxmlformats.org/officeDocument/2006/relationships/slide" Target="slide45.xml"/><Relationship Id="rId30" Type="http://schemas.openxmlformats.org/officeDocument/2006/relationships/slide" Target="slide54.xml"/><Relationship Id="rId35" Type="http://schemas.openxmlformats.org/officeDocument/2006/relationships/slide" Target="slide4.xml"/><Relationship Id="rId43" Type="http://schemas.openxmlformats.org/officeDocument/2006/relationships/slide" Target="slide23.xml"/><Relationship Id="rId48" Type="http://schemas.openxmlformats.org/officeDocument/2006/relationships/slide" Target="slide87.xml"/><Relationship Id="rId8" Type="http://schemas.openxmlformats.org/officeDocument/2006/relationships/slide" Target="slide70.xml"/><Relationship Id="rId51" Type="http://schemas.openxmlformats.org/officeDocument/2006/relationships/slide" Target="slide14.xml"/><Relationship Id="rId3" Type="http://schemas.openxmlformats.org/officeDocument/2006/relationships/slide" Target="slide3.xml"/><Relationship Id="rId12" Type="http://schemas.openxmlformats.org/officeDocument/2006/relationships/slide" Target="slide25.xml"/><Relationship Id="rId17" Type="http://schemas.openxmlformats.org/officeDocument/2006/relationships/slide" Target="slide40.xml"/><Relationship Id="rId25" Type="http://schemas.openxmlformats.org/officeDocument/2006/relationships/slide" Target="slide95.xml"/><Relationship Id="rId33" Type="http://schemas.openxmlformats.org/officeDocument/2006/relationships/slide" Target="slide69.xml"/><Relationship Id="rId38" Type="http://schemas.openxmlformats.org/officeDocument/2006/relationships/slide" Target="slide8.xml"/><Relationship Id="rId46" Type="http://schemas.openxmlformats.org/officeDocument/2006/relationships/slide" Target="slide94.xml"/><Relationship Id="rId20" Type="http://schemas.openxmlformats.org/officeDocument/2006/relationships/slide" Target="slide73.xml"/><Relationship Id="rId41" Type="http://schemas.openxmlformats.org/officeDocument/2006/relationships/slide" Target="slide11.xml"/><Relationship Id="rId1" Type="http://schemas.openxmlformats.org/officeDocument/2006/relationships/slideLayout" Target="../slideLayouts/slideLayout2.xml"/><Relationship Id="rId6" Type="http://schemas.openxmlformats.org/officeDocument/2006/relationships/slide" Target="slide44.xml"/></Relationships>
</file>

<file path=ppt/slides/_rels/slide20.xml.rels><?xml version="1.0" encoding="UTF-8" standalone="yes"?>
<Relationships xmlns="http://schemas.openxmlformats.org/package/2006/relationships"><Relationship Id="rId3" Type="http://schemas.openxmlformats.org/officeDocument/2006/relationships/chart" Target="../charts/chart25.xml"/><Relationship Id="rId2" Type="http://schemas.openxmlformats.org/officeDocument/2006/relationships/notesSlide" Target="../notesSlides/notesSlide18.xml"/><Relationship Id="rId1" Type="http://schemas.openxmlformats.org/officeDocument/2006/relationships/slideLayout" Target="../slideLayouts/slideLayout5.xml"/><Relationship Id="rId4" Type="http://schemas.openxmlformats.org/officeDocument/2006/relationships/chart" Target="../charts/chart26.xml"/></Relationships>
</file>

<file path=ppt/slides/_rels/slide21.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5.xml"/><Relationship Id="rId4" Type="http://schemas.openxmlformats.org/officeDocument/2006/relationships/chart" Target="../charts/chart29.xml"/></Relationships>
</file>

<file path=ppt/slides/_rels/slide22.xml.rels><?xml version="1.0" encoding="UTF-8" standalone="yes"?>
<Relationships xmlns="http://schemas.openxmlformats.org/package/2006/relationships"><Relationship Id="rId3" Type="http://schemas.openxmlformats.org/officeDocument/2006/relationships/chart" Target="../charts/chart30.xml"/><Relationship Id="rId7" Type="http://schemas.openxmlformats.org/officeDocument/2006/relationships/chart" Target="../charts/chart34.xml"/><Relationship Id="rId2" Type="http://schemas.openxmlformats.org/officeDocument/2006/relationships/notesSlide" Target="../notesSlides/notesSlide19.xml"/><Relationship Id="rId1" Type="http://schemas.openxmlformats.org/officeDocument/2006/relationships/slideLayout" Target="../slideLayouts/slideLayout5.xml"/><Relationship Id="rId6" Type="http://schemas.openxmlformats.org/officeDocument/2006/relationships/chart" Target="../charts/chart33.xml"/><Relationship Id="rId5" Type="http://schemas.openxmlformats.org/officeDocument/2006/relationships/chart" Target="../charts/chart32.xml"/><Relationship Id="rId4" Type="http://schemas.openxmlformats.org/officeDocument/2006/relationships/chart" Target="../charts/chart31.xml"/></Relationships>
</file>

<file path=ppt/slides/_rels/slide23.xml.rels><?xml version="1.0" encoding="UTF-8" standalone="yes"?>
<Relationships xmlns="http://schemas.openxmlformats.org/package/2006/relationships"><Relationship Id="rId3" Type="http://schemas.openxmlformats.org/officeDocument/2006/relationships/chart" Target="../charts/chart36.xml"/><Relationship Id="rId2" Type="http://schemas.openxmlformats.org/officeDocument/2006/relationships/chart" Target="../charts/chart35.xml"/><Relationship Id="rId1" Type="http://schemas.openxmlformats.org/officeDocument/2006/relationships/slideLayout" Target="../slideLayouts/slideLayout5.xml"/><Relationship Id="rId4" Type="http://schemas.openxmlformats.org/officeDocument/2006/relationships/chart" Target="../charts/chart37.xml"/></Relationships>
</file>

<file path=ppt/slides/_rels/slide24.xml.rels><?xml version="1.0" encoding="UTF-8" standalone="yes"?>
<Relationships xmlns="http://schemas.openxmlformats.org/package/2006/relationships"><Relationship Id="rId3" Type="http://schemas.openxmlformats.org/officeDocument/2006/relationships/chart" Target="../charts/chart38.xml"/><Relationship Id="rId2" Type="http://schemas.openxmlformats.org/officeDocument/2006/relationships/notesSlide" Target="../notesSlides/notesSlide20.xml"/><Relationship Id="rId1" Type="http://schemas.openxmlformats.org/officeDocument/2006/relationships/slideLayout" Target="../slideLayouts/slideLayout5.xml"/><Relationship Id="rId5" Type="http://schemas.openxmlformats.org/officeDocument/2006/relationships/chart" Target="../charts/chart40.xml"/><Relationship Id="rId4" Type="http://schemas.openxmlformats.org/officeDocument/2006/relationships/chart" Target="../charts/chart39.xml"/></Relationships>
</file>

<file path=ppt/slides/_rels/slide25.xml.rels><?xml version="1.0" encoding="UTF-8" standalone="yes"?>
<Relationships xmlns="http://schemas.openxmlformats.org/package/2006/relationships"><Relationship Id="rId3" Type="http://schemas.openxmlformats.org/officeDocument/2006/relationships/chart" Target="../charts/chart42.xml"/><Relationship Id="rId2" Type="http://schemas.openxmlformats.org/officeDocument/2006/relationships/chart" Target="../charts/chart41.xml"/><Relationship Id="rId1" Type="http://schemas.openxmlformats.org/officeDocument/2006/relationships/slideLayout" Target="../slideLayouts/slideLayout5.xml"/><Relationship Id="rId4" Type="http://schemas.openxmlformats.org/officeDocument/2006/relationships/chart" Target="../charts/chart43.xml"/></Relationships>
</file>

<file path=ppt/slides/_rels/slide26.xml.rels><?xml version="1.0" encoding="UTF-8" standalone="yes"?>
<Relationships xmlns="http://schemas.openxmlformats.org/package/2006/relationships"><Relationship Id="rId3" Type="http://schemas.openxmlformats.org/officeDocument/2006/relationships/chart" Target="../charts/chart44.xml"/><Relationship Id="rId2" Type="http://schemas.openxmlformats.org/officeDocument/2006/relationships/notesSlide" Target="../notesSlides/notesSlide21.xml"/><Relationship Id="rId1" Type="http://schemas.openxmlformats.org/officeDocument/2006/relationships/slideLayout" Target="../slideLayouts/slideLayout5.xml"/><Relationship Id="rId6" Type="http://schemas.openxmlformats.org/officeDocument/2006/relationships/chart" Target="../charts/chart47.xml"/><Relationship Id="rId5" Type="http://schemas.openxmlformats.org/officeDocument/2006/relationships/chart" Target="../charts/chart46.xml"/><Relationship Id="rId4" Type="http://schemas.openxmlformats.org/officeDocument/2006/relationships/chart" Target="../charts/chart45.xml"/></Relationships>
</file>

<file path=ppt/slides/_rels/slide27.xml.rels><?xml version="1.0" encoding="UTF-8" standalone="yes"?>
<Relationships xmlns="http://schemas.openxmlformats.org/package/2006/relationships"><Relationship Id="rId3" Type="http://schemas.openxmlformats.org/officeDocument/2006/relationships/chart" Target="../charts/chart49.xml"/><Relationship Id="rId2" Type="http://schemas.openxmlformats.org/officeDocument/2006/relationships/chart" Target="../charts/chart48.xml"/><Relationship Id="rId1" Type="http://schemas.openxmlformats.org/officeDocument/2006/relationships/slideLayout" Target="../slideLayouts/slideLayout5.xml"/><Relationship Id="rId4" Type="http://schemas.openxmlformats.org/officeDocument/2006/relationships/chart" Target="../charts/chart50.xml"/></Relationships>
</file>

<file path=ppt/slides/_rels/slide28.xml.rels><?xml version="1.0" encoding="UTF-8" standalone="yes"?>
<Relationships xmlns="http://schemas.openxmlformats.org/package/2006/relationships"><Relationship Id="rId3" Type="http://schemas.openxmlformats.org/officeDocument/2006/relationships/chart" Target="../charts/chart51.xml"/><Relationship Id="rId2" Type="http://schemas.openxmlformats.org/officeDocument/2006/relationships/notesSlide" Target="../notesSlides/notesSlide22.xml"/><Relationship Id="rId1" Type="http://schemas.openxmlformats.org/officeDocument/2006/relationships/slideLayout" Target="../slideLayouts/slideLayout5.xml"/><Relationship Id="rId6" Type="http://schemas.openxmlformats.org/officeDocument/2006/relationships/chart" Target="../charts/chart54.xml"/><Relationship Id="rId5" Type="http://schemas.openxmlformats.org/officeDocument/2006/relationships/chart" Target="../charts/chart53.xml"/><Relationship Id="rId4" Type="http://schemas.openxmlformats.org/officeDocument/2006/relationships/chart" Target="../charts/chart52.xml"/></Relationships>
</file>

<file path=ppt/slides/_rels/slide29.xml.rels><?xml version="1.0" encoding="UTF-8" standalone="yes"?>
<Relationships xmlns="http://schemas.openxmlformats.org/package/2006/relationships"><Relationship Id="rId3" Type="http://schemas.openxmlformats.org/officeDocument/2006/relationships/chart" Target="../charts/chart55.xml"/><Relationship Id="rId2" Type="http://schemas.openxmlformats.org/officeDocument/2006/relationships/notesSlide" Target="../notesSlides/notesSlide23.xml"/><Relationship Id="rId1" Type="http://schemas.openxmlformats.org/officeDocument/2006/relationships/slideLayout" Target="../slideLayouts/slideLayout5.xml"/><Relationship Id="rId5" Type="http://schemas.openxmlformats.org/officeDocument/2006/relationships/chart" Target="../charts/chart57.xml"/><Relationship Id="rId4" Type="http://schemas.openxmlformats.org/officeDocument/2006/relationships/chart" Target="../charts/chart5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3" Type="http://schemas.openxmlformats.org/officeDocument/2006/relationships/chart" Target="../charts/chart58.xml"/><Relationship Id="rId7" Type="http://schemas.openxmlformats.org/officeDocument/2006/relationships/chart" Target="../charts/chart62.xml"/><Relationship Id="rId2" Type="http://schemas.openxmlformats.org/officeDocument/2006/relationships/notesSlide" Target="../notesSlides/notesSlide24.xml"/><Relationship Id="rId1" Type="http://schemas.openxmlformats.org/officeDocument/2006/relationships/slideLayout" Target="../slideLayouts/slideLayout5.xml"/><Relationship Id="rId6" Type="http://schemas.openxmlformats.org/officeDocument/2006/relationships/chart" Target="../charts/chart61.xml"/><Relationship Id="rId5" Type="http://schemas.openxmlformats.org/officeDocument/2006/relationships/chart" Target="../charts/chart60.xml"/><Relationship Id="rId4" Type="http://schemas.openxmlformats.org/officeDocument/2006/relationships/chart" Target="../charts/chart59.xml"/></Relationships>
</file>

<file path=ppt/slides/_rels/slide32.xml.rels><?xml version="1.0" encoding="UTF-8" standalone="yes"?>
<Relationships xmlns="http://schemas.openxmlformats.org/package/2006/relationships"><Relationship Id="rId3" Type="http://schemas.openxmlformats.org/officeDocument/2006/relationships/chart" Target="../charts/chart64.xml"/><Relationship Id="rId2" Type="http://schemas.openxmlformats.org/officeDocument/2006/relationships/chart" Target="../charts/chart63.xml"/><Relationship Id="rId1" Type="http://schemas.openxmlformats.org/officeDocument/2006/relationships/slideLayout" Target="../slideLayouts/slideLayout5.xml"/><Relationship Id="rId4" Type="http://schemas.openxmlformats.org/officeDocument/2006/relationships/chart" Target="../charts/chart65.xml"/></Relationships>
</file>

<file path=ppt/slides/_rels/slide33.xml.rels><?xml version="1.0" encoding="UTF-8" standalone="yes"?>
<Relationships xmlns="http://schemas.openxmlformats.org/package/2006/relationships"><Relationship Id="rId3" Type="http://schemas.openxmlformats.org/officeDocument/2006/relationships/chart" Target="../charts/chart66.xml"/><Relationship Id="rId2" Type="http://schemas.openxmlformats.org/officeDocument/2006/relationships/notesSlide" Target="../notesSlides/notesSlide25.xml"/><Relationship Id="rId1" Type="http://schemas.openxmlformats.org/officeDocument/2006/relationships/slideLayout" Target="../slideLayouts/slideLayout5.xml"/><Relationship Id="rId4" Type="http://schemas.openxmlformats.org/officeDocument/2006/relationships/chart" Target="../charts/chart67.xml"/></Relationships>
</file>

<file path=ppt/slides/_rels/slide34.xml.rels><?xml version="1.0" encoding="UTF-8" standalone="yes"?>
<Relationships xmlns="http://schemas.openxmlformats.org/package/2006/relationships"><Relationship Id="rId3" Type="http://schemas.openxmlformats.org/officeDocument/2006/relationships/chart" Target="../charts/chart69.xml"/><Relationship Id="rId2" Type="http://schemas.openxmlformats.org/officeDocument/2006/relationships/chart" Target="../charts/chart68.xml"/><Relationship Id="rId1" Type="http://schemas.openxmlformats.org/officeDocument/2006/relationships/slideLayout" Target="../slideLayouts/slideLayout5.xml"/><Relationship Id="rId4" Type="http://schemas.openxmlformats.org/officeDocument/2006/relationships/chart" Target="../charts/chart70.xml"/></Relationships>
</file>

<file path=ppt/slides/_rels/slide35.xml.rels><?xml version="1.0" encoding="UTF-8" standalone="yes"?>
<Relationships xmlns="http://schemas.openxmlformats.org/package/2006/relationships"><Relationship Id="rId3" Type="http://schemas.openxmlformats.org/officeDocument/2006/relationships/chart" Target="../charts/chart71.xml"/><Relationship Id="rId2" Type="http://schemas.openxmlformats.org/officeDocument/2006/relationships/notesSlide" Target="../notesSlides/notesSlide26.xml"/><Relationship Id="rId1" Type="http://schemas.openxmlformats.org/officeDocument/2006/relationships/slideLayout" Target="../slideLayouts/slideLayout5.xml"/><Relationship Id="rId6" Type="http://schemas.openxmlformats.org/officeDocument/2006/relationships/chart" Target="../charts/chart74.xml"/><Relationship Id="rId5" Type="http://schemas.openxmlformats.org/officeDocument/2006/relationships/chart" Target="../charts/chart73.xml"/><Relationship Id="rId4" Type="http://schemas.openxmlformats.org/officeDocument/2006/relationships/chart" Target="../charts/chart72.xml"/></Relationships>
</file>

<file path=ppt/slides/_rels/slide36.xml.rels><?xml version="1.0" encoding="UTF-8" standalone="yes"?>
<Relationships xmlns="http://schemas.openxmlformats.org/package/2006/relationships"><Relationship Id="rId3" Type="http://schemas.openxmlformats.org/officeDocument/2006/relationships/chart" Target="../charts/chart75.xml"/><Relationship Id="rId7" Type="http://schemas.openxmlformats.org/officeDocument/2006/relationships/chart" Target="../charts/chart79.xml"/><Relationship Id="rId2" Type="http://schemas.openxmlformats.org/officeDocument/2006/relationships/notesSlide" Target="../notesSlides/notesSlide27.xml"/><Relationship Id="rId1" Type="http://schemas.openxmlformats.org/officeDocument/2006/relationships/slideLayout" Target="../slideLayouts/slideLayout5.xml"/><Relationship Id="rId6" Type="http://schemas.openxmlformats.org/officeDocument/2006/relationships/chart" Target="../charts/chart78.xml"/><Relationship Id="rId5" Type="http://schemas.openxmlformats.org/officeDocument/2006/relationships/chart" Target="../charts/chart77.xml"/><Relationship Id="rId4" Type="http://schemas.openxmlformats.org/officeDocument/2006/relationships/chart" Target="../charts/chart76.xml"/></Relationships>
</file>

<file path=ppt/slides/_rels/slide37.xml.rels><?xml version="1.0" encoding="UTF-8" standalone="yes"?>
<Relationships xmlns="http://schemas.openxmlformats.org/package/2006/relationships"><Relationship Id="rId3" Type="http://schemas.openxmlformats.org/officeDocument/2006/relationships/chart" Target="../charts/chart80.xml"/><Relationship Id="rId2" Type="http://schemas.openxmlformats.org/officeDocument/2006/relationships/notesSlide" Target="../notesSlides/notesSlide28.xml"/><Relationship Id="rId1" Type="http://schemas.openxmlformats.org/officeDocument/2006/relationships/slideLayout" Target="../slideLayouts/slideLayout5.xml"/><Relationship Id="rId5" Type="http://schemas.openxmlformats.org/officeDocument/2006/relationships/chart" Target="../charts/chart82.xml"/><Relationship Id="rId4" Type="http://schemas.openxmlformats.org/officeDocument/2006/relationships/chart" Target="../charts/chart81.xml"/></Relationships>
</file>

<file path=ppt/slides/_rels/slide38.xml.rels><?xml version="1.0" encoding="UTF-8" standalone="yes"?>
<Relationships xmlns="http://schemas.openxmlformats.org/package/2006/relationships"><Relationship Id="rId3" Type="http://schemas.openxmlformats.org/officeDocument/2006/relationships/chart" Target="../charts/chart84.xml"/><Relationship Id="rId2" Type="http://schemas.openxmlformats.org/officeDocument/2006/relationships/chart" Target="../charts/chart83.xml"/><Relationship Id="rId1" Type="http://schemas.openxmlformats.org/officeDocument/2006/relationships/slideLayout" Target="../slideLayouts/slideLayout5.xml"/><Relationship Id="rId4" Type="http://schemas.openxmlformats.org/officeDocument/2006/relationships/chart" Target="../charts/chart85.xml"/></Relationships>
</file>

<file path=ppt/slides/_rels/slide39.xml.rels><?xml version="1.0" encoding="UTF-8" standalone="yes"?>
<Relationships xmlns="http://schemas.openxmlformats.org/package/2006/relationships"><Relationship Id="rId3" Type="http://schemas.openxmlformats.org/officeDocument/2006/relationships/chart" Target="../charts/chart86.xm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4.xml.rels><?xml version="1.0" encoding="UTF-8" standalone="yes"?>
<Relationships xmlns="http://schemas.openxmlformats.org/package/2006/relationships"><Relationship Id="rId3" Type="http://schemas.openxmlformats.org/officeDocument/2006/relationships/hyperlink" Target="https://nhssurveys.org/wp-content/surveys/02-adults-inpatients/03-instructions-guidance/2024/Sampling%20Instructions.docx" TargetMode="External"/><Relationship Id="rId2" Type="http://schemas.openxmlformats.org/officeDocument/2006/relationships/notesSlide" Target="../notesSlides/notesSlide4.xml"/><Relationship Id="rId1" Type="http://schemas.openxmlformats.org/officeDocument/2006/relationships/slideLayout" Target="../slideLayouts/slideLayout3.xml"/><Relationship Id="rId6" Type="http://schemas.openxmlformats.org/officeDocument/2006/relationships/hyperlink" Target="https://www.cqc.org.uk/publications/surveys/surveys" TargetMode="External"/><Relationship Id="rId5" Type="http://schemas.openxmlformats.org/officeDocument/2006/relationships/hyperlink" Target="https://nhssurveys.org/" TargetMode="External"/><Relationship Id="rId4" Type="http://schemas.openxmlformats.org/officeDocument/2006/relationships/hyperlink" Target="https://nhssurveys.org/surveys/survey/02-adults-inpatients/year/2024/" TargetMode="External"/></Relationships>
</file>

<file path=ppt/slides/_rels/slide40.xml.rels><?xml version="1.0" encoding="UTF-8" standalone="yes"?>
<Relationships xmlns="http://schemas.openxmlformats.org/package/2006/relationships"><Relationship Id="rId3" Type="http://schemas.openxmlformats.org/officeDocument/2006/relationships/chart" Target="../charts/chart88.xml"/><Relationship Id="rId2" Type="http://schemas.openxmlformats.org/officeDocument/2006/relationships/chart" Target="../charts/chart87.xml"/><Relationship Id="rId1" Type="http://schemas.openxmlformats.org/officeDocument/2006/relationships/slideLayout" Target="../slideLayouts/slideLayout5.xml"/><Relationship Id="rId4" Type="http://schemas.openxmlformats.org/officeDocument/2006/relationships/chart" Target="../charts/chart89.xml"/></Relationships>
</file>

<file path=ppt/slides/_rels/slide41.xml.rels><?xml version="1.0" encoding="UTF-8" standalone="yes"?>
<Relationships xmlns="http://schemas.openxmlformats.org/package/2006/relationships"><Relationship Id="rId3" Type="http://schemas.openxmlformats.org/officeDocument/2006/relationships/chart" Target="../charts/chart90.xml"/><Relationship Id="rId2" Type="http://schemas.openxmlformats.org/officeDocument/2006/relationships/notesSlide" Target="../notesSlides/notesSlide30.xml"/><Relationship Id="rId1" Type="http://schemas.openxmlformats.org/officeDocument/2006/relationships/slideLayout" Target="../slideLayouts/slideLayout5.xml"/></Relationships>
</file>

<file path=ppt/slides/_rels/slide42.xml.rels><?xml version="1.0" encoding="UTF-8" standalone="yes"?>
<Relationships xmlns="http://schemas.openxmlformats.org/package/2006/relationships"><Relationship Id="rId3" Type="http://schemas.openxmlformats.org/officeDocument/2006/relationships/chart" Target="../charts/chart92.xml"/><Relationship Id="rId2" Type="http://schemas.openxmlformats.org/officeDocument/2006/relationships/chart" Target="../charts/chart91.xml"/><Relationship Id="rId1" Type="http://schemas.openxmlformats.org/officeDocument/2006/relationships/slideLayout" Target="../slideLayouts/slideLayout5.xml"/><Relationship Id="rId4" Type="http://schemas.openxmlformats.org/officeDocument/2006/relationships/chart" Target="../charts/chart93.xml"/></Relationships>
</file>

<file path=ppt/slides/_rels/slide43.xml.rels><?xml version="1.0" encoding="UTF-8" standalone="yes"?>
<Relationships xmlns="http://schemas.openxmlformats.org/package/2006/relationships"><Relationship Id="rId3" Type="http://schemas.openxmlformats.org/officeDocument/2006/relationships/chart" Target="../charts/chart94.xml"/><Relationship Id="rId2" Type="http://schemas.openxmlformats.org/officeDocument/2006/relationships/notesSlide" Target="../notesSlides/notesSlide31.xml"/><Relationship Id="rId1" Type="http://schemas.openxmlformats.org/officeDocument/2006/relationships/slideLayout" Target="../slideLayouts/slideLayout5.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chart" Target="../charts/chart95.xml"/><Relationship Id="rId2" Type="http://schemas.openxmlformats.org/officeDocument/2006/relationships/notesSlide" Target="../notesSlides/notesSlide33.xml"/><Relationship Id="rId1" Type="http://schemas.openxmlformats.org/officeDocument/2006/relationships/slideLayout" Target="../slideLayouts/slideLayout6.xml"/><Relationship Id="rId4" Type="http://schemas.openxmlformats.org/officeDocument/2006/relationships/chart" Target="../charts/chart96.xml"/></Relationships>
</file>

<file path=ppt/slides/_rels/slide46.xml.rels><?xml version="1.0" encoding="UTF-8" standalone="yes"?>
<Relationships xmlns="http://schemas.openxmlformats.org/package/2006/relationships"><Relationship Id="rId3" Type="http://schemas.openxmlformats.org/officeDocument/2006/relationships/chart" Target="../charts/chart97.xml"/><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chart" Target="../charts/chart98.xml"/></Relationships>
</file>

<file path=ppt/slides/_rels/slide47.xml.rels><?xml version="1.0" encoding="UTF-8" standalone="yes"?>
<Relationships xmlns="http://schemas.openxmlformats.org/package/2006/relationships"><Relationship Id="rId3" Type="http://schemas.openxmlformats.org/officeDocument/2006/relationships/chart" Target="../charts/chart99.xml"/><Relationship Id="rId2" Type="http://schemas.openxmlformats.org/officeDocument/2006/relationships/notesSlide" Target="../notesSlides/notesSlide35.xml"/><Relationship Id="rId1" Type="http://schemas.openxmlformats.org/officeDocument/2006/relationships/slideLayout" Target="../slideLayouts/slideLayout6.xml"/><Relationship Id="rId4" Type="http://schemas.openxmlformats.org/officeDocument/2006/relationships/chart" Target="../charts/chart100.xml"/></Relationships>
</file>

<file path=ppt/slides/_rels/slide48.xml.rels><?xml version="1.0" encoding="UTF-8" standalone="yes"?>
<Relationships xmlns="http://schemas.openxmlformats.org/package/2006/relationships"><Relationship Id="rId3" Type="http://schemas.openxmlformats.org/officeDocument/2006/relationships/chart" Target="../charts/chart101.xml"/><Relationship Id="rId2" Type="http://schemas.openxmlformats.org/officeDocument/2006/relationships/notesSlide" Target="../notesSlides/notesSlide36.xml"/><Relationship Id="rId1" Type="http://schemas.openxmlformats.org/officeDocument/2006/relationships/slideLayout" Target="../slideLayouts/slideLayout6.xml"/><Relationship Id="rId4" Type="http://schemas.openxmlformats.org/officeDocument/2006/relationships/chart" Target="../charts/chart102.xml"/></Relationships>
</file>

<file path=ppt/slides/_rels/slide49.xml.rels><?xml version="1.0" encoding="UTF-8" standalone="yes"?>
<Relationships xmlns="http://schemas.openxmlformats.org/package/2006/relationships"><Relationship Id="rId3" Type="http://schemas.openxmlformats.org/officeDocument/2006/relationships/chart" Target="../charts/chart103.xml"/><Relationship Id="rId2" Type="http://schemas.openxmlformats.org/officeDocument/2006/relationships/notesSlide" Target="../notesSlides/notesSlide37.xml"/><Relationship Id="rId1" Type="http://schemas.openxmlformats.org/officeDocument/2006/relationships/slideLayout" Target="../slideLayouts/slideLayout6.xml"/><Relationship Id="rId4" Type="http://schemas.openxmlformats.org/officeDocument/2006/relationships/chart" Target="../charts/chart104.xml"/></Relationships>
</file>

<file path=ppt/slides/_rels/slide5.xml.rels><?xml version="1.0" encoding="UTF-8" standalone="yes"?>
<Relationships xmlns="http://schemas.openxmlformats.org/package/2006/relationships"><Relationship Id="rId3" Type="http://schemas.openxmlformats.org/officeDocument/2006/relationships/slide" Target="slide14.xml"/><Relationship Id="rId2" Type="http://schemas.openxmlformats.org/officeDocument/2006/relationships/notesSlide" Target="../notesSlides/notesSlide5.xml"/><Relationship Id="rId1" Type="http://schemas.openxmlformats.org/officeDocument/2006/relationships/slideLayout" Target="../slideLayouts/slideLayout3.xml"/><Relationship Id="rId6" Type="http://schemas.openxmlformats.org/officeDocument/2006/relationships/hyperlink" Target="https://nhssurveys.org/surveys/survey/02-adults-inpatients/year/2024/" TargetMode="External"/><Relationship Id="rId5" Type="http://schemas.openxmlformats.org/officeDocument/2006/relationships/slide" Target="slide13.xml"/><Relationship Id="rId4" Type="http://schemas.openxmlformats.org/officeDocument/2006/relationships/hyperlink" Target="https://nhssurveys.org/wp-content/surveys/02-adults-inpatients/04-analysis-reporting/2024/Scored%20Questionnaire.xlsx" TargetMode="External"/></Relationships>
</file>

<file path=ppt/slides/_rels/slide50.xml.rels><?xml version="1.0" encoding="UTF-8" standalone="yes"?>
<Relationships xmlns="http://schemas.openxmlformats.org/package/2006/relationships"><Relationship Id="rId3" Type="http://schemas.openxmlformats.org/officeDocument/2006/relationships/chart" Target="../charts/chart105.xml"/><Relationship Id="rId2" Type="http://schemas.openxmlformats.org/officeDocument/2006/relationships/notesSlide" Target="../notesSlides/notesSlide38.xml"/><Relationship Id="rId1" Type="http://schemas.openxmlformats.org/officeDocument/2006/relationships/slideLayout" Target="../slideLayouts/slideLayout6.xml"/><Relationship Id="rId4" Type="http://schemas.openxmlformats.org/officeDocument/2006/relationships/chart" Target="../charts/chart106.xml"/></Relationships>
</file>

<file path=ppt/slides/_rels/slide51.xml.rels><?xml version="1.0" encoding="UTF-8" standalone="yes"?>
<Relationships xmlns="http://schemas.openxmlformats.org/package/2006/relationships"><Relationship Id="rId3" Type="http://schemas.openxmlformats.org/officeDocument/2006/relationships/chart" Target="../charts/chart107.xml"/><Relationship Id="rId2" Type="http://schemas.openxmlformats.org/officeDocument/2006/relationships/notesSlide" Target="../notesSlides/notesSlide39.xml"/><Relationship Id="rId1" Type="http://schemas.openxmlformats.org/officeDocument/2006/relationships/slideLayout" Target="../slideLayouts/slideLayout6.xml"/><Relationship Id="rId4" Type="http://schemas.openxmlformats.org/officeDocument/2006/relationships/chart" Target="../charts/chart108.xml"/></Relationships>
</file>

<file path=ppt/slides/_rels/slide52.xml.rels><?xml version="1.0" encoding="UTF-8" standalone="yes"?>
<Relationships xmlns="http://schemas.openxmlformats.org/package/2006/relationships"><Relationship Id="rId3" Type="http://schemas.openxmlformats.org/officeDocument/2006/relationships/chart" Target="../charts/chart109.xml"/><Relationship Id="rId2" Type="http://schemas.openxmlformats.org/officeDocument/2006/relationships/notesSlide" Target="../notesSlides/notesSlide40.xml"/><Relationship Id="rId1" Type="http://schemas.openxmlformats.org/officeDocument/2006/relationships/slideLayout" Target="../slideLayouts/slideLayout6.xml"/><Relationship Id="rId4" Type="http://schemas.openxmlformats.org/officeDocument/2006/relationships/chart" Target="../charts/chart110.xml"/></Relationships>
</file>

<file path=ppt/slides/_rels/slide53.xml.rels><?xml version="1.0" encoding="UTF-8" standalone="yes"?>
<Relationships xmlns="http://schemas.openxmlformats.org/package/2006/relationships"><Relationship Id="rId3" Type="http://schemas.openxmlformats.org/officeDocument/2006/relationships/chart" Target="../charts/chart111.xml"/><Relationship Id="rId2" Type="http://schemas.openxmlformats.org/officeDocument/2006/relationships/notesSlide" Target="../notesSlides/notesSlide41.xml"/><Relationship Id="rId1" Type="http://schemas.openxmlformats.org/officeDocument/2006/relationships/slideLayout" Target="../slideLayouts/slideLayout6.xml"/><Relationship Id="rId4" Type="http://schemas.openxmlformats.org/officeDocument/2006/relationships/chart" Target="../charts/chart112.xml"/></Relationships>
</file>

<file path=ppt/slides/_rels/slide54.xml.rels><?xml version="1.0" encoding="UTF-8" standalone="yes"?>
<Relationships xmlns="http://schemas.openxmlformats.org/package/2006/relationships"><Relationship Id="rId3" Type="http://schemas.openxmlformats.org/officeDocument/2006/relationships/chart" Target="../charts/chart113.xml"/><Relationship Id="rId2" Type="http://schemas.openxmlformats.org/officeDocument/2006/relationships/notesSlide" Target="../notesSlides/notesSlide42.xml"/><Relationship Id="rId1" Type="http://schemas.openxmlformats.org/officeDocument/2006/relationships/slideLayout" Target="../slideLayouts/slideLayout6.xml"/><Relationship Id="rId4" Type="http://schemas.openxmlformats.org/officeDocument/2006/relationships/chart" Target="../charts/chart114.xml"/></Relationships>
</file>

<file path=ppt/slides/_rels/slide55.xml.rels><?xml version="1.0" encoding="UTF-8" standalone="yes"?>
<Relationships xmlns="http://schemas.openxmlformats.org/package/2006/relationships"><Relationship Id="rId3" Type="http://schemas.openxmlformats.org/officeDocument/2006/relationships/chart" Target="../charts/chart115.xml"/><Relationship Id="rId2" Type="http://schemas.openxmlformats.org/officeDocument/2006/relationships/notesSlide" Target="../notesSlides/notesSlide43.xml"/><Relationship Id="rId1" Type="http://schemas.openxmlformats.org/officeDocument/2006/relationships/slideLayout" Target="../slideLayouts/slideLayout6.xml"/><Relationship Id="rId4" Type="http://schemas.openxmlformats.org/officeDocument/2006/relationships/chart" Target="../charts/chart116.xml"/></Relationships>
</file>

<file path=ppt/slides/_rels/slide56.xml.rels><?xml version="1.0" encoding="UTF-8" standalone="yes"?>
<Relationships xmlns="http://schemas.openxmlformats.org/package/2006/relationships"><Relationship Id="rId3" Type="http://schemas.openxmlformats.org/officeDocument/2006/relationships/chart" Target="../charts/chart117.xml"/><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chart" Target="../charts/chart118.xml"/></Relationships>
</file>

<file path=ppt/slides/_rels/slide57.xml.rels><?xml version="1.0" encoding="UTF-8" standalone="yes"?>
<Relationships xmlns="http://schemas.openxmlformats.org/package/2006/relationships"><Relationship Id="rId3" Type="http://schemas.openxmlformats.org/officeDocument/2006/relationships/chart" Target="../charts/chart119.xml"/><Relationship Id="rId2" Type="http://schemas.openxmlformats.org/officeDocument/2006/relationships/notesSlide" Target="../notesSlides/notesSlide45.xml"/><Relationship Id="rId1" Type="http://schemas.openxmlformats.org/officeDocument/2006/relationships/slideLayout" Target="../slideLayouts/slideLayout6.xml"/><Relationship Id="rId4" Type="http://schemas.openxmlformats.org/officeDocument/2006/relationships/chart" Target="../charts/chart120.xml"/></Relationships>
</file>

<file path=ppt/slides/_rels/slide58.xml.rels><?xml version="1.0" encoding="UTF-8" standalone="yes"?>
<Relationships xmlns="http://schemas.openxmlformats.org/package/2006/relationships"><Relationship Id="rId3" Type="http://schemas.openxmlformats.org/officeDocument/2006/relationships/chart" Target="../charts/chart121.xml"/><Relationship Id="rId2" Type="http://schemas.openxmlformats.org/officeDocument/2006/relationships/notesSlide" Target="../notesSlides/notesSlide46.xml"/><Relationship Id="rId1" Type="http://schemas.openxmlformats.org/officeDocument/2006/relationships/slideLayout" Target="../slideLayouts/slideLayout6.xml"/><Relationship Id="rId4" Type="http://schemas.openxmlformats.org/officeDocument/2006/relationships/chart" Target="../charts/chart122.xml"/></Relationships>
</file>

<file path=ppt/slides/_rels/slide59.xml.rels><?xml version="1.0" encoding="UTF-8" standalone="yes"?>
<Relationships xmlns="http://schemas.openxmlformats.org/package/2006/relationships"><Relationship Id="rId3" Type="http://schemas.openxmlformats.org/officeDocument/2006/relationships/chart" Target="../charts/chart123.xml"/><Relationship Id="rId2" Type="http://schemas.openxmlformats.org/officeDocument/2006/relationships/notesSlide" Target="../notesSlides/notesSlide47.xml"/><Relationship Id="rId1" Type="http://schemas.openxmlformats.org/officeDocument/2006/relationships/slideLayout" Target="../slideLayouts/slideLayout6.xml"/><Relationship Id="rId4" Type="http://schemas.openxmlformats.org/officeDocument/2006/relationships/chart" Target="../charts/chart124.xml"/></Relationships>
</file>

<file path=ppt/slides/_rels/slide6.xml.rels><?xml version="1.0" encoding="UTF-8" standalone="yes"?>
<Relationships xmlns="http://schemas.openxmlformats.org/package/2006/relationships"><Relationship Id="rId3" Type="http://schemas.openxmlformats.org/officeDocument/2006/relationships/slide" Target="slide14.xml"/><Relationship Id="rId7" Type="http://schemas.openxmlformats.org/officeDocument/2006/relationships/hyperlink" Target="http://www.cqc.org.uk/what-we-do/how-we-use-information/monitoring-nhs-acute-hospitals" TargetMode="External"/><Relationship Id="rId2" Type="http://schemas.openxmlformats.org/officeDocument/2006/relationships/notesSlide" Target="../notesSlides/notesSlide6.xml"/><Relationship Id="rId1" Type="http://schemas.openxmlformats.org/officeDocument/2006/relationships/slideLayout" Target="../slideLayouts/slideLayout3.xml"/><Relationship Id="rId6" Type="http://schemas.openxmlformats.org/officeDocument/2006/relationships/hyperlink" Target="http://www.cqc.org.uk/content/surveys" TargetMode="External"/><Relationship Id="rId5" Type="http://schemas.openxmlformats.org/officeDocument/2006/relationships/hyperlink" Target="https://nhssurveys.org/surveys/survey/02-adults-inpatients/year/2024/" TargetMode="External"/><Relationship Id="rId4" Type="http://schemas.openxmlformats.org/officeDocument/2006/relationships/hyperlink" Target="http://www.cqc.org.uk/inpatientsurvey" TargetMode="External"/></Relationships>
</file>

<file path=ppt/slides/_rels/slide60.xml.rels><?xml version="1.0" encoding="UTF-8" standalone="yes"?>
<Relationships xmlns="http://schemas.openxmlformats.org/package/2006/relationships"><Relationship Id="rId3" Type="http://schemas.openxmlformats.org/officeDocument/2006/relationships/chart" Target="../charts/chart125.xml"/><Relationship Id="rId2" Type="http://schemas.openxmlformats.org/officeDocument/2006/relationships/notesSlide" Target="../notesSlides/notesSlide48.xml"/><Relationship Id="rId1" Type="http://schemas.openxmlformats.org/officeDocument/2006/relationships/slideLayout" Target="../slideLayouts/slideLayout6.xml"/><Relationship Id="rId4" Type="http://schemas.openxmlformats.org/officeDocument/2006/relationships/chart" Target="../charts/chart126.xml"/></Relationships>
</file>

<file path=ppt/slides/_rels/slide61.xml.rels><?xml version="1.0" encoding="UTF-8" standalone="yes"?>
<Relationships xmlns="http://schemas.openxmlformats.org/package/2006/relationships"><Relationship Id="rId3" Type="http://schemas.openxmlformats.org/officeDocument/2006/relationships/chart" Target="../charts/chart127.xml"/><Relationship Id="rId2" Type="http://schemas.openxmlformats.org/officeDocument/2006/relationships/notesSlide" Target="../notesSlides/notesSlide49.xml"/><Relationship Id="rId1" Type="http://schemas.openxmlformats.org/officeDocument/2006/relationships/slideLayout" Target="../slideLayouts/slideLayout6.xml"/><Relationship Id="rId4" Type="http://schemas.openxmlformats.org/officeDocument/2006/relationships/chart" Target="../charts/chart128.xml"/></Relationships>
</file>

<file path=ppt/slides/_rels/slide62.xml.rels><?xml version="1.0" encoding="UTF-8" standalone="yes"?>
<Relationships xmlns="http://schemas.openxmlformats.org/package/2006/relationships"><Relationship Id="rId3" Type="http://schemas.openxmlformats.org/officeDocument/2006/relationships/chart" Target="../charts/chart129.xml"/><Relationship Id="rId2" Type="http://schemas.openxmlformats.org/officeDocument/2006/relationships/notesSlide" Target="../notesSlides/notesSlide50.xml"/><Relationship Id="rId1" Type="http://schemas.openxmlformats.org/officeDocument/2006/relationships/slideLayout" Target="../slideLayouts/slideLayout6.xml"/><Relationship Id="rId4" Type="http://schemas.openxmlformats.org/officeDocument/2006/relationships/chart" Target="../charts/chart130.xml"/></Relationships>
</file>

<file path=ppt/slides/_rels/slide63.xml.rels><?xml version="1.0" encoding="UTF-8" standalone="yes"?>
<Relationships xmlns="http://schemas.openxmlformats.org/package/2006/relationships"><Relationship Id="rId3" Type="http://schemas.openxmlformats.org/officeDocument/2006/relationships/chart" Target="../charts/chart131.xml"/><Relationship Id="rId2" Type="http://schemas.openxmlformats.org/officeDocument/2006/relationships/notesSlide" Target="../notesSlides/notesSlide51.xml"/><Relationship Id="rId1" Type="http://schemas.openxmlformats.org/officeDocument/2006/relationships/slideLayout" Target="../slideLayouts/slideLayout6.xml"/><Relationship Id="rId4" Type="http://schemas.openxmlformats.org/officeDocument/2006/relationships/chart" Target="../charts/chart132.xml"/></Relationships>
</file>

<file path=ppt/slides/_rels/slide64.xml.rels><?xml version="1.0" encoding="UTF-8" standalone="yes"?>
<Relationships xmlns="http://schemas.openxmlformats.org/package/2006/relationships"><Relationship Id="rId3" Type="http://schemas.openxmlformats.org/officeDocument/2006/relationships/chart" Target="../charts/chart133.xml"/><Relationship Id="rId2" Type="http://schemas.openxmlformats.org/officeDocument/2006/relationships/notesSlide" Target="../notesSlides/notesSlide52.xml"/><Relationship Id="rId1" Type="http://schemas.openxmlformats.org/officeDocument/2006/relationships/slideLayout" Target="../slideLayouts/slideLayout6.xml"/><Relationship Id="rId4" Type="http://schemas.openxmlformats.org/officeDocument/2006/relationships/chart" Target="../charts/chart134.xml"/></Relationships>
</file>

<file path=ppt/slides/_rels/slide65.xml.rels><?xml version="1.0" encoding="UTF-8" standalone="yes"?>
<Relationships xmlns="http://schemas.openxmlformats.org/package/2006/relationships"><Relationship Id="rId3" Type="http://schemas.openxmlformats.org/officeDocument/2006/relationships/chart" Target="../charts/chart135.xml"/><Relationship Id="rId2" Type="http://schemas.openxmlformats.org/officeDocument/2006/relationships/notesSlide" Target="../notesSlides/notesSlide53.xml"/><Relationship Id="rId1" Type="http://schemas.openxmlformats.org/officeDocument/2006/relationships/slideLayout" Target="../slideLayouts/slideLayout6.xml"/><Relationship Id="rId4" Type="http://schemas.openxmlformats.org/officeDocument/2006/relationships/chart" Target="../charts/chart136.xml"/></Relationships>
</file>

<file path=ppt/slides/_rels/slide66.xml.rels><?xml version="1.0" encoding="UTF-8" standalone="yes"?>
<Relationships xmlns="http://schemas.openxmlformats.org/package/2006/relationships"><Relationship Id="rId3" Type="http://schemas.openxmlformats.org/officeDocument/2006/relationships/chart" Target="../charts/chart137.xml"/><Relationship Id="rId2" Type="http://schemas.openxmlformats.org/officeDocument/2006/relationships/notesSlide" Target="../notesSlides/notesSlide54.xml"/><Relationship Id="rId1" Type="http://schemas.openxmlformats.org/officeDocument/2006/relationships/slideLayout" Target="../slideLayouts/slideLayout6.xml"/><Relationship Id="rId4" Type="http://schemas.openxmlformats.org/officeDocument/2006/relationships/chart" Target="../charts/chart138.xml"/></Relationships>
</file>

<file path=ppt/slides/_rels/slide67.xml.rels><?xml version="1.0" encoding="UTF-8" standalone="yes"?>
<Relationships xmlns="http://schemas.openxmlformats.org/package/2006/relationships"><Relationship Id="rId3" Type="http://schemas.openxmlformats.org/officeDocument/2006/relationships/chart" Target="../charts/chart139.xml"/><Relationship Id="rId2" Type="http://schemas.openxmlformats.org/officeDocument/2006/relationships/notesSlide" Target="../notesSlides/notesSlide55.xml"/><Relationship Id="rId1" Type="http://schemas.openxmlformats.org/officeDocument/2006/relationships/slideLayout" Target="../slideLayouts/slideLayout6.xml"/><Relationship Id="rId4" Type="http://schemas.openxmlformats.org/officeDocument/2006/relationships/chart" Target="../charts/chart140.xml"/></Relationships>
</file>

<file path=ppt/slides/_rels/slide68.xml.rels><?xml version="1.0" encoding="UTF-8" standalone="yes"?>
<Relationships xmlns="http://schemas.openxmlformats.org/package/2006/relationships"><Relationship Id="rId3" Type="http://schemas.openxmlformats.org/officeDocument/2006/relationships/chart" Target="../charts/chart141.xml"/><Relationship Id="rId2" Type="http://schemas.openxmlformats.org/officeDocument/2006/relationships/notesSlide" Target="../notesSlides/notesSlide56.xml"/><Relationship Id="rId1" Type="http://schemas.openxmlformats.org/officeDocument/2006/relationships/slideLayout" Target="../slideLayouts/slideLayout6.xml"/><Relationship Id="rId4" Type="http://schemas.openxmlformats.org/officeDocument/2006/relationships/chart" Target="../charts/chart142.xml"/></Relationships>
</file>

<file path=ppt/slides/_rels/slide69.xml.rels><?xml version="1.0" encoding="UTF-8" standalone="yes"?>
<Relationships xmlns="http://schemas.openxmlformats.org/package/2006/relationships"><Relationship Id="rId3" Type="http://schemas.openxmlformats.org/officeDocument/2006/relationships/chart" Target="../charts/chart143.xml"/><Relationship Id="rId2" Type="http://schemas.openxmlformats.org/officeDocument/2006/relationships/notesSlide" Target="../notesSlides/notesSlide57.xml"/><Relationship Id="rId1" Type="http://schemas.openxmlformats.org/officeDocument/2006/relationships/slideLayout" Target="../slideLayouts/slideLayout6.xml"/><Relationship Id="rId4" Type="http://schemas.openxmlformats.org/officeDocument/2006/relationships/chart" Target="../charts/chart14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70.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71.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0.xml"/></Relationships>
</file>

<file path=ppt/slides/_rels/slide72.xml.rels><?xml version="1.0" encoding="UTF-8" standalone="yes"?>
<Relationships xmlns="http://schemas.openxmlformats.org/package/2006/relationships"><Relationship Id="rId3" Type="http://schemas.openxmlformats.org/officeDocument/2006/relationships/chart" Target="../charts/chart145.xml"/><Relationship Id="rId2" Type="http://schemas.openxmlformats.org/officeDocument/2006/relationships/notesSlide" Target="../notesSlides/notesSlide59.xml"/><Relationship Id="rId1" Type="http://schemas.openxmlformats.org/officeDocument/2006/relationships/slideLayout" Target="../slideLayouts/slideLayout10.xml"/></Relationships>
</file>

<file path=ppt/slides/_rels/slide73.xml.rels><?xml version="1.0" encoding="UTF-8" standalone="yes"?>
<Relationships xmlns="http://schemas.openxmlformats.org/package/2006/relationships"><Relationship Id="rId3" Type="http://schemas.openxmlformats.org/officeDocument/2006/relationships/chart" Target="../charts/chart146.xml"/><Relationship Id="rId2" Type="http://schemas.openxmlformats.org/officeDocument/2006/relationships/notesSlide" Target="../notesSlides/notesSlide60.xml"/><Relationship Id="rId1" Type="http://schemas.openxmlformats.org/officeDocument/2006/relationships/slideLayout" Target="../slideLayouts/slideLayout10.xml"/><Relationship Id="rId4" Type="http://schemas.openxmlformats.org/officeDocument/2006/relationships/chart" Target="../charts/chart147.xml"/></Relationships>
</file>

<file path=ppt/slides/_rels/slide74.xml.rels><?xml version="1.0" encoding="UTF-8" standalone="yes"?>
<Relationships xmlns="http://schemas.openxmlformats.org/package/2006/relationships"><Relationship Id="rId3" Type="http://schemas.openxmlformats.org/officeDocument/2006/relationships/chart" Target="../charts/chart148.xml"/><Relationship Id="rId2" Type="http://schemas.openxmlformats.org/officeDocument/2006/relationships/notesSlide" Target="../notesSlides/notesSlide61.xml"/><Relationship Id="rId1" Type="http://schemas.openxmlformats.org/officeDocument/2006/relationships/slideLayout" Target="../slideLayouts/slideLayout10.xml"/><Relationship Id="rId4" Type="http://schemas.openxmlformats.org/officeDocument/2006/relationships/chart" Target="../charts/chart149.xml"/></Relationships>
</file>

<file path=ppt/slides/_rels/slide75.xml.rels><?xml version="1.0" encoding="UTF-8" standalone="yes"?>
<Relationships xmlns="http://schemas.openxmlformats.org/package/2006/relationships"><Relationship Id="rId3" Type="http://schemas.openxmlformats.org/officeDocument/2006/relationships/chart" Target="../charts/chart150.xml"/><Relationship Id="rId2" Type="http://schemas.openxmlformats.org/officeDocument/2006/relationships/notesSlide" Target="../notesSlides/notesSlide62.xml"/><Relationship Id="rId1" Type="http://schemas.openxmlformats.org/officeDocument/2006/relationships/slideLayout" Target="../slideLayouts/slideLayout10.xml"/><Relationship Id="rId4" Type="http://schemas.openxmlformats.org/officeDocument/2006/relationships/chart" Target="../charts/chart151.xml"/></Relationships>
</file>

<file path=ppt/slides/_rels/slide76.xml.rels><?xml version="1.0" encoding="UTF-8" standalone="yes"?>
<Relationships xmlns="http://schemas.openxmlformats.org/package/2006/relationships"><Relationship Id="rId3" Type="http://schemas.openxmlformats.org/officeDocument/2006/relationships/chart" Target="../charts/chart152.xml"/><Relationship Id="rId2" Type="http://schemas.openxmlformats.org/officeDocument/2006/relationships/notesSlide" Target="../notesSlides/notesSlide63.xml"/><Relationship Id="rId1" Type="http://schemas.openxmlformats.org/officeDocument/2006/relationships/slideLayout" Target="../slideLayouts/slideLayout10.xml"/></Relationships>
</file>

<file path=ppt/slides/_rels/slide77.xml.rels><?xml version="1.0" encoding="UTF-8" standalone="yes"?>
<Relationships xmlns="http://schemas.openxmlformats.org/package/2006/relationships"><Relationship Id="rId3" Type="http://schemas.openxmlformats.org/officeDocument/2006/relationships/chart" Target="../charts/chart153.xml"/><Relationship Id="rId2" Type="http://schemas.openxmlformats.org/officeDocument/2006/relationships/notesSlide" Target="../notesSlides/notesSlide64.xml"/><Relationship Id="rId1" Type="http://schemas.openxmlformats.org/officeDocument/2006/relationships/slideLayout" Target="../slideLayouts/slideLayout10.xml"/><Relationship Id="rId4" Type="http://schemas.openxmlformats.org/officeDocument/2006/relationships/chart" Target="../charts/chart154.xml"/></Relationships>
</file>

<file path=ppt/slides/_rels/slide78.xml.rels><?xml version="1.0" encoding="UTF-8" standalone="yes"?>
<Relationships xmlns="http://schemas.openxmlformats.org/package/2006/relationships"><Relationship Id="rId3" Type="http://schemas.openxmlformats.org/officeDocument/2006/relationships/chart" Target="../charts/chart155.xml"/><Relationship Id="rId2" Type="http://schemas.openxmlformats.org/officeDocument/2006/relationships/notesSlide" Target="../notesSlides/notesSlide65.xml"/><Relationship Id="rId1" Type="http://schemas.openxmlformats.org/officeDocument/2006/relationships/slideLayout" Target="../slideLayouts/slideLayout10.xml"/></Relationships>
</file>

<file path=ppt/slides/_rels/slide79.xml.rels><?xml version="1.0" encoding="UTF-8" standalone="yes"?>
<Relationships xmlns="http://schemas.openxmlformats.org/package/2006/relationships"><Relationship Id="rId3" Type="http://schemas.openxmlformats.org/officeDocument/2006/relationships/chart" Target="../charts/chart156.xml"/><Relationship Id="rId2" Type="http://schemas.openxmlformats.org/officeDocument/2006/relationships/notesSlide" Target="../notesSlides/notesSlide66.xml"/><Relationship Id="rId1" Type="http://schemas.openxmlformats.org/officeDocument/2006/relationships/slideLayout" Target="../slideLayouts/slideLayout10.xml"/><Relationship Id="rId4" Type="http://schemas.openxmlformats.org/officeDocument/2006/relationships/chart" Target="../charts/chart157.xml"/></Relationships>
</file>

<file path=ppt/slides/_rels/slide8.xml.rels><?xml version="1.0" encoding="UTF-8" standalone="yes"?>
<Relationships xmlns="http://schemas.openxmlformats.org/package/2006/relationships"><Relationship Id="rId8" Type="http://schemas.openxmlformats.org/officeDocument/2006/relationships/chart" Target="../charts/chart5.xml"/><Relationship Id="rId3" Type="http://schemas.openxmlformats.org/officeDocument/2006/relationships/chart" Target="../charts/chart1.xml"/><Relationship Id="rId7" Type="http://schemas.openxmlformats.org/officeDocument/2006/relationships/chart" Target="../charts/chart4.xml"/><Relationship Id="rId2" Type="http://schemas.openxmlformats.org/officeDocument/2006/relationships/notesSlide" Target="../notesSlides/notesSlide8.xml"/><Relationship Id="rId1" Type="http://schemas.openxmlformats.org/officeDocument/2006/relationships/slideLayout" Target="../slideLayouts/slideLayout4.xml"/><Relationship Id="rId6" Type="http://schemas.openxmlformats.org/officeDocument/2006/relationships/chart" Target="../charts/chart3.xml"/><Relationship Id="rId5" Type="http://schemas.openxmlformats.org/officeDocument/2006/relationships/image" Target="../media/image12.png"/><Relationship Id="rId4" Type="http://schemas.openxmlformats.org/officeDocument/2006/relationships/chart" Target="../charts/chart2.xml"/></Relationships>
</file>

<file path=ppt/slides/_rels/slide80.xml.rels><?xml version="1.0" encoding="UTF-8" standalone="yes"?>
<Relationships xmlns="http://schemas.openxmlformats.org/package/2006/relationships"><Relationship Id="rId3" Type="http://schemas.openxmlformats.org/officeDocument/2006/relationships/chart" Target="../charts/chart158.xml"/><Relationship Id="rId2" Type="http://schemas.openxmlformats.org/officeDocument/2006/relationships/notesSlide" Target="../notesSlides/notesSlide67.xml"/><Relationship Id="rId1" Type="http://schemas.openxmlformats.org/officeDocument/2006/relationships/slideLayout" Target="../slideLayouts/slideLayout10.xml"/></Relationships>
</file>

<file path=ppt/slides/_rels/slide81.xml.rels><?xml version="1.0" encoding="UTF-8" standalone="yes"?>
<Relationships xmlns="http://schemas.openxmlformats.org/package/2006/relationships"><Relationship Id="rId3" Type="http://schemas.openxmlformats.org/officeDocument/2006/relationships/chart" Target="../charts/chart159.xml"/><Relationship Id="rId2" Type="http://schemas.openxmlformats.org/officeDocument/2006/relationships/notesSlide" Target="../notesSlides/notesSlide68.xml"/><Relationship Id="rId1" Type="http://schemas.openxmlformats.org/officeDocument/2006/relationships/slideLayout" Target="../slideLayouts/slideLayout10.xml"/><Relationship Id="rId4" Type="http://schemas.openxmlformats.org/officeDocument/2006/relationships/chart" Target="../charts/chart160.xml"/></Relationships>
</file>

<file path=ppt/slides/_rels/slide82.xml.rels><?xml version="1.0" encoding="UTF-8" standalone="yes"?>
<Relationships xmlns="http://schemas.openxmlformats.org/package/2006/relationships"><Relationship Id="rId3" Type="http://schemas.openxmlformats.org/officeDocument/2006/relationships/chart" Target="../charts/chart161.xml"/><Relationship Id="rId2" Type="http://schemas.openxmlformats.org/officeDocument/2006/relationships/notesSlide" Target="../notesSlides/notesSlide69.xml"/><Relationship Id="rId1" Type="http://schemas.openxmlformats.org/officeDocument/2006/relationships/slideLayout" Target="../slideLayouts/slideLayout10.xml"/><Relationship Id="rId4" Type="http://schemas.openxmlformats.org/officeDocument/2006/relationships/chart" Target="../charts/chart162.xml"/></Relationships>
</file>

<file path=ppt/slides/_rels/slide83.xml.rels><?xml version="1.0" encoding="UTF-8" standalone="yes"?>
<Relationships xmlns="http://schemas.openxmlformats.org/package/2006/relationships"><Relationship Id="rId3" Type="http://schemas.openxmlformats.org/officeDocument/2006/relationships/chart" Target="../charts/chart163.xml"/><Relationship Id="rId2" Type="http://schemas.openxmlformats.org/officeDocument/2006/relationships/notesSlide" Target="../notesSlides/notesSlide70.xml"/><Relationship Id="rId1" Type="http://schemas.openxmlformats.org/officeDocument/2006/relationships/slideLayout" Target="../slideLayouts/slideLayout10.xml"/><Relationship Id="rId4" Type="http://schemas.openxmlformats.org/officeDocument/2006/relationships/chart" Target="../charts/chart164.xml"/></Relationships>
</file>

<file path=ppt/slides/_rels/slide84.xml.rels><?xml version="1.0" encoding="UTF-8" standalone="yes"?>
<Relationships xmlns="http://schemas.openxmlformats.org/package/2006/relationships"><Relationship Id="rId3" Type="http://schemas.openxmlformats.org/officeDocument/2006/relationships/chart" Target="../charts/chart165.xml"/><Relationship Id="rId2" Type="http://schemas.openxmlformats.org/officeDocument/2006/relationships/notesSlide" Target="../notesSlides/notesSlide71.xml"/><Relationship Id="rId1" Type="http://schemas.openxmlformats.org/officeDocument/2006/relationships/slideLayout" Target="../slideLayouts/slideLayout10.xml"/><Relationship Id="rId4" Type="http://schemas.openxmlformats.org/officeDocument/2006/relationships/chart" Target="../charts/chart166.xml"/></Relationships>
</file>

<file path=ppt/slides/_rels/slide85.xml.rels><?xml version="1.0" encoding="UTF-8" standalone="yes"?>
<Relationships xmlns="http://schemas.openxmlformats.org/package/2006/relationships"><Relationship Id="rId3" Type="http://schemas.openxmlformats.org/officeDocument/2006/relationships/chart" Target="../charts/chart167.xml"/><Relationship Id="rId2" Type="http://schemas.openxmlformats.org/officeDocument/2006/relationships/notesSlide" Target="../notesSlides/notesSlide72.xml"/><Relationship Id="rId1" Type="http://schemas.openxmlformats.org/officeDocument/2006/relationships/slideLayout" Target="../slideLayouts/slideLayout10.xml"/><Relationship Id="rId4" Type="http://schemas.openxmlformats.org/officeDocument/2006/relationships/chart" Target="../charts/chart168.xml"/></Relationships>
</file>

<file path=ppt/slides/_rels/slide86.xml.rels><?xml version="1.0" encoding="UTF-8" standalone="yes"?>
<Relationships xmlns="http://schemas.openxmlformats.org/package/2006/relationships"><Relationship Id="rId3" Type="http://schemas.openxmlformats.org/officeDocument/2006/relationships/chart" Target="../charts/chart169.xml"/><Relationship Id="rId2" Type="http://schemas.openxmlformats.org/officeDocument/2006/relationships/notesSlide" Target="../notesSlides/notesSlide73.xml"/><Relationship Id="rId1" Type="http://schemas.openxmlformats.org/officeDocument/2006/relationships/slideLayout" Target="../slideLayouts/slideLayout10.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10.xml"/></Relationships>
</file>

<file path=ppt/slides/_rels/slide88.xml.rels><?xml version="1.0" encoding="UTF-8" standalone="yes"?>
<Relationships xmlns="http://schemas.openxmlformats.org/package/2006/relationships"><Relationship Id="rId2" Type="http://schemas.openxmlformats.org/officeDocument/2006/relationships/notesSlide" Target="../notesSlides/notesSlide74.xml"/><Relationship Id="rId1" Type="http://schemas.openxmlformats.org/officeDocument/2006/relationships/slideLayout" Target="../slideLayouts/slideLayout10.xml"/></Relationships>
</file>

<file path=ppt/slides/_rels/slide89.xml.rels><?xml version="1.0" encoding="UTF-8" standalone="yes"?>
<Relationships xmlns="http://schemas.openxmlformats.org/package/2006/relationships"><Relationship Id="rId3" Type="http://schemas.openxmlformats.org/officeDocument/2006/relationships/chart" Target="../charts/chart170.xml"/><Relationship Id="rId2" Type="http://schemas.openxmlformats.org/officeDocument/2006/relationships/notesSlide" Target="../notesSlides/notesSlide75.xml"/><Relationship Id="rId1" Type="http://schemas.openxmlformats.org/officeDocument/2006/relationships/slideLayout" Target="../slideLayouts/slideLayout10.xml"/><Relationship Id="rId4" Type="http://schemas.openxmlformats.org/officeDocument/2006/relationships/chart" Target="../charts/chart171.xml"/></Relationships>
</file>

<file path=ppt/slides/_rels/slide9.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4.xml"/><Relationship Id="rId4" Type="http://schemas.openxmlformats.org/officeDocument/2006/relationships/slide" Target="slide97.xml"/></Relationships>
</file>

<file path=ppt/slides/_rels/slide90.xml.rels><?xml version="1.0" encoding="UTF-8" standalone="yes"?>
<Relationships xmlns="http://schemas.openxmlformats.org/package/2006/relationships"><Relationship Id="rId3" Type="http://schemas.openxmlformats.org/officeDocument/2006/relationships/chart" Target="../charts/chart172.xml"/><Relationship Id="rId2" Type="http://schemas.openxmlformats.org/officeDocument/2006/relationships/notesSlide" Target="../notesSlides/notesSlide76.xml"/><Relationship Id="rId1" Type="http://schemas.openxmlformats.org/officeDocument/2006/relationships/slideLayout" Target="../slideLayouts/slideLayout10.xml"/><Relationship Id="rId4" Type="http://schemas.openxmlformats.org/officeDocument/2006/relationships/chart" Target="../charts/chart173.xml"/></Relationships>
</file>

<file path=ppt/slides/_rels/slide91.xml.rels><?xml version="1.0" encoding="UTF-8" standalone="yes"?>
<Relationships xmlns="http://schemas.openxmlformats.org/package/2006/relationships"><Relationship Id="rId3" Type="http://schemas.openxmlformats.org/officeDocument/2006/relationships/chart" Target="../charts/chart174.xml"/><Relationship Id="rId2" Type="http://schemas.openxmlformats.org/officeDocument/2006/relationships/notesSlide" Target="../notesSlides/notesSlide77.xml"/><Relationship Id="rId1" Type="http://schemas.openxmlformats.org/officeDocument/2006/relationships/slideLayout" Target="../slideLayouts/slideLayout10.xml"/><Relationship Id="rId4" Type="http://schemas.openxmlformats.org/officeDocument/2006/relationships/chart" Target="../charts/chart175.xml"/></Relationships>
</file>

<file path=ppt/slides/_rels/slide92.xml.rels><?xml version="1.0" encoding="UTF-8" standalone="yes"?>
<Relationships xmlns="http://schemas.openxmlformats.org/package/2006/relationships"><Relationship Id="rId3" Type="http://schemas.openxmlformats.org/officeDocument/2006/relationships/chart" Target="../charts/chart176.xml"/><Relationship Id="rId2" Type="http://schemas.openxmlformats.org/officeDocument/2006/relationships/notesSlide" Target="../notesSlides/notesSlide78.xml"/><Relationship Id="rId1" Type="http://schemas.openxmlformats.org/officeDocument/2006/relationships/slideLayout" Target="../slideLayouts/slideLayout10.xml"/><Relationship Id="rId4" Type="http://schemas.openxmlformats.org/officeDocument/2006/relationships/chart" Target="../charts/chart177.xml"/></Relationships>
</file>

<file path=ppt/slides/_rels/slide93.xml.rels><?xml version="1.0" encoding="UTF-8" standalone="yes"?>
<Relationships xmlns="http://schemas.openxmlformats.org/package/2006/relationships"><Relationship Id="rId3" Type="http://schemas.openxmlformats.org/officeDocument/2006/relationships/chart" Target="../charts/chart178.xml"/><Relationship Id="rId2" Type="http://schemas.openxmlformats.org/officeDocument/2006/relationships/notesSlide" Target="../notesSlides/notesSlide79.xml"/><Relationship Id="rId1" Type="http://schemas.openxmlformats.org/officeDocument/2006/relationships/slideLayout" Target="../slideLayouts/slideLayout10.xml"/><Relationship Id="rId4" Type="http://schemas.openxmlformats.org/officeDocument/2006/relationships/chart" Target="../charts/chart179.xml"/></Relationships>
</file>

<file path=ppt/slides/_rels/slide94.xml.rels><?xml version="1.0" encoding="UTF-8" standalone="yes"?>
<Relationships xmlns="http://schemas.openxmlformats.org/package/2006/relationships"><Relationship Id="rId3" Type="http://schemas.openxmlformats.org/officeDocument/2006/relationships/chart" Target="../charts/chart180.xml"/><Relationship Id="rId2" Type="http://schemas.openxmlformats.org/officeDocument/2006/relationships/notesSlide" Target="../notesSlides/notesSlide80.xml"/><Relationship Id="rId1" Type="http://schemas.openxmlformats.org/officeDocument/2006/relationships/slideLayout" Target="../slideLayouts/slideLayout10.xml"/></Relationships>
</file>

<file path=ppt/slides/_rels/slide95.xml.rels><?xml version="1.0" encoding="UTF-8" standalone="yes"?>
<Relationships xmlns="http://schemas.openxmlformats.org/package/2006/relationships"><Relationship Id="rId3" Type="http://schemas.openxmlformats.org/officeDocument/2006/relationships/chart" Target="../charts/chart181.xml"/><Relationship Id="rId2" Type="http://schemas.openxmlformats.org/officeDocument/2006/relationships/notesSlide" Target="../notesSlides/notesSlide81.xml"/><Relationship Id="rId1" Type="http://schemas.openxmlformats.org/officeDocument/2006/relationships/slideLayout" Target="../slideLayouts/slideLayout10.xml"/></Relationships>
</file>

<file path=ppt/slides/_rels/slide96.xml.rels><?xml version="1.0" encoding="UTF-8" standalone="yes"?>
<Relationships xmlns="http://schemas.openxmlformats.org/package/2006/relationships"><Relationship Id="rId3" Type="http://schemas.openxmlformats.org/officeDocument/2006/relationships/chart" Target="../charts/chart182.xml"/><Relationship Id="rId2" Type="http://schemas.openxmlformats.org/officeDocument/2006/relationships/notesSlide" Target="../notesSlides/notesSlide82.xml"/><Relationship Id="rId1" Type="http://schemas.openxmlformats.org/officeDocument/2006/relationships/slideLayout" Target="../slideLayouts/slideLayout10.xml"/></Relationships>
</file>

<file path=ppt/slides/_rels/slide97.xml.rels><?xml version="1.0" encoding="UTF-8" standalone="yes"?>
<Relationships xmlns="http://schemas.openxmlformats.org/package/2006/relationships"><Relationship Id="rId2" Type="http://schemas.openxmlformats.org/officeDocument/2006/relationships/notesSlide" Target="../notesSlides/notesSlide83.xml"/><Relationship Id="rId1" Type="http://schemas.openxmlformats.org/officeDocument/2006/relationships/slideLayout" Target="../slideLayouts/slideLayout1.xml"/></Relationships>
</file>

<file path=ppt/slides/_rels/slide98.xml.rels><?xml version="1.0" encoding="UTF-8" standalone="yes"?>
<Relationships xmlns="http://schemas.openxmlformats.org/package/2006/relationships"><Relationship Id="rId2" Type="http://schemas.openxmlformats.org/officeDocument/2006/relationships/notesSlide" Target="../notesSlides/notesSlide84.xml"/><Relationship Id="rId1" Type="http://schemas.openxmlformats.org/officeDocument/2006/relationships/slideLayout" Target="../slideLayouts/slideLayout8.xml"/></Relationships>
</file>

<file path=ppt/slides/_rels/slide99.xml.rels><?xml version="1.0" encoding="UTF-8" standalone="yes"?>
<Relationships xmlns="http://schemas.openxmlformats.org/package/2006/relationships"><Relationship Id="rId2" Type="http://schemas.openxmlformats.org/officeDocument/2006/relationships/notesSlide" Target="../notesSlides/notesSlide85.xml"/><Relationship Id="rId1" Type="http://schemas.openxmlformats.org/officeDocument/2006/relationships/slideLayout" Target="../slideLayouts/slideLayout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95711CA-64CD-45ED-9FAA-19F89C796FF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a:t>
            </a:fld>
            <a:r>
              <a:rPr lang="en-GB" sz="900" b="1">
                <a:solidFill>
                  <a:schemeClr val="bg1"/>
                </a:solidFill>
                <a:latin typeface="Arial" panose="020B0604020202020204" pitchFamily="34" charset="0"/>
                <a:cs typeface="Arial" panose="020B0604020202020204" pitchFamily="34" charset="0"/>
              </a:rPr>
              <a:t>  </a:t>
            </a:r>
          </a:p>
        </p:txBody>
      </p:sp>
      <p:sp>
        <p:nvSpPr>
          <p:cNvPr id="5" name="Title 1">
            <a:extLst>
              <a:ext uri="{FF2B5EF4-FFF2-40B4-BE49-F238E27FC236}">
                <a16:creationId xmlns:a16="http://schemas.microsoft.com/office/drawing/2014/main" id="{9789E9F4-FC00-4497-92D6-22C0B83171E9}"/>
              </a:ext>
              <a:ext uri="{C183D7F6-B498-43B3-948B-1728B52AA6E4}">
                <adec:decorative xmlns:adec="http://schemas.microsoft.com/office/drawing/2017/decorative" val="0"/>
              </a:ext>
            </a:extLst>
          </p:cNvPr>
          <p:cNvSpPr>
            <a:spLocks noGrp="1"/>
          </p:cNvSpPr>
          <p:nvPr>
            <p:ph type="title"/>
          </p:nvPr>
        </p:nvSpPr>
        <p:spPr>
          <a:xfrm>
            <a:off x="711675" y="3796101"/>
            <a:ext cx="10623081" cy="443198"/>
          </a:xfrm>
        </p:spPr>
        <p:txBody>
          <a:bodyPr/>
          <a:lstStyle/>
          <a:p>
            <a:r>
              <a:rPr lang="en-GB" sz="3200">
                <a:latin typeface="Arial" panose="020B0604020202020204" pitchFamily="34" charset="0"/>
                <a:cs typeface="Arial" panose="020B0604020202020204" pitchFamily="34" charset="0"/>
              </a:rPr>
              <a:t>Royal Papworth Hospital NHS Foundation Trust</a:t>
            </a:r>
            <a:endParaRPr lang="en-GB" sz="3200" dirty="0">
              <a:latin typeface="Arial" panose="020B0604020202020204" pitchFamily="34" charset="0"/>
              <a:cs typeface="Arial" panose="020B0604020202020204" pitchFamily="34" charset="0"/>
            </a:endParaRPr>
          </a:p>
        </p:txBody>
      </p:sp>
      <p:sp>
        <p:nvSpPr>
          <p:cNvPr id="8" name="Title 4">
            <a:extLst>
              <a:ext uri="{FF2B5EF4-FFF2-40B4-BE49-F238E27FC236}">
                <a16:creationId xmlns:a16="http://schemas.microsoft.com/office/drawing/2014/main" id="{DC588BF7-52C9-4FF7-9C7F-26C2F2D4117E}"/>
              </a:ext>
            </a:extLst>
          </p:cNvPr>
          <p:cNvSpPr txBox="1">
            <a:spLocks/>
          </p:cNvSpPr>
          <p:nvPr/>
        </p:nvSpPr>
        <p:spPr>
          <a:xfrm>
            <a:off x="711675" y="2201554"/>
            <a:ext cx="10270873" cy="1107996"/>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r>
              <a:rPr lang="en-GB" sz="4000" dirty="0"/>
              <a:t>NHS Adult Inpatient Survey 2024</a:t>
            </a:r>
            <a:br>
              <a:rPr lang="en-GB" sz="4000" dirty="0"/>
            </a:br>
            <a:r>
              <a:rPr lang="en-GB" sz="4000" dirty="0"/>
              <a:t>Benchmark Report</a:t>
            </a:r>
            <a:endParaRPr lang="en-GB" sz="4000" dirty="0">
              <a:latin typeface="+mn-lt"/>
            </a:endParaRPr>
          </a:p>
        </p:txBody>
      </p:sp>
    </p:spTree>
    <p:extLst>
      <p:ext uri="{BB962C8B-B14F-4D97-AF65-F5344CB8AC3E}">
        <p14:creationId xmlns:p14="http://schemas.microsoft.com/office/powerpoint/2010/main" val="149939975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 name="Slide Number Placeholder 1">
            <a:extLst>
              <a:ext uri="{FF2B5EF4-FFF2-40B4-BE49-F238E27FC236}">
                <a16:creationId xmlns:a16="http://schemas.microsoft.com/office/drawing/2014/main" id="{6CBC387C-3133-4372-99EE-D99E88DBAD5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54" name="bot_scores_box">
            <a:extLst>
              <a:ext uri="{FF2B5EF4-FFF2-40B4-BE49-F238E27FC236}">
                <a16:creationId xmlns:a16="http://schemas.microsoft.com/office/drawing/2014/main" id="{0D028931-3DE0-43F5-BC72-CD25EDACF7DD}"/>
              </a:ext>
              <a:ext uri="{C183D7F6-B498-43B3-948B-1728B52AA6E4}">
                <adec:decorative xmlns:adec="http://schemas.microsoft.com/office/drawing/2017/decorative" val="1"/>
              </a:ext>
            </a:extLst>
          </p:cNvPr>
          <p:cNvSpPr/>
          <p:nvPr/>
        </p:nvSpPr>
        <p:spPr>
          <a:xfrm>
            <a:off x="6198342" y="2124224"/>
            <a:ext cx="5647046" cy="4332484"/>
          </a:xfrm>
          <a:prstGeom prst="rect">
            <a:avLst/>
          </a:prstGeom>
          <a:solidFill>
            <a:schemeClr val="bg1">
              <a:lumMod val="95000"/>
            </a:schemeClr>
          </a:solidFill>
          <a:ln>
            <a:solidFill>
              <a:srgbClr val="8497B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53" name="top_scores_box">
            <a:extLst>
              <a:ext uri="{FF2B5EF4-FFF2-40B4-BE49-F238E27FC236}">
                <a16:creationId xmlns:a16="http://schemas.microsoft.com/office/drawing/2014/main" id="{FD23427E-97E9-4210-8D9D-275D4FA4B5E2}"/>
              </a:ext>
              <a:ext uri="{C183D7F6-B498-43B3-948B-1728B52AA6E4}">
                <adec:decorative xmlns:adec="http://schemas.microsoft.com/office/drawing/2017/decorative" val="1"/>
              </a:ext>
            </a:extLst>
          </p:cNvPr>
          <p:cNvSpPr/>
          <p:nvPr/>
        </p:nvSpPr>
        <p:spPr>
          <a:xfrm>
            <a:off x="391266" y="2124225"/>
            <a:ext cx="5647046" cy="4334700"/>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pSp>
        <p:nvGrpSpPr>
          <p:cNvPr id="5" name="Group 4">
            <a:extLst>
              <a:ext uri="{FF2B5EF4-FFF2-40B4-BE49-F238E27FC236}">
                <a16:creationId xmlns:a16="http://schemas.microsoft.com/office/drawing/2014/main" id="{513ACFA5-060C-4AB1-B9CC-485165AB8F00}"/>
              </a:ext>
              <a:ext uri="{C183D7F6-B498-43B3-948B-1728B52AA6E4}">
                <adec:decorative xmlns:adec="http://schemas.microsoft.com/office/drawing/2017/decorative" val="1"/>
              </a:ext>
            </a:extLst>
          </p:cNvPr>
          <p:cNvGrpSpPr/>
          <p:nvPr/>
        </p:nvGrpSpPr>
        <p:grpSpPr>
          <a:xfrm>
            <a:off x="667489" y="2646502"/>
            <a:ext cx="3368818" cy="288720"/>
            <a:chOff x="690833" y="2272986"/>
            <a:chExt cx="3368818" cy="288720"/>
          </a:xfrm>
        </p:grpSpPr>
        <p:sp>
          <p:nvSpPr>
            <p:cNvPr id="8" name="Rectangle 7">
              <a:extLst>
                <a:ext uri="{FF2B5EF4-FFF2-40B4-BE49-F238E27FC236}">
                  <a16:creationId xmlns:a16="http://schemas.microsoft.com/office/drawing/2014/main" id="{DB81CA9B-8640-4D55-9953-E2B998A3B64B}"/>
                </a:ext>
              </a:extLst>
            </p:cNvPr>
            <p:cNvSpPr/>
            <p:nvPr/>
          </p:nvSpPr>
          <p:spPr>
            <a:xfrm>
              <a:off x="690833" y="2360063"/>
              <a:ext cx="142875" cy="144000"/>
            </a:xfrm>
            <a:prstGeom prst="rect">
              <a:avLst/>
            </a:prstGeom>
            <a:solidFill>
              <a:srgbClr val="B7ACC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2" name="TextBox 21">
              <a:extLst>
                <a:ext uri="{FF2B5EF4-FFF2-40B4-BE49-F238E27FC236}">
                  <a16:creationId xmlns:a16="http://schemas.microsoft.com/office/drawing/2014/main" id="{3C4C5960-CD3A-4E48-B475-CF0A7255FC53}"/>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3" name="Rectangle 22">
              <a:extLst>
                <a:ext uri="{FF2B5EF4-FFF2-40B4-BE49-F238E27FC236}">
                  <a16:creationId xmlns:a16="http://schemas.microsoft.com/office/drawing/2014/main" id="{30F49F56-978F-44E9-B81C-CCEA16661996}"/>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4" name="TextBox 23">
              <a:extLst>
                <a:ext uri="{FF2B5EF4-FFF2-40B4-BE49-F238E27FC236}">
                  <a16:creationId xmlns:a16="http://schemas.microsoft.com/office/drawing/2014/main" id="{7D71F102-68CF-41DD-A615-C6ED66812E83}"/>
                </a:ext>
              </a:extLst>
            </p:cNvPr>
            <p:cNvSpPr txBox="1"/>
            <p:nvPr/>
          </p:nvSpPr>
          <p:spPr>
            <a:xfrm>
              <a:off x="2152143" y="2272986"/>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pSp>
        <p:nvGrpSpPr>
          <p:cNvPr id="25" name="Group 24">
            <a:extLst>
              <a:ext uri="{FF2B5EF4-FFF2-40B4-BE49-F238E27FC236}">
                <a16:creationId xmlns:a16="http://schemas.microsoft.com/office/drawing/2014/main" id="{383F4F1F-3FE1-4313-8108-A13027E7D296}"/>
              </a:ext>
              <a:ext uri="{C183D7F6-B498-43B3-948B-1728B52AA6E4}">
                <adec:decorative xmlns:adec="http://schemas.microsoft.com/office/drawing/2017/decorative" val="1"/>
              </a:ext>
            </a:extLst>
          </p:cNvPr>
          <p:cNvGrpSpPr/>
          <p:nvPr/>
        </p:nvGrpSpPr>
        <p:grpSpPr>
          <a:xfrm>
            <a:off x="6460693" y="2605919"/>
            <a:ext cx="3368818" cy="279928"/>
            <a:chOff x="690833" y="2281778"/>
            <a:chExt cx="3368818" cy="279928"/>
          </a:xfrm>
        </p:grpSpPr>
        <p:sp>
          <p:nvSpPr>
            <p:cNvPr id="26" name="Rectangle 25">
              <a:extLst>
                <a:ext uri="{FF2B5EF4-FFF2-40B4-BE49-F238E27FC236}">
                  <a16:creationId xmlns:a16="http://schemas.microsoft.com/office/drawing/2014/main" id="{2BDA9EC0-CD16-44B0-A1DE-1DEA814D7DC0}"/>
                </a:ext>
              </a:extLst>
            </p:cNvPr>
            <p:cNvSpPr/>
            <p:nvPr/>
          </p:nvSpPr>
          <p:spPr>
            <a:xfrm>
              <a:off x="690833" y="2360063"/>
              <a:ext cx="142875" cy="144000"/>
            </a:xfrm>
            <a:prstGeom prst="rect">
              <a:avLst/>
            </a:prstGeom>
            <a:solidFill>
              <a:srgbClr val="9FAEC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7" name="TextBox 26">
              <a:extLst>
                <a:ext uri="{FF2B5EF4-FFF2-40B4-BE49-F238E27FC236}">
                  <a16:creationId xmlns:a16="http://schemas.microsoft.com/office/drawing/2014/main" id="{867A4F12-B272-49A0-BD22-155922070934}"/>
                </a:ext>
              </a:extLst>
            </p:cNvPr>
            <p:cNvSpPr txBox="1"/>
            <p:nvPr/>
          </p:nvSpPr>
          <p:spPr>
            <a:xfrm>
              <a:off x="783983" y="2284707"/>
              <a:ext cx="1321001"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ea typeface="+mn-ea"/>
                  <a:cs typeface="Arial" panose="020B0604020202020204" pitchFamily="34" charset="0"/>
                </a:rPr>
                <a:t>Your trust score</a:t>
              </a:r>
            </a:p>
          </p:txBody>
        </p:sp>
        <p:sp>
          <p:nvSpPr>
            <p:cNvPr id="28" name="Rectangle 27">
              <a:extLst>
                <a:ext uri="{FF2B5EF4-FFF2-40B4-BE49-F238E27FC236}">
                  <a16:creationId xmlns:a16="http://schemas.microsoft.com/office/drawing/2014/main" id="{F52864BE-E435-4C84-9B02-D29033EDC193}"/>
                </a:ext>
              </a:extLst>
            </p:cNvPr>
            <p:cNvSpPr/>
            <p:nvPr/>
          </p:nvSpPr>
          <p:spPr>
            <a:xfrm>
              <a:off x="2147433" y="2324242"/>
              <a:ext cx="54000" cy="180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200" b="0" i="0" u="none" strike="noStrike" kern="1200" cap="none" spc="0" normalizeH="0" baseline="0" noProof="0">
                <a:ln>
                  <a:noFill/>
                </a:ln>
                <a:solidFill>
                  <a:prstClr val="black"/>
                </a:solidFill>
                <a:effectLst/>
                <a:uLnTx/>
                <a:uFillTx/>
                <a:latin typeface="Arial"/>
                <a:ea typeface="+mn-ea"/>
                <a:cs typeface="+mn-cs"/>
              </a:endParaRPr>
            </a:p>
          </p:txBody>
        </p:sp>
        <p:sp>
          <p:nvSpPr>
            <p:cNvPr id="29" name="TextBox 28">
              <a:extLst>
                <a:ext uri="{FF2B5EF4-FFF2-40B4-BE49-F238E27FC236}">
                  <a16:creationId xmlns:a16="http://schemas.microsoft.com/office/drawing/2014/main" id="{63A719ED-1FD4-4071-A42F-E8386B2FE2E0}"/>
                </a:ext>
              </a:extLst>
            </p:cNvPr>
            <p:cNvSpPr txBox="1"/>
            <p:nvPr/>
          </p:nvSpPr>
          <p:spPr>
            <a:xfrm>
              <a:off x="2152143" y="2281778"/>
              <a:ext cx="1907508"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average</a:t>
              </a:r>
            </a:p>
          </p:txBody>
        </p:sp>
      </p:grpSp>
      <p:graphicFrame>
        <p:nvGraphicFramePr>
          <p:cNvPr id="6" name="bot_scores_table" descr="Bottom five scores chart" title="Bottom five scores chart">
            <a:extLst>
              <a:ext uri="{FF2B5EF4-FFF2-40B4-BE49-F238E27FC236}">
                <a16:creationId xmlns:a16="http://schemas.microsoft.com/office/drawing/2014/main" id="{C284D78C-D3B4-6D65-24F4-8E1E153B8EDF}"/>
              </a:ext>
            </a:extLst>
          </p:cNvPr>
          <p:cNvGraphicFramePr>
            <a:graphicFrameLocks noGrp="1"/>
          </p:cNvGraphicFramePr>
          <p:nvPr>
            <p:extLst>
              <p:ext uri="{D42A27DB-BD31-4B8C-83A1-F6EECF244321}">
                <p14:modId xmlns:p14="http://schemas.microsoft.com/office/powerpoint/2010/main" val="1111248675"/>
              </p:ext>
            </p:extLst>
          </p:nvPr>
        </p:nvGraphicFramePr>
        <p:xfrm>
          <a:off x="6300480" y="2876549"/>
          <a:ext cx="2813596" cy="3640472"/>
        </p:xfrm>
        <a:graphic>
          <a:graphicData uri="http://schemas.openxmlformats.org/drawingml/2006/table">
            <a:tbl>
              <a:tblPr firstRow="1" bandRow="1">
                <a:tableStyleId>{5C22544A-7EE6-4342-B048-85BDC9FD1C3A}</a:tableStyleId>
              </a:tblPr>
              <a:tblGrid>
                <a:gridCol w="2813596">
                  <a:extLst>
                    <a:ext uri="{9D8B030D-6E8A-4147-A177-3AD203B41FA5}">
                      <a16:colId xmlns:a16="http://schemas.microsoft.com/office/drawing/2014/main" val="1550626935"/>
                    </a:ext>
                  </a:extLst>
                </a:gridCol>
              </a:tblGrid>
              <a:tr h="733426">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q8_6. Were you ever prevented from sleeping at night by any of the following? Room temperature</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9 Leaving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793299">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6 Your care and treatment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q28. Were you given enough privacy when being examined or treated?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588495">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3 Basic needs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q16. During your time in hospital, did you get enough to drink?  </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936757">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4 Doctors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q19. When doctors spoke about your care in front of you, were you included in the conversation?</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43" name="bot_scores_title">
            <a:extLst>
              <a:ext uri="{FF2B5EF4-FFF2-40B4-BE49-F238E27FC236}">
                <a16:creationId xmlns:a16="http://schemas.microsoft.com/office/drawing/2014/main" id="{C2DEB192-E75B-4C23-BBDA-26D9B118A492}"/>
              </a:ext>
              <a:ext uri="{C183D7F6-B498-43B3-948B-1728B52AA6E4}">
                <adec:decorative xmlns:adec="http://schemas.microsoft.com/office/drawing/2017/decorative" val="1"/>
              </a:ext>
            </a:extLst>
          </p:cNvPr>
          <p:cNvSpPr txBox="1"/>
          <p:nvPr/>
        </p:nvSpPr>
        <p:spPr>
          <a:xfrm>
            <a:off x="6369064" y="2214329"/>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9FAEC1"/>
                </a:highlight>
                <a:uLnTx/>
                <a:uFillTx/>
                <a:latin typeface="Arial" panose="020B0604020202020204" pitchFamily="34" charset="0"/>
                <a:ea typeface="+mn-ea"/>
                <a:cs typeface="Arial" panose="020B0604020202020204" pitchFamily="34" charset="0"/>
              </a:rPr>
              <a:t>Bottom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9" name="bot_scores_chart" descr="Bar chart showing the top five scores for this trust compared to the trust average.">
            <a:extLst>
              <a:ext uri="{FF2B5EF4-FFF2-40B4-BE49-F238E27FC236}">
                <a16:creationId xmlns:a16="http://schemas.microsoft.com/office/drawing/2014/main" id="{1F8BD0B3-F2DE-4CBF-965C-B8DBB127181E}"/>
              </a:ext>
            </a:extLst>
          </p:cNvPr>
          <p:cNvGraphicFramePr/>
          <p:nvPr>
            <p:extLst>
              <p:ext uri="{D42A27DB-BD31-4B8C-83A1-F6EECF244321}">
                <p14:modId xmlns:p14="http://schemas.microsoft.com/office/powerpoint/2010/main" val="1408362991"/>
              </p:ext>
            </p:extLst>
          </p:nvPr>
        </p:nvGraphicFramePr>
        <p:xfrm>
          <a:off x="6262760" y="2100166"/>
          <a:ext cx="5902654" cy="433248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3" name="top_scores_table" descr="Top five scores chart" title="Top five scores chart">
            <a:extLst>
              <a:ext uri="{FF2B5EF4-FFF2-40B4-BE49-F238E27FC236}">
                <a16:creationId xmlns:a16="http://schemas.microsoft.com/office/drawing/2014/main" id="{EB3B4B07-38FA-3DFE-4BE4-B2F330A6D345}"/>
              </a:ext>
            </a:extLst>
          </p:cNvPr>
          <p:cNvGraphicFramePr>
            <a:graphicFrameLocks noGrp="1"/>
          </p:cNvGraphicFramePr>
          <p:nvPr>
            <p:extLst>
              <p:ext uri="{D42A27DB-BD31-4B8C-83A1-F6EECF244321}">
                <p14:modId xmlns:p14="http://schemas.microsoft.com/office/powerpoint/2010/main" val="2044964947"/>
              </p:ext>
            </p:extLst>
          </p:nvPr>
        </p:nvGraphicFramePr>
        <p:xfrm>
          <a:off x="474416" y="2858222"/>
          <a:ext cx="2893342" cy="3519527"/>
        </p:xfrm>
        <a:graphic>
          <a:graphicData uri="http://schemas.openxmlformats.org/drawingml/2006/table">
            <a:tbl>
              <a:tblPr firstRow="1" bandRow="1">
                <a:tableStyleId>{5C22544A-7EE6-4342-B048-85BDC9FD1C3A}</a:tableStyleId>
              </a:tblPr>
              <a:tblGrid>
                <a:gridCol w="2893342">
                  <a:extLst>
                    <a:ext uri="{9D8B030D-6E8A-4147-A177-3AD203B41FA5}">
                      <a16:colId xmlns:a16="http://schemas.microsoft.com/office/drawing/2014/main" val="1550626935"/>
                    </a:ext>
                  </a:extLst>
                </a:gridCol>
              </a:tblGrid>
              <a:tr h="741428">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q8_1. Were you ever prevented from sleeping at night by any of the following? Noise from other patients</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1758081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1 Admission to hospital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q5.How long do you feel you had to wait to get to a bed on a ward, after you arrived at the hospital?</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676270239"/>
                  </a:ext>
                </a:extLst>
              </a:tr>
              <a:tr h="689001">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q8_8. Were you ever prevented from sleeping at night by any of the following? I was not prevented from sleeping</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3693299215"/>
                  </a:ext>
                </a:extLst>
              </a:tr>
              <a:tr h="819150">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2 The hospital and ward </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q10. Did the hospital staff explain the reasons for changing wards during the night in a way you could understand?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97358530"/>
                  </a:ext>
                </a:extLst>
              </a:tr>
              <a:tr h="634974">
                <a:tc>
                  <a:txBody>
                    <a:bodyPr/>
                    <a:lstStyle/>
                    <a:p>
                      <a:pPr marL="0" marR="0" lvl="0" indent="0" algn="l" defTabSz="914400" rtl="0" eaLnBrk="1" fontAlgn="t" latinLnBrk="0" hangingPunct="1">
                        <a:lnSpc>
                          <a:spcPct val="100000"/>
                        </a:lnSpc>
                        <a:spcBef>
                          <a:spcPts val="0"/>
                        </a:spcBef>
                        <a:spcAft>
                          <a:spcPts val="0"/>
                        </a:spcAft>
                        <a:buClrTx/>
                        <a:buSzTx/>
                        <a:buFontTx/>
                        <a:buNone/>
                        <a:tabLst/>
                        <a:defRPr/>
                      </a:pPr>
                      <a:r>
                        <a:rPr lang="en-GB" sz="800" b="1" i="0" u="none" strike="noStrike">
                          <a:solidFill>
                            <a:schemeClr val="tx1"/>
                          </a:solidFill>
                          <a:effectLst/>
                          <a:latin typeface="Arial" panose="020B0604020202020204" pitchFamily="34" charset="0"/>
                          <a:cs typeface="Arial" panose="020B0604020202020204" pitchFamily="34" charset="0"/>
                        </a:rPr>
                        <a:t>Section 8 Virtual Wards</a:t>
                      </a:r>
                      <a:endParaRPr lang="en-GB" sz="800" b="0" i="0" u="none" strike="noStrike" dirty="0">
                        <a:solidFill>
                          <a:schemeClr val="tx1"/>
                        </a:solidFill>
                        <a:effectLst/>
                        <a:latin typeface="Arial" panose="020B0604020202020204" pitchFamily="34" charset="0"/>
                        <a:cs typeface="Arial" panose="020B0604020202020204" pitchFamily="34" charset="0"/>
                      </a:endParaRPr>
                    </a:p>
                    <a:p>
                      <a:pPr marL="0" indent="0" algn="l" fontAlgn="t"/>
                      <a:r>
                        <a:rPr lang="en-GB" sz="800" b="0" i="0" u="none" strike="noStrike">
                          <a:solidFill>
                            <a:schemeClr val="tx1"/>
                          </a:solidFill>
                          <a:effectLst/>
                          <a:latin typeface="Arial" panose="020B0604020202020204" pitchFamily="34" charset="0"/>
                          <a:cs typeface="Arial" panose="020B0604020202020204" pitchFamily="34" charset="0"/>
                        </a:rPr>
                        <a:t>q34. Were you given enough information about the care and treatment you would receive while on a virtual ward?</a:t>
                      </a:r>
                      <a:endParaRPr lang="en-GB" sz="800" b="0" i="0" u="none" strike="noStrike" dirty="0">
                        <a:solidFill>
                          <a:schemeClr val="tx1"/>
                        </a:solidFill>
                        <a:effectLst/>
                        <a:latin typeface="Arial" panose="020B0604020202020204" pitchFamily="34" charset="0"/>
                        <a:cs typeface="Arial" panose="020B0604020202020204" pitchFamily="34" charset="0"/>
                      </a:endParaRPr>
                    </a:p>
                  </a:txBody>
                  <a:tcPr marL="0" marR="9525" marT="9525"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4108693216"/>
                  </a:ext>
                </a:extLst>
              </a:tr>
            </a:tbl>
          </a:graphicData>
        </a:graphic>
      </p:graphicFrame>
      <p:sp>
        <p:nvSpPr>
          <p:cNvPr id="12" name="top_scores_title">
            <a:extLst>
              <a:ext uri="{FF2B5EF4-FFF2-40B4-BE49-F238E27FC236}">
                <a16:creationId xmlns:a16="http://schemas.microsoft.com/office/drawing/2014/main" id="{A63E1292-0855-4CCD-BCBF-AF71B88B603E}"/>
              </a:ext>
              <a:ext uri="{C183D7F6-B498-43B3-948B-1728B52AA6E4}">
                <adec:decorative xmlns:adec="http://schemas.microsoft.com/office/drawing/2017/decorative" val="1"/>
              </a:ext>
            </a:extLst>
          </p:cNvPr>
          <p:cNvSpPr txBox="1"/>
          <p:nvPr/>
        </p:nvSpPr>
        <p:spPr>
          <a:xfrm>
            <a:off x="569049" y="2214330"/>
            <a:ext cx="4891769" cy="276999"/>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highlight>
                  <a:srgbClr val="B7ACC0"/>
                </a:highlight>
                <a:uLnTx/>
                <a:uFillTx/>
                <a:latin typeface="Arial" panose="020B0604020202020204" pitchFamily="34" charset="0"/>
                <a:ea typeface="+mn-ea"/>
                <a:cs typeface="Arial" panose="020B0604020202020204" pitchFamily="34" charset="0"/>
              </a:rPr>
              <a:t>Top five scores</a:t>
            </a:r>
            <a:r>
              <a:rPr kumimoji="0" lang="en-GB" sz="12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r>
              <a:rPr kumimoji="0" lang="en-GB" sz="120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(compared with national average)</a:t>
            </a:r>
          </a:p>
        </p:txBody>
      </p:sp>
      <p:graphicFrame>
        <p:nvGraphicFramePr>
          <p:cNvPr id="35" name="top_scores_chart" descr="Bar chart showing the top five scores for this trust compared to the trust average.">
            <a:extLst>
              <a:ext uri="{FF2B5EF4-FFF2-40B4-BE49-F238E27FC236}">
                <a16:creationId xmlns:a16="http://schemas.microsoft.com/office/drawing/2014/main" id="{DDE84C12-98A4-43AD-B7F4-93DE029E4EC2}"/>
              </a:ext>
            </a:extLst>
          </p:cNvPr>
          <p:cNvGraphicFramePr/>
          <p:nvPr>
            <p:extLst>
              <p:ext uri="{D42A27DB-BD31-4B8C-83A1-F6EECF244321}">
                <p14:modId xmlns:p14="http://schemas.microsoft.com/office/powerpoint/2010/main" val="553462912"/>
              </p:ext>
            </p:extLst>
          </p:nvPr>
        </p:nvGraphicFramePr>
        <p:xfrm>
          <a:off x="377602" y="2144860"/>
          <a:ext cx="5902654" cy="4332484"/>
        </p:xfrm>
        <a:graphic>
          <a:graphicData uri="http://schemas.openxmlformats.org/drawingml/2006/chart">
            <c:chart xmlns:c="http://schemas.openxmlformats.org/drawingml/2006/chart" xmlns:r="http://schemas.openxmlformats.org/officeDocument/2006/relationships" r:id="rId4"/>
          </a:graphicData>
        </a:graphic>
      </p:graphicFrame>
      <p:sp>
        <p:nvSpPr>
          <p:cNvPr id="68" name="explanation_text">
            <a:extLst>
              <a:ext uri="{FF2B5EF4-FFF2-40B4-BE49-F238E27FC236}">
                <a16:creationId xmlns:a16="http://schemas.microsoft.com/office/drawing/2014/main" id="{29BA4F02-2FC2-46C6-B277-AD44415E072C}"/>
              </a:ext>
            </a:extLst>
          </p:cNvPr>
          <p:cNvSpPr txBox="1"/>
          <p:nvPr/>
        </p:nvSpPr>
        <p:spPr>
          <a:xfrm>
            <a:off x="396341" y="1063868"/>
            <a:ext cx="11316186" cy="938719"/>
          </a:xfrm>
          <a:prstGeom prst="rect">
            <a:avLst/>
          </a:prstGeom>
          <a:noFill/>
        </p:spPr>
        <p:txBody>
          <a:bodyPr wrap="square">
            <a:spAutoFit/>
          </a:bodyPr>
          <a:lstStyle/>
          <a:p>
            <a:pPr>
              <a:defRPr/>
            </a:pP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These five questions are calculated by comparing your trust’s results to the national average </a:t>
            </a:r>
            <a:r>
              <a:rPr lang="en-GB" sz="1100" dirty="0">
                <a:latin typeface="Arial" panose="020B0604020202020204" pitchFamily="34" charset="0"/>
                <a:cs typeface="Arial" panose="020B0604020202020204" pitchFamily="34" charset="0"/>
              </a:rPr>
              <a:t>(the average trust score across England).</a:t>
            </a:r>
            <a:r>
              <a:rPr kumimoji="0" lang="en-GB" sz="1100" b="0"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Top five scores</a:t>
            </a:r>
            <a:r>
              <a:rPr lang="en-GB" sz="1100" dirty="0">
                <a:latin typeface="Arial" panose="020B0604020202020204" pitchFamily="34" charset="0"/>
                <a:cs typeface="Arial" panose="020B0604020202020204" pitchFamily="34" charset="0"/>
              </a:rPr>
              <a:t>: These are the five results for your trust that are highest compared with the national average. If none of the results for your trust are above the national average, then the results that are closest to the national average have been chosen, meaning a trust’s best performance may be worse than the national average.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100" b="1" dirty="0">
                <a:latin typeface="Arial" panose="020B0604020202020204" pitchFamily="34" charset="0"/>
                <a:cs typeface="Arial" panose="020B0604020202020204" pitchFamily="34" charset="0"/>
              </a:rPr>
              <a:t>Bottom five scores: </a:t>
            </a:r>
            <a:r>
              <a:rPr lang="en-GB" sz="1100" dirty="0">
                <a:latin typeface="Arial" panose="020B0604020202020204" pitchFamily="34" charset="0"/>
                <a:cs typeface="Arial" panose="020B0604020202020204" pitchFamily="34" charset="0"/>
              </a:rPr>
              <a:t>These are the five results for your trust that are lowest compared with the national average. If none of the results for your trust are below the national average, then the results that are closest to the national average have been chosen, meaning a trust’s worst performance may be better than the national average.</a:t>
            </a:r>
            <a:endParaRPr kumimoji="0" lang="en-GB" sz="1100" b="1" i="0" u="none" strike="noStrike" kern="1200" cap="none" spc="0" normalizeH="0" baseline="0" noProof="0" dirty="0">
              <a:ln>
                <a:noFill/>
              </a:ln>
              <a:effectLst/>
              <a:uLnTx/>
              <a:uFillTx/>
              <a:latin typeface="Arial" panose="020B0604020202020204" pitchFamily="34" charset="0"/>
              <a:ea typeface="+mn-ea"/>
              <a:cs typeface="Arial" panose="020B0604020202020204" pitchFamily="34" charset="0"/>
            </a:endParaRPr>
          </a:p>
        </p:txBody>
      </p:sp>
      <p:sp>
        <p:nvSpPr>
          <p:cNvPr id="4" name="Title 3">
            <a:extLst>
              <a:ext uri="{FF2B5EF4-FFF2-40B4-BE49-F238E27FC236}">
                <a16:creationId xmlns:a16="http://schemas.microsoft.com/office/drawing/2014/main" id="{5239D303-CD38-4C8C-8EE9-D72304E7190C}"/>
              </a:ext>
            </a:extLst>
          </p:cNvPr>
          <p:cNvSpPr>
            <a:spLocks noGrp="1"/>
          </p:cNvSpPr>
          <p:nvPr>
            <p:ph type="title"/>
          </p:nvPr>
        </p:nvSpPr>
        <p:spPr>
          <a:xfrm>
            <a:off x="356470" y="540000"/>
            <a:ext cx="11417697" cy="654856"/>
          </a:xfrm>
          <a:noFill/>
        </p:spPr>
        <p:txBody>
          <a:bodyPr>
            <a:normAutofit/>
          </a:bodyPr>
          <a:lstStyle/>
          <a:p>
            <a:r>
              <a:rPr lang="en-GB" dirty="0"/>
              <a:t>Best and worst performance relative to the national average</a:t>
            </a:r>
          </a:p>
        </p:txBody>
      </p:sp>
    </p:spTree>
    <p:extLst>
      <p:ext uri="{BB962C8B-B14F-4D97-AF65-F5344CB8AC3E}">
        <p14:creationId xmlns:p14="http://schemas.microsoft.com/office/powerpoint/2010/main" val="30554066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better than expected when compared with all other trusts. ">
            <a:extLst>
              <a:ext uri="{FF2B5EF4-FFF2-40B4-BE49-F238E27FC236}">
                <a16:creationId xmlns:a16="http://schemas.microsoft.com/office/drawing/2014/main" id="{9B3F399C-91AD-C46A-5FB0-3D0501D2B8E9}"/>
              </a:ext>
            </a:extLst>
          </p:cNvPr>
          <p:cNvGraphicFramePr>
            <a:graphicFrameLocks noGrp="1"/>
          </p:cNvGraphicFramePr>
          <p:nvPr>
            <p:extLst>
              <p:ext uri="{D42A27DB-BD31-4B8C-83A1-F6EECF244321}">
                <p14:modId xmlns:p14="http://schemas.microsoft.com/office/powerpoint/2010/main" val="642055263"/>
              </p:ext>
            </p:extLst>
          </p:nvPr>
        </p:nvGraphicFramePr>
        <p:xfrm>
          <a:off x="461069" y="1665217"/>
          <a:ext cx="11417698" cy="970735"/>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831112609"/>
                    </a:ext>
                  </a:extLst>
                </a:gridCol>
              </a:tblGrid>
              <a:tr h="38336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1400" b="1" dirty="0">
                          <a:solidFill>
                            <a:schemeClr val="tx1"/>
                          </a:solidFill>
                          <a:latin typeface="Arial" panose="020B0604020202020204" pitchFamily="34" charset="0"/>
                          <a:cs typeface="Arial" panose="020B0604020202020204" pitchFamily="34" charset="0"/>
                        </a:rPr>
                        <a:t>Somewhat 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039">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800" b="1"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A9D18E"/>
                    </a:solidFill>
                  </a:tcPr>
                </a:tc>
                <a:extLst>
                  <a:ext uri="{0D108BD9-81ED-4DB2-BD59-A6C34878D82A}">
                    <a16:rowId xmlns:a16="http://schemas.microsoft.com/office/drawing/2014/main" val="1976178812"/>
                  </a:ext>
                </a:extLst>
              </a:tr>
              <a:tr h="33433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 How would you rate the quality of information you were given, while you were on the waiting list to be admitted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Q19. When doctors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Q22. When nurses spoke about your care in front of you, were you included in the conversation?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Q37. Did hospital staff discuss with you whether you would need any additional equipment in your home, or any changes to your home,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Q41. Thinking about any medicine you were to take at home, were you given any of the following?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Q44. Did hospital staff discuss with you whether you may need any further health or social care services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037707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somewhat worse than expected when compared with all other trusts. ">
            <a:extLst>
              <a:ext uri="{FF2B5EF4-FFF2-40B4-BE49-F238E27FC236}">
                <a16:creationId xmlns:a16="http://schemas.microsoft.com/office/drawing/2014/main" id="{C6C5D2B0-2811-4F80-9C7B-CD786EF418E3}"/>
              </a:ext>
            </a:extLst>
          </p:cNvPr>
          <p:cNvGraphicFramePr>
            <a:graphicFrameLocks noGrp="1"/>
          </p:cNvGraphicFramePr>
          <p:nvPr>
            <p:extLst>
              <p:ext uri="{D42A27DB-BD31-4B8C-83A1-F6EECF244321}">
                <p14:modId xmlns:p14="http://schemas.microsoft.com/office/powerpoint/2010/main" val="1816461649"/>
              </p:ext>
            </p:extLst>
          </p:nvPr>
        </p:nvGraphicFramePr>
        <p:xfrm>
          <a:off x="404736" y="1533581"/>
          <a:ext cx="11417697" cy="1106661"/>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89838">
                <a:tc>
                  <a:txBody>
                    <a:bodyPr/>
                    <a:lstStyle/>
                    <a:p>
                      <a:pPr algn="ctr"/>
                      <a:r>
                        <a:rPr lang="en-GB" sz="1400" dirty="0">
                          <a:solidFill>
                            <a:schemeClr val="tx1"/>
                          </a:solidFill>
                          <a:latin typeface="Arial" panose="020B0604020202020204" pitchFamily="34" charset="0"/>
                          <a:cs typeface="Arial" panose="020B0604020202020204" pitchFamily="34" charset="0"/>
                        </a:rPr>
                        <a:t>Somewhat 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3399">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chemeClr val="accent4">
                        <a:lumMod val="60000"/>
                        <a:lumOff val="40000"/>
                      </a:schemeClr>
                    </a:solidFill>
                  </a:tcPr>
                </a:tc>
                <a:extLst>
                  <a:ext uri="{0D108BD9-81ED-4DB2-BD59-A6C34878D82A}">
                    <a16:rowId xmlns:a16="http://schemas.microsoft.com/office/drawing/2014/main" val="1976178812"/>
                  </a:ext>
                </a:extLst>
              </a:tr>
              <a:tr h="363424">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933267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worse than expected when compared with all other trusts. ">
            <a:extLst>
              <a:ext uri="{FF2B5EF4-FFF2-40B4-BE49-F238E27FC236}">
                <a16:creationId xmlns:a16="http://schemas.microsoft.com/office/drawing/2014/main" id="{776A8544-AD90-4CEC-7AF7-9CCB7F9C55DC}"/>
              </a:ext>
            </a:extLst>
          </p:cNvPr>
          <p:cNvGraphicFramePr>
            <a:graphicFrameLocks noGrp="1"/>
          </p:cNvGraphicFramePr>
          <p:nvPr>
            <p:extLst>
              <p:ext uri="{D42A27DB-BD31-4B8C-83A1-F6EECF244321}">
                <p14:modId xmlns:p14="http://schemas.microsoft.com/office/powerpoint/2010/main" val="4110282072"/>
              </p:ext>
            </p:extLst>
          </p:nvPr>
        </p:nvGraphicFramePr>
        <p:xfrm>
          <a:off x="432902" y="1563546"/>
          <a:ext cx="11417698" cy="971999"/>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3952846039"/>
                    </a:ext>
                  </a:extLst>
                </a:gridCol>
              </a:tblGrid>
              <a:tr h="365957">
                <a:tc>
                  <a:txBody>
                    <a:bodyPr/>
                    <a:lstStyle/>
                    <a:p>
                      <a:pPr algn="ctr"/>
                      <a:r>
                        <a:rPr lang="en-GB" sz="1400" dirty="0">
                          <a:solidFill>
                            <a:schemeClr val="tx1"/>
                          </a:solidFill>
                          <a:latin typeface="Arial" panose="020B0604020202020204" pitchFamily="34" charset="0"/>
                          <a:cs typeface="Arial" panose="020B0604020202020204" pitchFamily="34" charset="0"/>
                        </a:rPr>
                        <a:t>Worse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48970">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38100" cmpd="sng">
                      <a:noFill/>
                    </a:lnT>
                    <a:lnB w="12700" cmpd="sng">
                      <a:noFill/>
                    </a:lnB>
                    <a:lnTlToBr w="12700" cmpd="sng">
                      <a:noFill/>
                      <a:prstDash val="solid"/>
                    </a:lnTlToBr>
                    <a:lnBlToTr w="12700" cmpd="sng">
                      <a:noFill/>
                      <a:prstDash val="solid"/>
                    </a:lnBlToTr>
                    <a:solidFill>
                      <a:srgbClr val="F1BE48"/>
                    </a:solidFill>
                  </a:tcPr>
                </a:tc>
                <a:extLst>
                  <a:ext uri="{0D108BD9-81ED-4DB2-BD59-A6C34878D82A}">
                    <a16:rowId xmlns:a16="http://schemas.microsoft.com/office/drawing/2014/main" val="1976178812"/>
                  </a:ext>
                </a:extLst>
              </a:tr>
              <a:tr h="35707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38175730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103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5" name="table" descr="This table shows the questions in which your Trust has performed much worse than expected when compared with all other trusts. ">
            <a:extLst>
              <a:ext uri="{FF2B5EF4-FFF2-40B4-BE49-F238E27FC236}">
                <a16:creationId xmlns:a16="http://schemas.microsoft.com/office/drawing/2014/main" id="{B5C46B54-39BE-1FD7-C154-08C3034CC256}"/>
              </a:ext>
            </a:extLst>
          </p:cNvPr>
          <p:cNvGraphicFramePr>
            <a:graphicFrameLocks noGrp="1"/>
          </p:cNvGraphicFramePr>
          <p:nvPr>
            <p:extLst>
              <p:ext uri="{D42A27DB-BD31-4B8C-83A1-F6EECF244321}">
                <p14:modId xmlns:p14="http://schemas.microsoft.com/office/powerpoint/2010/main" val="93179051"/>
              </p:ext>
            </p:extLst>
          </p:nvPr>
        </p:nvGraphicFramePr>
        <p:xfrm>
          <a:off x="432902" y="1665217"/>
          <a:ext cx="11417698" cy="972000"/>
        </p:xfrm>
        <a:graphic>
          <a:graphicData uri="http://schemas.openxmlformats.org/drawingml/2006/table">
            <a:tbl>
              <a:tblPr firstRow="1" bandRow="1">
                <a:tableStyleId>{5C22544A-7EE6-4342-B048-85BDC9FD1C3A}</a:tableStyleId>
              </a:tblPr>
              <a:tblGrid>
                <a:gridCol w="11417698">
                  <a:extLst>
                    <a:ext uri="{9D8B030D-6E8A-4147-A177-3AD203B41FA5}">
                      <a16:colId xmlns:a16="http://schemas.microsoft.com/office/drawing/2014/main" val="1317749921"/>
                    </a:ext>
                  </a:extLst>
                </a:gridCol>
              </a:tblGrid>
              <a:tr h="359476">
                <a:tc>
                  <a:txBody>
                    <a:bodyPr/>
                    <a:lstStyle/>
                    <a:p>
                      <a:pPr algn="ctr"/>
                      <a:r>
                        <a:rPr lang="en-GB" sz="1400" dirty="0">
                          <a:solidFill>
                            <a:schemeClr val="tx1"/>
                          </a:solidFill>
                          <a:latin typeface="Arial" panose="020B0604020202020204" pitchFamily="34" charset="0"/>
                          <a:cs typeface="Arial" panose="020B0604020202020204" pitchFamily="34" charset="0"/>
                        </a:rPr>
                        <a:t>Much worse than expected</a:t>
                      </a:r>
                    </a:p>
                  </a:txBody>
                  <a:tcPr marL="0" marR="0" anchor="ctr">
                    <a:lnL w="12700" cmpd="sng">
                      <a:noFill/>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33">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ap="flat" cmpd="sng" algn="ctr">
                      <a:noFill/>
                      <a:prstDash val="solid"/>
                      <a:round/>
                      <a:headEnd type="none" w="med" len="med"/>
                      <a:tailEnd type="none" w="med" len="med"/>
                    </a:lnR>
                    <a:lnT w="38100" cmpd="sng">
                      <a:noFill/>
                    </a:lnT>
                    <a:lnB w="12700" cmpd="sng">
                      <a:noFill/>
                    </a:lnB>
                    <a:lnTlToBr w="12700" cmpd="sng">
                      <a:noFill/>
                      <a:prstDash val="solid"/>
                    </a:lnTlToBr>
                    <a:lnBlToTr w="12700" cmpd="sng">
                      <a:noFill/>
                      <a:prstDash val="solid"/>
                    </a:lnBlToTr>
                    <a:solidFill>
                      <a:srgbClr val="E87722"/>
                    </a:solidFill>
                  </a:tcPr>
                </a:tc>
                <a:extLst>
                  <a:ext uri="{0D108BD9-81ED-4DB2-BD59-A6C34878D82A}">
                    <a16:rowId xmlns:a16="http://schemas.microsoft.com/office/drawing/2014/main" val="1976178812"/>
                  </a:ext>
                </a:extLst>
              </a:tr>
              <a:tr h="360891">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200" dirty="0">
                          <a:solidFill>
                            <a:schemeClr val="tx1"/>
                          </a:solidFill>
                          <a:latin typeface="Arial" panose="020B0604020202020204" pitchFamily="34" charset="0"/>
                          <a:cs typeface="Arial" panose="020B0604020202020204" pitchFamily="34" charset="0"/>
                        </a:rPr>
                        <a:t>No questions for your trust fall within this banding.</a:t>
                      </a:r>
                    </a:p>
                  </a:txBody>
                  <a:tcP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619269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A9DC19-CFF8-47C3-8D96-AA295D08EA24}"/>
              </a:ext>
            </a:extLst>
          </p:cNvPr>
          <p:cNvSpPr>
            <a:spLocks noGrp="1"/>
          </p:cNvSpPr>
          <p:nvPr>
            <p:ph type="title"/>
          </p:nvPr>
        </p:nvSpPr>
        <p:spPr>
          <a:xfrm>
            <a:off x="780855" y="2175127"/>
            <a:ext cx="7422765" cy="553998"/>
          </a:xfrm>
        </p:spPr>
        <p:txBody>
          <a:bodyPr/>
          <a:lstStyle/>
          <a:p>
            <a:r>
              <a:rPr lang="en-GB" sz="4000"/>
              <a:t>For further information</a:t>
            </a:r>
            <a:endParaRPr lang="en-GB"/>
          </a:p>
        </p:txBody>
      </p:sp>
      <p:sp>
        <p:nvSpPr>
          <p:cNvPr id="4" name="Title 4">
            <a:extLst>
              <a:ext uri="{FF2B5EF4-FFF2-40B4-BE49-F238E27FC236}">
                <a16:creationId xmlns:a16="http://schemas.microsoft.com/office/drawing/2014/main" id="{5CF4AF89-8CD5-4178-8A6A-05115992876D}"/>
              </a:ext>
            </a:extLst>
          </p:cNvPr>
          <p:cNvSpPr txBox="1">
            <a:spLocks/>
          </p:cNvSpPr>
          <p:nvPr/>
        </p:nvSpPr>
        <p:spPr>
          <a:xfrm>
            <a:off x="833340" y="3779191"/>
            <a:ext cx="9577485" cy="55399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4000" kern="1200" cap="none" spc="0" dirty="0">
                <a:solidFill>
                  <a:schemeClr val="bg1"/>
                </a:solidFill>
                <a:latin typeface="Arial Black" panose="020B0A04020102020204" pitchFamily="34" charset="0"/>
                <a:ea typeface="+mj-ea"/>
                <a:cs typeface="+mj-cs"/>
              </a:defRPr>
            </a:lvl1pPr>
          </a:lstStyle>
          <a:p>
            <a:r>
              <a:rPr lang="en-GB" sz="2000" b="1">
                <a:latin typeface="Arial" panose="020B0604020202020204" pitchFamily="34" charset="0"/>
                <a:cs typeface="Arial" panose="020B0604020202020204" pitchFamily="34" charset="0"/>
              </a:rPr>
              <a:t>Please contact the Survey Coordination Centre: </a:t>
            </a:r>
            <a:r>
              <a:rPr lang="en-GB" sz="2000" b="1" u="sng">
                <a:latin typeface="Arial" panose="020B0604020202020204" pitchFamily="34" charset="0"/>
                <a:ea typeface="Calibri" panose="020F0502020204030204" pitchFamily="34" charset="0"/>
                <a:cs typeface="Arial" panose="020B0604020202020204" pitchFamily="34" charset="0"/>
              </a:rPr>
              <a:t>inpatient@surveycoordination.com</a:t>
            </a:r>
            <a:endParaRPr lang="en-GB" sz="2000" b="1">
              <a:latin typeface="Arial" panose="020B0604020202020204" pitchFamily="34" charset="0"/>
              <a:cs typeface="Arial" panose="020B0604020202020204" pitchFamily="34" charset="0"/>
            </a:endParaRPr>
          </a:p>
        </p:txBody>
      </p:sp>
      <p:sp>
        <p:nvSpPr>
          <p:cNvPr id="5" name="Slide Number Placeholder 1">
            <a:extLst>
              <a:ext uri="{FF2B5EF4-FFF2-40B4-BE49-F238E27FC236}">
                <a16:creationId xmlns:a16="http://schemas.microsoft.com/office/drawing/2014/main" id="{4BDB9005-4771-48A6-8DC6-8A58B4633E1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104</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38167513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4" name="Picture 93">
            <a:extLst>
              <a:ext uri="{FF2B5EF4-FFF2-40B4-BE49-F238E27FC236}">
                <a16:creationId xmlns:a16="http://schemas.microsoft.com/office/drawing/2014/main" id="{DA13509B-F2E3-4D89-BF46-CAE9F9DCBA27}"/>
              </a:ext>
              <a:ext uri="{C183D7F6-B498-43B3-948B-1728B52AA6E4}">
                <adec:decorative xmlns:adec="http://schemas.microsoft.com/office/drawing/2017/decorative" val="1"/>
              </a:ext>
            </a:extLst>
          </p:cNvPr>
          <p:cNvPicPr>
            <a:picLocks noChangeAspect="1"/>
          </p:cNvPicPr>
          <p:nvPr/>
        </p:nvPicPr>
        <p:blipFill rotWithShape="1">
          <a:blip r:embed="rId3" cstate="hqprint">
            <a:extLst>
              <a:ext uri="{28A0092B-C50C-407E-A947-70E740481C1C}">
                <a14:useLocalDpi xmlns:a14="http://schemas.microsoft.com/office/drawing/2010/main" val="0"/>
              </a:ext>
            </a:extLst>
          </a:blip>
          <a:srcRect t="12060" r="25434" b="20699"/>
          <a:stretch/>
        </p:blipFill>
        <p:spPr>
          <a:xfrm>
            <a:off x="10256715" y="5216470"/>
            <a:ext cx="1935285" cy="1625487"/>
          </a:xfrm>
          <a:prstGeom prst="rect">
            <a:avLst/>
          </a:prstGeom>
          <a:effectLst>
            <a:outerShdw blurRad="50800" dist="38100" dir="8100000" sx="103000" sy="103000" algn="tr" rotWithShape="0">
              <a:prstClr val="black">
                <a:alpha val="40000"/>
              </a:prstClr>
            </a:outerShdw>
          </a:effectLst>
          <a:scene3d>
            <a:camera prst="orthographicFront">
              <a:rot lat="0" lon="0" rev="0"/>
            </a:camera>
            <a:lightRig rig="threePt" dir="t"/>
          </a:scene3d>
        </p:spPr>
      </p:pic>
      <p:sp>
        <p:nvSpPr>
          <p:cNvPr id="95" name="Slide Number Placeholder 1">
            <a:extLst>
              <a:ext uri="{FF2B5EF4-FFF2-40B4-BE49-F238E27FC236}">
                <a16:creationId xmlns:a16="http://schemas.microsoft.com/office/drawing/2014/main" id="{7F8BC40C-3798-465B-867E-EEE860FF7D4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11</a:t>
            </a:fld>
            <a:r>
              <a:rPr lang="en-GB" sz="900" b="1">
                <a:solidFill>
                  <a:schemeClr val="bg1"/>
                </a:solidFill>
                <a:latin typeface="Arial" panose="020B0604020202020204" pitchFamily="34" charset="0"/>
                <a:cs typeface="Arial" panose="020B0604020202020204" pitchFamily="34" charset="0"/>
              </a:rPr>
              <a:t>  </a:t>
            </a:r>
          </a:p>
        </p:txBody>
      </p:sp>
      <p:sp>
        <p:nvSpPr>
          <p:cNvPr id="2" name="Rectangle 1">
            <a:extLst>
              <a:ext uri="{FF2B5EF4-FFF2-40B4-BE49-F238E27FC236}">
                <a16:creationId xmlns:a16="http://schemas.microsoft.com/office/drawing/2014/main" id="{2D28752E-30BD-4E46-8080-FF0F85038026}"/>
              </a:ext>
              <a:ext uri="{C183D7F6-B498-43B3-948B-1728B52AA6E4}">
                <adec:decorative xmlns:adec="http://schemas.microsoft.com/office/drawing/2017/decorative" val="1"/>
              </a:ext>
            </a:extLst>
          </p:cNvPr>
          <p:cNvSpPr/>
          <p:nvPr/>
        </p:nvSpPr>
        <p:spPr>
          <a:xfrm>
            <a:off x="431663" y="6541217"/>
            <a:ext cx="300412" cy="208833"/>
          </a:xfrm>
          <a:prstGeom prst="rect">
            <a:avLst/>
          </a:prstGeom>
          <a:solidFill>
            <a:srgbClr val="0070C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solidFill>
                <a:schemeClr val="tx1"/>
              </a:solidFill>
            </a:endParaRPr>
          </a:p>
        </p:txBody>
      </p:sp>
      <p:sp>
        <p:nvSpPr>
          <p:cNvPr id="7" name="Title 6">
            <a:extLst>
              <a:ext uri="{FF2B5EF4-FFF2-40B4-BE49-F238E27FC236}">
                <a16:creationId xmlns:a16="http://schemas.microsoft.com/office/drawing/2014/main" id="{3531356D-40DD-480C-BFB8-4BDAB963AEC3}"/>
              </a:ext>
            </a:extLst>
          </p:cNvPr>
          <p:cNvSpPr>
            <a:spLocks noGrp="1"/>
          </p:cNvSpPr>
          <p:nvPr>
            <p:ph type="title" idx="4294967295"/>
          </p:nvPr>
        </p:nvSpPr>
        <p:spPr>
          <a:xfrm>
            <a:off x="270762" y="725638"/>
            <a:ext cx="9341700" cy="483450"/>
          </a:xfrm>
        </p:spPr>
        <p:txBody>
          <a:bodyPr>
            <a:normAutofit/>
          </a:bodyPr>
          <a:lstStyle/>
          <a:p>
            <a:r>
              <a:rPr lang="en-GB" sz="2800" b="1" dirty="0">
                <a:solidFill>
                  <a:srgbClr val="005EB8"/>
                </a:solidFill>
                <a:latin typeface="Arial"/>
              </a:rPr>
              <a:t>NHS Adult Inpatient Survey 2024</a:t>
            </a:r>
          </a:p>
        </p:txBody>
      </p:sp>
      <p:sp>
        <p:nvSpPr>
          <p:cNvPr id="11" name="trust_name">
            <a:extLst>
              <a:ext uri="{FF2B5EF4-FFF2-40B4-BE49-F238E27FC236}">
                <a16:creationId xmlns:a16="http://schemas.microsoft.com/office/drawing/2014/main" id="{8971284B-1085-41CD-8B6F-4CB89E7CB02C}"/>
              </a:ext>
            </a:extLst>
          </p:cNvPr>
          <p:cNvSpPr txBox="1">
            <a:spLocks/>
          </p:cNvSpPr>
          <p:nvPr/>
        </p:nvSpPr>
        <p:spPr>
          <a:xfrm>
            <a:off x="340662" y="1196388"/>
            <a:ext cx="11580576"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lvl="0">
              <a:defRPr/>
            </a:pPr>
            <a:r>
              <a:rPr kumimoji="0" lang="en-GB" sz="2000" b="1" i="0" u="none" strike="noStrike" kern="1200" cap="none" spc="0" normalizeH="0" baseline="0" noProof="0" dirty="0">
                <a:ln>
                  <a:noFill/>
                </a:ln>
                <a:solidFill>
                  <a:srgbClr val="005EB8"/>
                </a:solidFill>
                <a:effectLst/>
                <a:uLnTx/>
                <a:uFillTx/>
                <a:latin typeface="Arial"/>
                <a:ea typeface="+mj-ea"/>
                <a:cs typeface="+mj-cs"/>
              </a:rPr>
              <a:t>Results </a:t>
            </a:r>
            <a:r>
              <a:rPr kumimoji="0" lang="en-GB" sz="2000" b="1" i="0" u="none" strike="noStrike" kern="1200" cap="none" spc="0" normalizeH="0" baseline="0" noProof="0">
                <a:ln>
                  <a:noFill/>
                </a:ln>
                <a:solidFill>
                  <a:srgbClr val="005EB8"/>
                </a:solidFill>
                <a:effectLst/>
                <a:uLnTx/>
                <a:uFillTx/>
                <a:latin typeface="Arial"/>
                <a:ea typeface="+mj-ea"/>
                <a:cs typeface="+mj-cs"/>
              </a:rPr>
              <a:t>for</a:t>
            </a:r>
            <a:r>
              <a:rPr lang="en-GB" sz="2000">
                <a:solidFill>
                  <a:srgbClr val="005EB8"/>
                </a:solidFill>
                <a:latin typeface="Arial"/>
              </a:rPr>
              <a:t> Royal Papworth Hospital NHS Foundation Trust</a:t>
            </a:r>
            <a:endParaRPr kumimoji="0" lang="en-GB" sz="2000" b="1" i="0" u="none" strike="noStrike" kern="1200" cap="none" spc="0" normalizeH="0" baseline="0" noProof="0" dirty="0">
              <a:ln>
                <a:noFill/>
              </a:ln>
              <a:solidFill>
                <a:srgbClr val="005EB8"/>
              </a:solidFill>
              <a:effectLst/>
              <a:uLnTx/>
              <a:uFillTx/>
              <a:latin typeface="Arial"/>
              <a:ea typeface="+mj-ea"/>
              <a:cs typeface="+mj-cs"/>
            </a:endParaRPr>
          </a:p>
        </p:txBody>
      </p:sp>
      <p:sp>
        <p:nvSpPr>
          <p:cNvPr id="21" name="best_title">
            <a:extLst>
              <a:ext uri="{FF2B5EF4-FFF2-40B4-BE49-F238E27FC236}">
                <a16:creationId xmlns:a16="http://schemas.microsoft.com/office/drawing/2014/main" id="{15364654-6F57-41EB-AA26-0ECBBBF1D9E3}"/>
              </a:ext>
            </a:extLst>
          </p:cNvPr>
          <p:cNvSpPr txBox="1">
            <a:spLocks/>
          </p:cNvSpPr>
          <p:nvPr/>
        </p:nvSpPr>
        <p:spPr>
          <a:xfrm>
            <a:off x="395007" y="1641529"/>
            <a:ext cx="5380135"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dirty="0">
                <a:ln>
                  <a:noFill/>
                </a:ln>
                <a:solidFill>
                  <a:prstClr val="black"/>
                </a:solidFill>
                <a:effectLst/>
                <a:uLnTx/>
                <a:uFillTx/>
                <a:latin typeface="Arial"/>
                <a:ea typeface="+mj-ea"/>
                <a:cs typeface="+mj-cs"/>
              </a:rPr>
              <a:t>Where patient experience </a:t>
            </a:r>
            <a:r>
              <a:rPr kumimoji="0" lang="en-GB" sz="1800" b="1" i="0" u="none" strike="noStrike" kern="1200" cap="none" spc="0" normalizeH="0" baseline="0" noProof="0" dirty="0">
                <a:ln>
                  <a:noFill/>
                </a:ln>
                <a:solidFill>
                  <a:srgbClr val="419999"/>
                </a:solidFill>
                <a:effectLst/>
                <a:uLnTx/>
                <a:uFillTx/>
                <a:latin typeface="Arial"/>
                <a:ea typeface="+mj-ea"/>
                <a:cs typeface="+mj-cs"/>
              </a:rPr>
              <a:t>is best</a:t>
            </a:r>
          </a:p>
        </p:txBody>
      </p:sp>
      <p:sp>
        <p:nvSpPr>
          <p:cNvPr id="22" name="worst_title">
            <a:extLst>
              <a:ext uri="{FF2B5EF4-FFF2-40B4-BE49-F238E27FC236}">
                <a16:creationId xmlns:a16="http://schemas.microsoft.com/office/drawing/2014/main" id="{3500BAE9-57CC-4BAF-87C0-D92C0896F54B}"/>
              </a:ext>
            </a:extLst>
          </p:cNvPr>
          <p:cNvSpPr txBox="1">
            <a:spLocks/>
          </p:cNvSpPr>
          <p:nvPr/>
        </p:nvSpPr>
        <p:spPr>
          <a:xfrm>
            <a:off x="6161818" y="1641529"/>
            <a:ext cx="5092701" cy="31043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800" b="1" i="0" u="none" strike="noStrike" kern="1200" cap="none" spc="0" normalizeH="0" baseline="0" noProof="0">
                <a:ln>
                  <a:noFill/>
                </a:ln>
                <a:solidFill>
                  <a:schemeClr val="tx1"/>
                </a:solidFill>
                <a:effectLst/>
                <a:uLnTx/>
                <a:uFillTx/>
                <a:latin typeface="Arial"/>
                <a:ea typeface="+mj-ea"/>
                <a:cs typeface="+mj-cs"/>
              </a:rPr>
              <a:t>Where patient experience </a:t>
            </a:r>
            <a:r>
              <a:rPr kumimoji="0" lang="en-GB" sz="1800" b="1" i="0" u="none" strike="noStrike" kern="1200" cap="none" spc="0" normalizeH="0" baseline="0" noProof="0">
                <a:ln>
                  <a:noFill/>
                </a:ln>
                <a:solidFill>
                  <a:schemeClr val="accent2"/>
                </a:solidFill>
                <a:effectLst/>
                <a:uLnTx/>
                <a:uFillTx/>
                <a:latin typeface="Arial"/>
                <a:ea typeface="+mj-ea"/>
                <a:cs typeface="+mj-cs"/>
              </a:rPr>
              <a:t>could improve</a:t>
            </a:r>
          </a:p>
        </p:txBody>
      </p:sp>
      <p:sp>
        <p:nvSpPr>
          <p:cNvPr id="96" name="calculation text">
            <a:extLst>
              <a:ext uri="{FF2B5EF4-FFF2-40B4-BE49-F238E27FC236}">
                <a16:creationId xmlns:a16="http://schemas.microsoft.com/office/drawing/2014/main" id="{7C88008D-3774-4309-AACC-46F832C550A4}"/>
              </a:ext>
            </a:extLst>
          </p:cNvPr>
          <p:cNvSpPr/>
          <p:nvPr/>
        </p:nvSpPr>
        <p:spPr>
          <a:xfrm>
            <a:off x="363823" y="5180840"/>
            <a:ext cx="9892892" cy="646331"/>
          </a:xfrm>
          <a:prstGeom prst="rect">
            <a:avLst/>
          </a:prstGeom>
        </p:spPr>
        <p:txBody>
          <a:bodyPr wrap="square">
            <a:spAutoFit/>
          </a:bodyPr>
          <a:lstStyle/>
          <a:p>
            <a:r>
              <a:rPr lang="en-GB" sz="1150" dirty="0">
                <a:latin typeface="Arial" panose="020B0604020202020204" pitchFamily="34" charset="0"/>
                <a:cs typeface="Arial" panose="020B0604020202020204" pitchFamily="34" charset="0"/>
              </a:rPr>
              <a:t>These questions are calculated by comparing your trust’s results to the average of all trusts. “Where patient experience is best”: These are the five results for your trust that are highest compared with the national average. “Where patient experience could improve”: These are the five results for your trust that are lowest compared with the national average.</a:t>
            </a:r>
          </a:p>
        </p:txBody>
      </p:sp>
      <p:sp>
        <p:nvSpPr>
          <p:cNvPr id="12" name="extra_text">
            <a:extLst>
              <a:ext uri="{FF2B5EF4-FFF2-40B4-BE49-F238E27FC236}">
                <a16:creationId xmlns:a16="http://schemas.microsoft.com/office/drawing/2014/main" id="{3F526089-829D-4030-9A23-CD53A806EE34}"/>
              </a:ext>
            </a:extLst>
          </p:cNvPr>
          <p:cNvSpPr txBox="1"/>
          <p:nvPr/>
        </p:nvSpPr>
        <p:spPr>
          <a:xfrm>
            <a:off x="340662" y="5914384"/>
            <a:ext cx="10073835" cy="596196"/>
          </a:xfrm>
          <a:prstGeom prst="rect">
            <a:avLst/>
          </a:prstGeom>
          <a:noFill/>
          <a:ln>
            <a:noFill/>
          </a:ln>
          <a:effectLst/>
        </p:spPr>
        <p:style>
          <a:lnRef idx="0">
            <a:schemeClr val="accent1"/>
          </a:lnRef>
          <a:fillRef idx="0">
            <a:schemeClr val="accent1"/>
          </a:fillRef>
          <a:effectRef idx="0">
            <a:schemeClr val="accent1"/>
          </a:effectRef>
          <a:fontRef idx="minor">
            <a:schemeClr val="dk1"/>
          </a:fontRef>
        </p:style>
        <p:txBody>
          <a:bodyPr rot="0" spcFirstLastPara="0" vert="horz" wrap="square" lIns="91440" tIns="45720" rIns="91440" bIns="45720" numCol="1" spcCol="0" rtlCol="0" fromWordArt="0" anchor="t" anchorCtr="0" forceAA="0" compatLnSpc="1">
            <a:prstTxWarp prst="textNoShape">
              <a:avLst/>
            </a:prstTxWarp>
            <a:noAutofit/>
          </a:bodyPr>
          <a:lstStyle/>
          <a:p>
            <a:pPr lvl="0">
              <a:defRPr/>
            </a:pP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This survey looked at the experiences of people who were discharged from an NHS acute hospital in November 2024. Between January 2025 and April 2025, a questionnaire was sent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to 1250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inpatients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at Royal Papworth Hospital NHS Foundation Trust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who had attended in late 2024. Responses were received </a:t>
            </a:r>
            <a:r>
              <a:rPr kumimoji="0" lang="en-GB" sz="1000" b="0" i="0" u="none" strike="noStrike" kern="1200" cap="none" spc="0" normalizeH="0" baseline="0" noProof="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from 792 </a:t>
            </a:r>
            <a:r>
              <a:rPr kumimoji="0" lang="en-GB" sz="1000" b="0" i="0" u="none" strike="noStrike" kern="1200" cap="none" spc="0" normalizeH="0" baseline="0" noProof="0" dirty="0">
                <a:ln>
                  <a:noFill/>
                </a:ln>
                <a:solidFill>
                  <a:prstClr val="white"/>
                </a:solidFill>
                <a:effectLst/>
                <a:uLnTx/>
                <a:uFillTx/>
                <a:latin typeface="Arial" panose="020B0604020202020204" pitchFamily="34" charset="0"/>
                <a:ea typeface="Arial" panose="020B0604020202020204" pitchFamily="34" charset="0"/>
                <a:cs typeface="Arial" panose="020B0604020202020204" pitchFamily="34" charset="0"/>
              </a:rPr>
              <a:t>patients at this trust. If you have any questions about the survey and our results, please contact [NHS TRUST TO INSERT CONTACT DETAILS].</a:t>
            </a:r>
          </a:p>
        </p:txBody>
      </p:sp>
      <p:sp>
        <p:nvSpPr>
          <p:cNvPr id="3" name="best_results" descr="Displays the top five questions for your trust that are highest when compared with the national average. ">
            <a:extLst>
              <a:ext uri="{FF2B5EF4-FFF2-40B4-BE49-F238E27FC236}">
                <a16:creationId xmlns:a16="http://schemas.microsoft.com/office/drawing/2014/main" id="{4E457820-7346-431E-B111-BA46A5930F24}"/>
              </a:ext>
            </a:extLst>
          </p:cNvPr>
          <p:cNvSpPr txBox="1">
            <a:spLocks/>
          </p:cNvSpPr>
          <p:nvPr/>
        </p:nvSpPr>
        <p:spPr>
          <a:xfrm>
            <a:off x="395007" y="1977573"/>
            <a:ext cx="5302770" cy="3107545"/>
          </a:xfrm>
          <a:prstGeom prst="rect">
            <a:avLst/>
          </a:prstGeom>
          <a:ln>
            <a:solidFill>
              <a:srgbClr val="419999"/>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Wingdings" panose="05000000000000000000" pitchFamily="2" charset="2"/>
              <a:buChar char="ü"/>
              <a:defRPr/>
            </a:pPr>
            <a:r>
              <a:rPr kumimoji="0" lang="en-GB" sz="1250" b="1" i="0" u="none" strike="noStrike" kern="1200" cap="none" spc="0" normalizeH="0" baseline="0" noProof="0">
                <a:ln>
                  <a:noFill/>
                </a:ln>
                <a:solidFill>
                  <a:prstClr val="black"/>
                </a:solidFill>
                <a:effectLst/>
                <a:uLnTx/>
                <a:uFillTx/>
                <a:latin typeface="Arial"/>
                <a:ea typeface="+mj-ea"/>
                <a:cs typeface="+mj-cs"/>
              </a:rPr>
              <a:t>Sleeping:</a:t>
            </a:r>
            <a:r>
              <a:rPr kumimoji="0" lang="en-GB" sz="1250" i="0" u="none" strike="noStrike" kern="1200" cap="none" spc="0" normalizeH="0" baseline="0" noProof="0">
                <a:ln>
                  <a:noFill/>
                </a:ln>
                <a:solidFill>
                  <a:prstClr val="black"/>
                </a:solidFill>
                <a:effectLst/>
                <a:uLnTx/>
                <a:uFillTx/>
                <a:latin typeface="Arial"/>
                <a:ea typeface="+mj-ea"/>
                <a:cs typeface="+mj-cs"/>
              </a:rPr>
              <a:t> </a:t>
            </a:r>
            <a:r>
              <a:rPr lang="en-GB" sz="1250">
                <a:solidFill>
                  <a:prstClr val="black"/>
                </a:solidFill>
                <a:latin typeface="Arial"/>
              </a:rPr>
              <a:t>Patients being prevented from sleeping at night due to noise from other patients</a:t>
            </a:r>
            <a:endParaRPr kumimoji="0" lang="en-GB" sz="1250"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Wait to get a bed:</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The wait to get a bed on a ward after arrival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Sleeping:</a:t>
            </a:r>
            <a:r>
              <a:rPr lang="en-GB" sz="1250">
                <a:solidFill>
                  <a:prstClr val="black"/>
                </a:solidFill>
                <a:latin typeface="Arial"/>
              </a:rPr>
              <a:t> </a:t>
            </a:r>
            <a:r>
              <a:rPr lang="en-GB" sz="1250" b="0">
                <a:solidFill>
                  <a:prstClr val="black"/>
                </a:solidFill>
                <a:latin typeface="Arial"/>
              </a:rPr>
              <a:t>Patients not being prevented from sleeping at night</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Explaining change of wards:</a:t>
            </a:r>
            <a:r>
              <a:rPr lang="en-GB" sz="1250">
                <a:solidFill>
                  <a:prstClr val="black"/>
                </a:solidFill>
                <a:latin typeface="Arial"/>
              </a:rPr>
              <a:t> </a:t>
            </a:r>
            <a:r>
              <a:rPr lang="en-GB" sz="1250" b="0">
                <a:solidFill>
                  <a:prstClr val="black"/>
                </a:solidFill>
                <a:latin typeface="Arial"/>
              </a:rPr>
              <a:t>Reasons for changing wards explained in a way they can understand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Wingdings" panose="05000000000000000000" pitchFamily="2" charset="2"/>
              <a:buChar char="ü"/>
              <a:defRPr/>
            </a:pPr>
            <a:r>
              <a:rPr lang="en-GB" sz="1250" b="1">
                <a:solidFill>
                  <a:prstClr val="black"/>
                </a:solidFill>
                <a:latin typeface="Arial"/>
              </a:rPr>
              <a:t>Information while on virtual wards:</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feeling they were given enough information about care and treatment on virtual ward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lvl="0" indent="-285750">
              <a:lnSpc>
                <a:spcPct val="110000"/>
              </a:lnSpc>
              <a:spcBef>
                <a:spcPts val="600"/>
              </a:spcBef>
              <a:buFont typeface="Wingdings" panose="05000000000000000000" pitchFamily="2" charset="2"/>
              <a:buChar char="ü"/>
              <a:defRPr/>
            </a:pPr>
            <a:endParaRPr kumimoji="0" lang="en-GB" sz="1400" b="0" i="0" u="none" strike="noStrike" kern="1200" cap="none" spc="0" normalizeH="0" baseline="0" noProof="0" dirty="0">
              <a:ln>
                <a:noFill/>
              </a:ln>
              <a:solidFill>
                <a:prstClr val="black"/>
              </a:solidFill>
              <a:effectLst/>
              <a:uLnTx/>
              <a:uFillTx/>
              <a:latin typeface="Arial"/>
              <a:ea typeface="+mj-ea"/>
              <a:cs typeface="+mj-cs"/>
            </a:endParaRPr>
          </a:p>
        </p:txBody>
      </p:sp>
      <p:sp>
        <p:nvSpPr>
          <p:cNvPr id="4" name="worst_results" descr="Displays the bottom five questions for your trust that are highest when compared with the national average. ">
            <a:extLst>
              <a:ext uri="{FF2B5EF4-FFF2-40B4-BE49-F238E27FC236}">
                <a16:creationId xmlns:a16="http://schemas.microsoft.com/office/drawing/2014/main" id="{D3C0C139-D96C-47B8-B937-B920D71A4C0E}"/>
              </a:ext>
            </a:extLst>
          </p:cNvPr>
          <p:cNvSpPr txBox="1">
            <a:spLocks/>
          </p:cNvSpPr>
          <p:nvPr/>
        </p:nvSpPr>
        <p:spPr>
          <a:xfrm>
            <a:off x="6161818" y="1977573"/>
            <a:ext cx="5302770" cy="3107545"/>
          </a:xfrm>
          <a:prstGeom prst="rect">
            <a:avLst/>
          </a:prstGeom>
          <a:ln>
            <a:solidFill>
              <a:schemeClr val="accent2"/>
            </a:solidFill>
          </a:ln>
        </p:spPr>
        <p:txBody>
          <a:bodyPr vert="horz" wrap="square" lIns="72000" tIns="72000" rIns="72000" bIns="72000" rtlCol="0" anchor="t" anchorCtr="0">
            <a:no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Sleeping</a:t>
            </a:r>
            <a:r>
              <a:rPr kumimoji="0" lang="en-GB" sz="1250" b="1" i="0" u="none" strike="noStrike" kern="1200" cap="none" spc="0" normalizeH="0" baseline="0" noProof="0">
                <a:ln>
                  <a:noFill/>
                </a:ln>
                <a:solidFill>
                  <a:prstClr val="black"/>
                </a:solidFill>
                <a:effectLst/>
                <a:uLnTx/>
                <a:uFillTx/>
                <a:latin typeface="Arial"/>
                <a:ea typeface="+mj-ea"/>
                <a:cs typeface="+mj-cs"/>
              </a:rPr>
              <a:t>:</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prstClr val="black"/>
                </a:solidFill>
                <a:latin typeface="Arial"/>
              </a:rPr>
              <a:t>Patients being prevented from sleeping at night due to room temperature</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Leaving hospital:</a:t>
            </a:r>
            <a:r>
              <a:rPr lang="en-GB" sz="1250">
                <a:solidFill>
                  <a:prstClr val="black"/>
                </a:solidFill>
                <a:latin typeface="Arial"/>
              </a:rPr>
              <a:t> </a:t>
            </a:r>
            <a:r>
              <a:rPr kumimoji="0" lang="en-GB" sz="1250" b="0" i="0" u="none" strike="noStrike" kern="1200" cap="none" spc="0" normalizeH="0" baseline="0" noProof="0">
                <a:ln>
                  <a:noFill/>
                </a:ln>
                <a:solidFill>
                  <a:prstClr val="black"/>
                </a:solidFill>
                <a:effectLst/>
                <a:uLnTx/>
                <a:uFillTx/>
                <a:latin typeface="Arial"/>
                <a:ea typeface="+mj-ea"/>
                <a:cs typeface="+mj-cs"/>
              </a:rPr>
              <a:t>Patients able to understand information given about what they should/shouldn't do after leaving hospital</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Privacy:</a:t>
            </a:r>
            <a:r>
              <a:rPr lang="en-GB" sz="1250">
                <a:solidFill>
                  <a:prstClr val="black"/>
                </a:solidFill>
                <a:latin typeface="Arial"/>
              </a:rPr>
              <a:t> </a:t>
            </a:r>
            <a:r>
              <a:rPr lang="en-GB" sz="1250" b="0" noProof="0">
                <a:solidFill>
                  <a:prstClr val="black"/>
                </a:solidFill>
                <a:latin typeface="Arial"/>
              </a:rPr>
              <a:t>Patients being given enough privacy when being examined or treated</a:t>
            </a:r>
            <a:endParaRPr kumimoji="0" lang="en-GB" sz="1250" b="1" i="0" u="none" strike="noStrike" kern="1200" cap="none" spc="0" normalizeH="0" baseline="0" noProof="0" dirty="0">
              <a:ln>
                <a:noFill/>
              </a:ln>
              <a:solidFill>
                <a:prstClr val="black"/>
              </a:solidFill>
              <a:effectLst/>
              <a:uLnTx/>
              <a:uFillTx/>
              <a:latin typeface="Arial"/>
              <a:ea typeface="+mj-ea"/>
              <a:cs typeface="+mj-cs"/>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Drink:</a:t>
            </a:r>
            <a:r>
              <a:rPr lang="en-GB" sz="1250">
                <a:solidFill>
                  <a:prstClr val="black"/>
                </a:solidFill>
                <a:latin typeface="Arial"/>
              </a:rPr>
              <a:t> </a:t>
            </a:r>
            <a:r>
              <a:rPr lang="en-GB" sz="1250" b="0">
                <a:solidFill>
                  <a:prstClr val="black"/>
                </a:solidFill>
                <a:latin typeface="Arial"/>
              </a:rPr>
              <a:t>Patients getting enough to drink</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a:p>
            <a:pPr marL="285750" indent="-285750">
              <a:lnSpc>
                <a:spcPct val="110000"/>
              </a:lnSpc>
              <a:spcBef>
                <a:spcPts val="600"/>
              </a:spcBef>
              <a:buFont typeface="Courier New" panose="02070309020205020404" pitchFamily="49" charset="0"/>
              <a:buChar char="o"/>
              <a:defRPr/>
            </a:pPr>
            <a:r>
              <a:rPr lang="en-GB" sz="1250" b="1">
                <a:solidFill>
                  <a:prstClr val="black"/>
                </a:solidFill>
                <a:latin typeface="Arial"/>
              </a:rPr>
              <a:t>Inclusion in conversation:</a:t>
            </a:r>
            <a:r>
              <a:rPr kumimoji="0" lang="en-GB" sz="1250" b="0" i="0" u="none" strike="noStrike" kern="1200" cap="none" spc="0" normalizeH="0" baseline="0" noProof="0">
                <a:ln>
                  <a:noFill/>
                </a:ln>
                <a:solidFill>
                  <a:prstClr val="black"/>
                </a:solidFill>
                <a:effectLst/>
                <a:uLnTx/>
                <a:uFillTx/>
                <a:latin typeface="Arial"/>
                <a:ea typeface="+mj-ea"/>
                <a:cs typeface="+mj-cs"/>
              </a:rPr>
              <a:t> </a:t>
            </a:r>
            <a:r>
              <a:rPr lang="en-GB" sz="1250" b="0">
                <a:solidFill>
                  <a:schemeClr val="tx1"/>
                </a:solidFill>
                <a:latin typeface="Arial" panose="020B0604020202020204" pitchFamily="34" charset="0"/>
                <a:cs typeface="Arial" panose="020B0604020202020204" pitchFamily="34" charset="0"/>
              </a:rPr>
              <a:t>Patients being included in conversation when doctors are speaking about their care</a:t>
            </a:r>
            <a:endParaRPr kumimoji="0" lang="en-GB" sz="1250" b="0" i="0" u="none" strike="noStrike" kern="1200" cap="none" spc="0" normalizeH="0" baseline="0" noProof="0" dirty="0">
              <a:ln>
                <a:noFill/>
              </a:ln>
              <a:solidFill>
                <a:schemeClr val="tx1"/>
              </a:solidFill>
              <a:effectLst/>
              <a:uLnTx/>
              <a:uFillTx/>
              <a:latin typeface="Arial" panose="020B0604020202020204" pitchFamily="34" charset="0"/>
              <a:cs typeface="Arial" panose="020B0604020202020204" pitchFamily="34" charset="0"/>
            </a:endParaRPr>
          </a:p>
        </p:txBody>
      </p:sp>
      <p:sp>
        <p:nvSpPr>
          <p:cNvPr id="6" name="Slide Number Placeholder 5">
            <a:extLst>
              <a:ext uri="{FF2B5EF4-FFF2-40B4-BE49-F238E27FC236}">
                <a16:creationId xmlns:a16="http://schemas.microsoft.com/office/drawing/2014/main" id="{38DDBA19-5AF6-8978-4083-EF42DE2FCFA7}"/>
              </a:ext>
            </a:extLst>
          </p:cNvPr>
          <p:cNvSpPr>
            <a:spLocks noGrp="1"/>
          </p:cNvSpPr>
          <p:nvPr>
            <p:ph type="sldNum" sz="quarter" idx="4"/>
          </p:nvPr>
        </p:nvSpPr>
        <p:spPr/>
        <p:txBody>
          <a:bodyPr/>
          <a:lstStyle/>
          <a:p>
            <a:fld id="{D61AABEC-672F-4B68-B914-690DA978312C}" type="slidenum">
              <a:rPr lang="en-GB" smtClean="0"/>
              <a:pPr/>
              <a:t>11</a:t>
            </a:fld>
            <a:r>
              <a:rPr lang="en-GB"/>
              <a:t> </a:t>
            </a:r>
          </a:p>
        </p:txBody>
      </p:sp>
    </p:spTree>
    <p:extLst>
      <p:ext uri="{BB962C8B-B14F-4D97-AF65-F5344CB8AC3E}">
        <p14:creationId xmlns:p14="http://schemas.microsoft.com/office/powerpoint/2010/main" val="9466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5B4B26AE-7057-4E03-B875-753343EF643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12</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181225"/>
            <a:ext cx="7573725" cy="1107996"/>
          </a:xfrm>
        </p:spPr>
        <p:txBody>
          <a:bodyPr/>
          <a:lstStyle/>
          <a:p>
            <a:r>
              <a:rPr lang="en-GB" b="1" dirty="0">
                <a:cs typeface="Arial" panose="020B0604020202020204" pitchFamily="34" charset="0"/>
              </a:rPr>
              <a:t>Scoring and benchmarking</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767955"/>
            <a:ext cx="8877888" cy="223593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how your trust scored for each evaluative question in the survey, compared with other trusts that took part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analysis technique called the ‘expected range’ to determine if your trust is performing about the same, better, or worse compared with most other trusts </a:t>
            </a:r>
          </a:p>
          <a:p>
            <a:pPr marL="180975" indent="-180975">
              <a:lnSpc>
                <a:spcPct val="110000"/>
              </a:lnSpc>
              <a:spcBef>
                <a:spcPts val="600"/>
              </a:spcBef>
              <a:buFont typeface="Arial" panose="020B0604020202020204" pitchFamily="34" charset="0"/>
              <a:buChar char="•"/>
            </a:pPr>
            <a:r>
              <a:rPr kumimoji="0" lang="en-GB" sz="2000" i="0" u="none" strike="noStrike" kern="1200" cap="none" spc="0" normalizeH="0" baseline="0" noProof="0" dirty="0">
                <a:ln>
                  <a:noFill/>
                </a:ln>
                <a:solidFill>
                  <a:prstClr val="white"/>
                </a:solidFill>
                <a:effectLst/>
                <a:uLnTx/>
                <a:uFillTx/>
                <a:latin typeface="Arial"/>
                <a:ea typeface="+mj-ea"/>
                <a:cs typeface="+mj-cs"/>
              </a:rPr>
              <a:t>a </a:t>
            </a:r>
            <a:r>
              <a:rPr lang="en-GB" sz="2000" dirty="0">
                <a:solidFill>
                  <a:prstClr val="white"/>
                </a:solidFill>
                <a:latin typeface="Arial"/>
              </a:rPr>
              <a:t>comparison of section scores with other trusts in your region</a:t>
            </a:r>
          </a:p>
        </p:txBody>
      </p:sp>
      <p:sp>
        <p:nvSpPr>
          <p:cNvPr id="3" name="TextBox 2">
            <a:extLst>
              <a:ext uri="{FF2B5EF4-FFF2-40B4-BE49-F238E27FC236}">
                <a16:creationId xmlns:a16="http://schemas.microsoft.com/office/drawing/2014/main" id="{7372D3C7-8490-F903-04E8-B772C17B2DD6}"/>
              </a:ext>
            </a:extLst>
          </p:cNvPr>
          <p:cNvSpPr txBox="1"/>
          <p:nvPr/>
        </p:nvSpPr>
        <p:spPr>
          <a:xfrm>
            <a:off x="741600" y="5379049"/>
            <a:ext cx="10877431" cy="646331"/>
          </a:xfrm>
          <a:prstGeom prst="rect">
            <a:avLst/>
          </a:prstGeom>
          <a:noFill/>
        </p:spPr>
        <p:txBody>
          <a:bodyPr wrap="square">
            <a:spAutoFit/>
          </a:bodyPr>
          <a:lstStyle/>
          <a:p>
            <a:r>
              <a:rPr lang="en-US" b="1" dirty="0">
                <a:solidFill>
                  <a:schemeClr val="bg1"/>
                </a:solidFill>
                <a:latin typeface="Arial" panose="020B0604020202020204" pitchFamily="34" charset="0"/>
                <a:cs typeface="Arial" panose="020B0604020202020204" pitchFamily="34" charset="0"/>
              </a:rPr>
              <a:t>Please note</a:t>
            </a:r>
            <a:r>
              <a:rPr lang="en-US" dirty="0">
                <a:solidFill>
                  <a:schemeClr val="bg1"/>
                </a:solidFill>
                <a:latin typeface="Arial" panose="020B0604020202020204" pitchFamily="34" charset="0"/>
                <a:cs typeface="Arial" panose="020B0604020202020204" pitchFamily="34" charset="0"/>
              </a:rPr>
              <a:t>: If data is missing, this is due to a low number of responses.  </a:t>
            </a:r>
          </a:p>
          <a:p>
            <a:r>
              <a:rPr lang="en-US" b="1" dirty="0">
                <a:solidFill>
                  <a:schemeClr val="bg1"/>
                </a:solidFill>
                <a:latin typeface="Arial" panose="020B0604020202020204" pitchFamily="34" charset="0"/>
                <a:cs typeface="Arial" panose="020B0604020202020204" pitchFamily="34" charset="0"/>
              </a:rPr>
              <a:t>Please note: </a:t>
            </a:r>
            <a:r>
              <a:rPr lang="en-US" dirty="0">
                <a:solidFill>
                  <a:schemeClr val="bg1"/>
                </a:solidFill>
                <a:latin typeface="Arial" panose="020B0604020202020204" pitchFamily="34" charset="0"/>
                <a:cs typeface="Arial" panose="020B0604020202020204" pitchFamily="34" charset="0"/>
              </a:rPr>
              <a:t>Benchmarking is not provided for Q31 across trusts due to data quality issues.</a:t>
            </a:r>
            <a:endParaRPr lang="en-GB"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091547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questions are scored</a:t>
            </a:r>
          </a:p>
        </p:txBody>
      </p:sp>
      <p:sp>
        <p:nvSpPr>
          <p:cNvPr id="7" name="Rectangle 6">
            <a:extLst>
              <a:ext uri="{FF2B5EF4-FFF2-40B4-BE49-F238E27FC236}">
                <a16:creationId xmlns:a16="http://schemas.microsoft.com/office/drawing/2014/main" id="{80DFDC09-B9BF-4EA2-8B8A-CE19D491B28C}"/>
              </a:ext>
            </a:extLst>
          </p:cNvPr>
          <p:cNvSpPr/>
          <p:nvPr/>
        </p:nvSpPr>
        <p:spPr>
          <a:xfrm>
            <a:off x="345599" y="1231200"/>
            <a:ext cx="11502129" cy="4909036"/>
          </a:xfrm>
          <a:prstGeom prst="rect">
            <a:avLst/>
          </a:prstGeom>
        </p:spPr>
        <p:txBody>
          <a:bodyPr wrap="square">
            <a:spAutoFit/>
          </a:bodyPr>
          <a:lstStyle/>
          <a:p>
            <a:pPr>
              <a:spcBef>
                <a:spcPts val="600"/>
              </a:spcBef>
              <a:spcAft>
                <a:spcPts val="600"/>
              </a:spcAft>
            </a:pPr>
            <a:r>
              <a:rPr lang="en-GB" sz="1100" dirty="0">
                <a:latin typeface="Arial" panose="020B0604020202020204" pitchFamily="34" charset="0"/>
                <a:cs typeface="Arial" panose="020B0604020202020204" pitchFamily="34" charset="0"/>
              </a:rPr>
              <a:t>Each evaluative question is scored on a scale from 0 to 10. The scores represent the extent to which the patient’s experience could be improved. A score of 0 is assigned to all responses that reflect considerable scope for improvement, whereas a score of 10 refers to the most positive patient experience possible. Where a number of options lay between the negative and positive responses, they are placed at equal intervals along the scale. Where options were provided that did not have any bearing on the trust’s performance in terms of patient experience, the responses are classified as “not applicable” and a score is not given. Similarly, where respondents stated they could not remember or did not know the answer to a question, a score is not given.</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Example of how questions are scored</a:t>
            </a:r>
          </a:p>
          <a:p>
            <a:pPr>
              <a:spcBef>
                <a:spcPts val="600"/>
              </a:spcBef>
              <a:spcAft>
                <a:spcPts val="600"/>
              </a:spcAft>
            </a:pPr>
            <a:r>
              <a:rPr lang="en-GB" sz="1100" dirty="0">
                <a:latin typeface="Arial" panose="020B0604020202020204" pitchFamily="34" charset="0"/>
                <a:cs typeface="Arial" panose="020B0604020202020204" pitchFamily="34" charset="0"/>
              </a:rPr>
              <a:t>The following provides an example for the scoring system applied for each respondent. For question 17 “When you asked doctors questions, did you get answers you could understand”: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“Yes, always” would be given a score of 10, as this refers to the most positive patient experience possible. </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“Sometimes” would be given a score of 5, as it is placed at an equal interval along the scale.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 “No, never” would be given a score of 0, as this response reflects considerable scope for improvement.</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The answer codes “I did not have any questions” and “I did not feel able to ask questions” would not be scored, as they do not have a clear bearing on the trust’s performance in terms of patient experience.</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trust score for each question</a:t>
            </a:r>
          </a:p>
          <a:p>
            <a:pPr>
              <a:spcBef>
                <a:spcPts val="600"/>
              </a:spcBef>
              <a:spcAft>
                <a:spcPts val="600"/>
              </a:spcAft>
            </a:pPr>
            <a:r>
              <a:rPr lang="en-GB" sz="1100" dirty="0">
                <a:latin typeface="Arial" panose="020B0604020202020204" pitchFamily="34" charset="0"/>
                <a:cs typeface="Arial" panose="020B0604020202020204" pitchFamily="34" charset="0"/>
              </a:rPr>
              <a:t>The weighted mean score for each trust, for each question, is calculated by dividing the sum of the weighted scores for a question by the weighted sum of all eligible respondents to the question for each trust. An example of this is provided in the </a:t>
            </a:r>
            <a:r>
              <a:rPr lang="en-GB" sz="1100" dirty="0">
                <a:latin typeface="Arial" panose="020B0604020202020204" pitchFamily="34" charset="0"/>
                <a:cs typeface="Arial" panose="020B0604020202020204" pitchFamily="34" charset="0"/>
                <a:hlinkClick r:id="rId3"/>
              </a:rPr>
              <a:t>survey technical document.</a:t>
            </a:r>
            <a:endParaRPr lang="en-GB" sz="1100" dirty="0">
              <a:latin typeface="Arial" panose="020B0604020202020204" pitchFamily="34" charset="0"/>
              <a:cs typeface="Arial" panose="020B0604020202020204" pitchFamily="34" charset="0"/>
            </a:endParaRP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Calculating the section score</a:t>
            </a:r>
          </a:p>
          <a:p>
            <a:r>
              <a:rPr lang="en-GB" sz="1100" dirty="0">
                <a:latin typeface="Arial" panose="020B0604020202020204" pitchFamily="34" charset="0"/>
                <a:cs typeface="Arial" panose="020B0604020202020204" pitchFamily="34" charset="0"/>
              </a:rPr>
              <a:t>An arithmetic mean of each trust’s question scores is taken to provide a score for each section.</a:t>
            </a:r>
          </a:p>
          <a:p>
            <a:pPr>
              <a:spcBef>
                <a:spcPts val="600"/>
              </a:spcBef>
              <a:spcAft>
                <a:spcPts val="600"/>
              </a:spcAft>
            </a:pPr>
            <a:endParaRPr lang="en-GB" sz="11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65532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261051E-BFBC-4AAA-A693-53326749C158}"/>
              </a:ext>
              <a:ext uri="{C183D7F6-B498-43B3-948B-1728B52AA6E4}">
                <adec:decorative xmlns:adec="http://schemas.microsoft.com/office/drawing/2017/decorative" val="1"/>
              </a:ext>
            </a:extLst>
          </p:cNvPr>
          <p:cNvSpPr/>
          <p:nvPr/>
        </p:nvSpPr>
        <p:spPr>
          <a:xfrm>
            <a:off x="6070824" y="4557147"/>
            <a:ext cx="5882955" cy="193001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Rectangle 6">
            <a:extLst>
              <a:ext uri="{FF2B5EF4-FFF2-40B4-BE49-F238E27FC236}">
                <a16:creationId xmlns:a16="http://schemas.microsoft.com/office/drawing/2014/main" id="{DFF76E51-61B7-45ED-AB4F-BB4E7BC8A38C}"/>
              </a:ext>
              <a:ext uri="{C183D7F6-B498-43B3-948B-1728B52AA6E4}">
                <adec:decorative xmlns:adec="http://schemas.microsoft.com/office/drawing/2017/decorative" val="1"/>
              </a:ext>
            </a:extLst>
          </p:cNvPr>
          <p:cNvSpPr/>
          <p:nvPr/>
        </p:nvSpPr>
        <p:spPr>
          <a:xfrm>
            <a:off x="6070824" y="1497662"/>
            <a:ext cx="5882955" cy="275075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36845" y="613664"/>
            <a:ext cx="11417697" cy="654856"/>
          </a:xfrm>
        </p:spPr>
        <p:txBody>
          <a:bodyPr>
            <a:normAutofit/>
          </a:bodyPr>
          <a:lstStyle/>
          <a:p>
            <a:r>
              <a:rPr lang="en-GB" dirty="0"/>
              <a:t>How to interpret benchmarking in this report</a:t>
            </a:r>
          </a:p>
        </p:txBody>
      </p:sp>
      <p:sp>
        <p:nvSpPr>
          <p:cNvPr id="2" name="Rectangle 1">
            <a:extLst>
              <a:ext uri="{FF2B5EF4-FFF2-40B4-BE49-F238E27FC236}">
                <a16:creationId xmlns:a16="http://schemas.microsoft.com/office/drawing/2014/main" id="{C8FE1D46-5796-4660-8005-4272491A52FC}"/>
              </a:ext>
            </a:extLst>
          </p:cNvPr>
          <p:cNvSpPr/>
          <p:nvPr/>
        </p:nvSpPr>
        <p:spPr>
          <a:xfrm>
            <a:off x="345422" y="1230824"/>
            <a:ext cx="5618201" cy="5032147"/>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‘benchmarking’ section show how the score for your trust compares to the range of scores achieved by all trusts taking part in the survey. The black line shows the score for your trust. The graphs are divided into seven sections, comparing the score for your trust to most other trusts in the survey:</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419999"/>
                </a:highlight>
                <a:latin typeface="Arial" panose="020B0604020202020204" pitchFamily="34" charset="0"/>
                <a:cs typeface="Arial" panose="020B0604020202020204" pitchFamily="34" charset="0"/>
              </a:rPr>
              <a:t>dark green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5FBD83"/>
                </a:highlight>
                <a:latin typeface="Arial" panose="020B0604020202020204" pitchFamily="34" charset="0"/>
                <a:cs typeface="Arial" panose="020B0604020202020204" pitchFamily="34" charset="0"/>
              </a:rPr>
              <a:t>mid-green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A9D18E"/>
                </a:highlight>
                <a:latin typeface="Arial" panose="020B0604020202020204" pitchFamily="34" charset="0"/>
                <a:cs typeface="Arial" panose="020B0604020202020204" pitchFamily="34" charset="0"/>
              </a:rPr>
              <a:t>light green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better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D9D9D9"/>
                </a:highlight>
                <a:latin typeface="Arial" panose="020B0604020202020204" pitchFamily="34" charset="0"/>
                <a:cs typeface="Arial" panose="020B0604020202020204" pitchFamily="34" charset="0"/>
              </a:rPr>
              <a:t>grey section</a:t>
            </a:r>
            <a:r>
              <a:rPr lang="en-GB" sz="1100" dirty="0">
                <a:latin typeface="Arial" panose="020B0604020202020204" pitchFamily="34" charset="0"/>
                <a:cs typeface="Arial" panose="020B0604020202020204" pitchFamily="34" charset="0"/>
              </a:rPr>
              <a:t> of the graph, its result is ‘About the same’.</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FD966"/>
                </a:highlight>
                <a:latin typeface="Arial" panose="020B0604020202020204" pitchFamily="34" charset="0"/>
                <a:cs typeface="Arial" panose="020B0604020202020204" pitchFamily="34" charset="0"/>
              </a:rPr>
              <a:t>yellow section</a:t>
            </a:r>
            <a:r>
              <a:rPr lang="en-GB" sz="1100" b="1" dirty="0">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‘Somewhat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highlight>
                  <a:srgbClr val="F1BE48"/>
                </a:highlight>
                <a:latin typeface="Arial" panose="020B0604020202020204" pitchFamily="34" charset="0"/>
                <a:cs typeface="Arial" panose="020B0604020202020204" pitchFamily="34" charset="0"/>
              </a:rPr>
              <a:t>light orange section</a:t>
            </a:r>
            <a:r>
              <a:rPr lang="en-GB" sz="1100" dirty="0">
                <a:latin typeface="Arial" panose="020B0604020202020204" pitchFamily="34" charset="0"/>
                <a:cs typeface="Arial" panose="020B0604020202020204" pitchFamily="34" charset="0"/>
              </a:rPr>
              <a:t> of the graph, its result is ‘Worse than expected’.</a:t>
            </a:r>
          </a:p>
          <a:p>
            <a:pPr marL="171450" indent="-171450">
              <a:spcBef>
                <a:spcPts val="600"/>
              </a:spcBef>
              <a:spcAft>
                <a:spcPts val="600"/>
              </a:spcAft>
              <a:buFont typeface="Arial" panose="020B0604020202020204" pitchFamily="34" charset="0"/>
              <a:buChar char="•"/>
            </a:pPr>
            <a:r>
              <a:rPr lang="en-GB" sz="1100" dirty="0">
                <a:latin typeface="Arial" panose="020B0604020202020204" pitchFamily="34" charset="0"/>
                <a:cs typeface="Arial" panose="020B0604020202020204" pitchFamily="34" charset="0"/>
              </a:rPr>
              <a:t>If your trust’s score lies in the </a:t>
            </a:r>
            <a:r>
              <a:rPr lang="en-GB" sz="1100" b="1" dirty="0">
                <a:solidFill>
                  <a:schemeClr val="bg1"/>
                </a:solidFill>
                <a:highlight>
                  <a:srgbClr val="E87722"/>
                </a:highlight>
                <a:latin typeface="Arial" panose="020B0604020202020204" pitchFamily="34" charset="0"/>
                <a:cs typeface="Arial" panose="020B0604020202020204" pitchFamily="34" charset="0"/>
              </a:rPr>
              <a:t>dark orange section</a:t>
            </a:r>
            <a:r>
              <a:rPr lang="en-GB" sz="1100" b="1" dirty="0">
                <a:solidFill>
                  <a:schemeClr val="bg1"/>
                </a:solidFill>
                <a:latin typeface="Arial" panose="020B0604020202020204" pitchFamily="34" charset="0"/>
                <a:cs typeface="Arial" panose="020B0604020202020204" pitchFamily="34" charset="0"/>
              </a:rPr>
              <a:t> </a:t>
            </a:r>
            <a:r>
              <a:rPr lang="en-GB" sz="1100" dirty="0">
                <a:latin typeface="Arial" panose="020B0604020202020204" pitchFamily="34" charset="0"/>
                <a:cs typeface="Arial" panose="020B0604020202020204" pitchFamily="34" charset="0"/>
              </a:rPr>
              <a:t>of the graph, its result is ‘Much worse than expected’.</a:t>
            </a:r>
          </a:p>
          <a:p>
            <a:pPr>
              <a:spcBef>
                <a:spcPts val="600"/>
              </a:spcBef>
              <a:spcAft>
                <a:spcPts val="600"/>
              </a:spcAft>
            </a:pPr>
            <a:r>
              <a:rPr lang="en-GB" sz="1100" dirty="0">
                <a:latin typeface="Arial" panose="020B0604020202020204" pitchFamily="34" charset="0"/>
                <a:cs typeface="Arial" panose="020B0604020202020204" pitchFamily="34" charset="0"/>
              </a:rPr>
              <a:t>These groupings are based on a rigorous statistical analysis of the data termed the </a:t>
            </a:r>
            <a:r>
              <a:rPr lang="en-GB" sz="1100" dirty="0">
                <a:latin typeface="Arial" panose="020B0604020202020204" pitchFamily="34" charset="0"/>
                <a:cs typeface="Arial" panose="020B0604020202020204" pitchFamily="34" charset="0"/>
                <a:hlinkClick r:id="rId3" action="ppaction://hlinksldjump"/>
              </a:rPr>
              <a:t>‘expected range’ technique</a:t>
            </a:r>
            <a:r>
              <a:rPr lang="en-GB" sz="1100" dirty="0">
                <a:latin typeface="Arial" panose="020B0604020202020204" pitchFamily="34" charset="0"/>
                <a:cs typeface="Arial" panose="020B0604020202020204" pitchFamily="34" charset="0"/>
              </a:rPr>
              <a:t>.</a:t>
            </a:r>
          </a:p>
        </p:txBody>
      </p:sp>
      <p:pic>
        <p:nvPicPr>
          <p:cNvPr id="6" name="Picture 5" descr="A screenshot of a bar chart showing the section score for all NHS trusts">
            <a:extLst>
              <a:ext uri="{FF2B5EF4-FFF2-40B4-BE49-F238E27FC236}">
                <a16:creationId xmlns:a16="http://schemas.microsoft.com/office/drawing/2014/main" id="{BE1DECE5-5F90-40E3-868B-FE1A065F1F3E}"/>
              </a:ext>
            </a:extLst>
          </p:cNvPr>
          <p:cNvPicPr>
            <a:picLocks noChangeAspect="1"/>
          </p:cNvPicPr>
          <p:nvPr/>
        </p:nvPicPr>
        <p:blipFill>
          <a:blip r:embed="rId4"/>
          <a:stretch>
            <a:fillRect/>
          </a:stretch>
        </p:blipFill>
        <p:spPr>
          <a:xfrm>
            <a:off x="6111224" y="1755546"/>
            <a:ext cx="5802153" cy="2314575"/>
          </a:xfrm>
          <a:prstGeom prst="rect">
            <a:avLst/>
          </a:prstGeom>
        </p:spPr>
      </p:pic>
      <p:pic>
        <p:nvPicPr>
          <p:cNvPr id="5" name="Picture 4">
            <a:extLst>
              <a:ext uri="{FF2B5EF4-FFF2-40B4-BE49-F238E27FC236}">
                <a16:creationId xmlns:a16="http://schemas.microsoft.com/office/drawing/2014/main" id="{542C78B8-0766-B658-DF30-74D4755CEB74}"/>
              </a:ext>
            </a:extLst>
          </p:cNvPr>
          <p:cNvPicPr>
            <a:picLocks noChangeAspect="1"/>
          </p:cNvPicPr>
          <p:nvPr/>
        </p:nvPicPr>
        <p:blipFill rotWithShape="1">
          <a:blip r:embed="rId5"/>
          <a:srcRect t="2458"/>
          <a:stretch/>
        </p:blipFill>
        <p:spPr>
          <a:xfrm>
            <a:off x="6282154" y="4691667"/>
            <a:ext cx="5460291" cy="1660975"/>
          </a:xfrm>
          <a:prstGeom prst="rect">
            <a:avLst/>
          </a:prstGeom>
        </p:spPr>
      </p:pic>
    </p:spTree>
    <p:extLst>
      <p:ext uri="{BB962C8B-B14F-4D97-AF65-F5344CB8AC3E}">
        <p14:creationId xmlns:p14="http://schemas.microsoft.com/office/powerpoint/2010/main" val="8246324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a:xfrm>
            <a:off x="353470" y="613664"/>
            <a:ext cx="11417697" cy="654856"/>
          </a:xfrm>
        </p:spPr>
        <p:txBody>
          <a:bodyPr>
            <a:normAutofit/>
          </a:bodyPr>
          <a:lstStyle/>
          <a:p>
            <a:r>
              <a:rPr lang="en-GB" dirty="0"/>
              <a:t>How to interpret benchmarking in this report (continued)</a:t>
            </a:r>
          </a:p>
        </p:txBody>
      </p:sp>
      <p:sp>
        <p:nvSpPr>
          <p:cNvPr id="6" name="Rectangle 5">
            <a:extLst>
              <a:ext uri="{FF2B5EF4-FFF2-40B4-BE49-F238E27FC236}">
                <a16:creationId xmlns:a16="http://schemas.microsoft.com/office/drawing/2014/main" id="{349E5466-CC81-455D-BF20-84AED778DC5D}"/>
              </a:ext>
            </a:extLst>
          </p:cNvPr>
          <p:cNvSpPr/>
          <p:nvPr/>
        </p:nvSpPr>
        <p:spPr>
          <a:xfrm>
            <a:off x="345600" y="1231200"/>
            <a:ext cx="11175840" cy="5078313"/>
          </a:xfrm>
          <a:prstGeom prst="rect">
            <a:avLst/>
          </a:prstGeom>
        </p:spPr>
        <p:txBody>
          <a:bodyPr wrap="square">
            <a:spAutoFit/>
          </a:bodyPr>
          <a:lstStyle/>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Trust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‘much better than expected,’ ‘better than expected’, ‘somewhat better than expected’, ‘about the same’, ‘somewhat worse than expected’, ‘worse than expected’ and ‘much worse than expected’ categories are based on an analysis technique called the ‘expected range’. Expected range determines the range within which a trust’s score could fall without differing significantly from the average, taking into account the number of respondents for each trust, to indicate whether the trust has performed significantly above or below what would be expected.</a:t>
            </a:r>
          </a:p>
          <a:p>
            <a:pPr>
              <a:spcBef>
                <a:spcPts val="600"/>
              </a:spcBef>
              <a:spcAft>
                <a:spcPts val="600"/>
              </a:spcAft>
            </a:pPr>
            <a:r>
              <a:rPr lang="en-GB" sz="1100" dirty="0">
                <a:latin typeface="Arial" panose="020B0604020202020204" pitchFamily="34" charset="0"/>
                <a:cs typeface="Arial" panose="020B0604020202020204" pitchFamily="34" charset="0"/>
              </a:rPr>
              <a:t>If it is within this expected range, we say that the trust’s performance is ‘about the same’ as other trusts. Where a trust is identified as performing ‘better’ or ‘worse’ than the majority of other trusts, the result is unlikely to have occurred by chance.</a:t>
            </a:r>
          </a:p>
          <a:p>
            <a:pPr>
              <a:spcBef>
                <a:spcPts val="600"/>
              </a:spcBef>
              <a:spcAft>
                <a:spcPts val="600"/>
              </a:spcAft>
            </a:pPr>
            <a:r>
              <a:rPr lang="en-GB" sz="1100" dirty="0">
                <a:latin typeface="Arial" panose="020B0604020202020204" pitchFamily="34" charset="0"/>
                <a:cs typeface="Arial" panose="020B0604020202020204" pitchFamily="34" charset="0"/>
              </a:rPr>
              <a:t>The question score charts show the trust scores compared to the minimum and maximum scores achieved by any trust. In some cases this minimum or maximum limit will mean that one or more of the bands are not visible – because the range of other bands is broad enough to include the highest or lowest score achieved by a trust this year. This could be because there were few respondents, meaning the confidence intervals around your data are slightly larger, or because there was limited variation between trusts for this question this year.</a:t>
            </a:r>
          </a:p>
          <a:p>
            <a:pPr>
              <a:spcBef>
                <a:spcPts val="600"/>
              </a:spcBef>
              <a:spcAft>
                <a:spcPts val="600"/>
              </a:spcAft>
            </a:pPr>
            <a:r>
              <a:rPr lang="en-GB" sz="1100" dirty="0">
                <a:latin typeface="Arial" panose="020B0604020202020204" pitchFamily="34" charset="0"/>
                <a:cs typeface="Arial" panose="020B0604020202020204" pitchFamily="34" charset="0"/>
              </a:rPr>
              <a:t>In some cases, a trust could be categorised as ‘about the same’ whilst having a lower score than a 'worse than expected' trust, or categorised as 'about the same' whilst having a higher score than a 'better than expected' trust. This occurs as the bandings are calculated through standard error rather than standard deviation. Standard error takes into account the number of responses achieved by a trust, and therefore the banding may differ for a trust with a low numbers of responses. </a:t>
            </a:r>
          </a:p>
          <a:p>
            <a:pPr>
              <a:spcBef>
                <a:spcPts val="600"/>
              </a:spcBef>
              <a:spcAft>
                <a:spcPts val="600"/>
              </a:spcAft>
            </a:pPr>
            <a:r>
              <a:rPr lang="en-GB" sz="1200" b="1" dirty="0">
                <a:solidFill>
                  <a:srgbClr val="6D276A"/>
                </a:solidFill>
                <a:latin typeface="Arial" panose="020B0604020202020204" pitchFamily="34" charset="0"/>
                <a:cs typeface="Arial" panose="020B0604020202020204" pitchFamily="34" charset="0"/>
              </a:rPr>
              <a:t>Site level benchmarking</a:t>
            </a:r>
          </a:p>
          <a:p>
            <a:pPr>
              <a:spcBef>
                <a:spcPts val="600"/>
              </a:spcBef>
              <a:spcAft>
                <a:spcPts val="600"/>
              </a:spcAft>
            </a:pPr>
            <a:r>
              <a:rPr lang="en-GB" sz="1100" dirty="0">
                <a:latin typeface="Arial" panose="020B0604020202020204" pitchFamily="34" charset="0"/>
                <a:cs typeface="Arial" panose="020B0604020202020204" pitchFamily="34" charset="0"/>
              </a:rPr>
              <a:t>The charts in the ‘trust and site results’ section present site level benchmarking. This allows you to compare the results for sites within your trust with all other sites across trusts. It is important to note that there may be differences between the average score of the sites provided and the overall score for the trust. This may be related to the size of the sites, results for suppressed sites or weighting, as sites and trusts are weighted separately. In addition, if a single site result is presented for a trust, the ‘expected range’ category may differ: although the score achieved will be the same for both the site and for the trust, the upper and lower boundary levels will differ between the two due to them being calculated differently in each case.</a:t>
            </a:r>
          </a:p>
          <a:p>
            <a:pPr>
              <a:spcBef>
                <a:spcPts val="600"/>
              </a:spcBef>
              <a:spcAft>
                <a:spcPts val="600"/>
              </a:spcAft>
            </a:pPr>
            <a:r>
              <a:rPr lang="en-GB" sz="11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a:spcBef>
                <a:spcPts val="600"/>
              </a:spcBef>
              <a:spcAft>
                <a:spcPts val="600"/>
              </a:spcAft>
            </a:pPr>
            <a:r>
              <a:rPr lang="en-GB" sz="1100" dirty="0">
                <a:latin typeface="Arial" panose="020B0604020202020204" pitchFamily="34" charset="0"/>
                <a:cs typeface="Arial" panose="020B0604020202020204" pitchFamily="34" charset="0"/>
              </a:rPr>
              <a:t>Additional information on the ‘expected range’ analysis technique can be found in the survey technical report on the </a:t>
            </a:r>
            <a:r>
              <a:rPr lang="en-GB" sz="1100" dirty="0">
                <a:latin typeface="Arial" panose="020B0604020202020204" pitchFamily="34" charset="0"/>
                <a:cs typeface="Arial" panose="020B0604020202020204" pitchFamily="34" charset="0"/>
                <a:hlinkClick r:id="rId3"/>
              </a:rPr>
              <a:t>NHS Surveys website</a:t>
            </a:r>
            <a:r>
              <a:rPr lang="en-GB" sz="1100" dirty="0">
                <a:latin typeface="Arial" panose="020B0604020202020204" pitchFamily="34" charset="0"/>
                <a:cs typeface="Arial" panose="020B0604020202020204" pitchFamily="34" charset="0"/>
              </a:rPr>
              <a:t>.</a:t>
            </a:r>
          </a:p>
        </p:txBody>
      </p:sp>
    </p:spTree>
    <p:extLst>
      <p:ext uri="{BB962C8B-B14F-4D97-AF65-F5344CB8AC3E}">
        <p14:creationId xmlns:p14="http://schemas.microsoft.com/office/powerpoint/2010/main" val="29461273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4" name="TextBox 13">
            <a:extLst>
              <a:ext uri="{FF2B5EF4-FFF2-40B4-BE49-F238E27FC236}">
                <a16:creationId xmlns:a16="http://schemas.microsoft.com/office/drawing/2014/main" id="{5317B5E4-1611-4B4E-A84D-BFFDF4EFCF49}"/>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12" name="TextBox 11">
            <a:extLst>
              <a:ext uri="{FF2B5EF4-FFF2-40B4-BE49-F238E27FC236}">
                <a16:creationId xmlns:a16="http://schemas.microsoft.com/office/drawing/2014/main" id="{2730B843-8A2A-4575-9B7A-A1303D135EC8}"/>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15" name="Rectangle 14">
            <a:extLst>
              <a:ext uri="{FF2B5EF4-FFF2-40B4-BE49-F238E27FC236}">
                <a16:creationId xmlns:a16="http://schemas.microsoft.com/office/drawing/2014/main" id="{130DB257-64A0-4758-ACD8-00EF7F8D1ED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0" name="low_chart" descr="A bar chart showing the bottom five trust results within your region.">
            <a:extLst>
              <a:ext uri="{FF2B5EF4-FFF2-40B4-BE49-F238E27FC236}">
                <a16:creationId xmlns:a16="http://schemas.microsoft.com/office/drawing/2014/main" id="{206AFFC8-77F6-462B-BB90-7E9065935AE9}"/>
              </a:ext>
            </a:extLst>
          </p:cNvPr>
          <p:cNvGraphicFramePr/>
          <p:nvPr>
            <p:extLst>
              <p:ext uri="{D42A27DB-BD31-4B8C-83A1-F6EECF244321}">
                <p14:modId xmlns:p14="http://schemas.microsoft.com/office/powerpoint/2010/main" val="1187874612"/>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23" name="Title 6">
            <a:extLst>
              <a:ext uri="{FF2B5EF4-FFF2-40B4-BE49-F238E27FC236}">
                <a16:creationId xmlns:a16="http://schemas.microsoft.com/office/drawing/2014/main" id="{9B78A0E7-5411-4155-87FE-C99DB61066F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6" name="Rectangle 15">
            <a:extLst>
              <a:ext uri="{FF2B5EF4-FFF2-40B4-BE49-F238E27FC236}">
                <a16:creationId xmlns:a16="http://schemas.microsoft.com/office/drawing/2014/main" id="{D6948489-65C2-4CC0-9C07-653038D41E5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29" name="high_chart" descr="A bar chart showing the top five trust results within your region.">
            <a:extLst>
              <a:ext uri="{FF2B5EF4-FFF2-40B4-BE49-F238E27FC236}">
                <a16:creationId xmlns:a16="http://schemas.microsoft.com/office/drawing/2014/main" id="{B357F3FB-FCDC-4106-B7E9-2679C0998B7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08105074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4"/>
          </a:graphicData>
        </a:graphic>
      </p:graphicFrame>
      <p:sp>
        <p:nvSpPr>
          <p:cNvPr id="22" name="Title 6">
            <a:extLst>
              <a:ext uri="{FF2B5EF4-FFF2-40B4-BE49-F238E27FC236}">
                <a16:creationId xmlns:a16="http://schemas.microsoft.com/office/drawing/2014/main" id="{0AE68814-4678-4EAD-B8E7-7C893FEA43C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19" name="Title 6">
            <a:extLst>
              <a:ext uri="{FF2B5EF4-FFF2-40B4-BE49-F238E27FC236}">
                <a16:creationId xmlns:a16="http://schemas.microsoft.com/office/drawing/2014/main" id="{871D2CF0-CC4E-4D79-9488-B60283713D2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A909A451-E3B1-40E2-8A67-56560CDF6D1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E4FA08AF-2114-4A2B-9695-6E541341080D}"/>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3" name="Title 16">
            <a:extLst>
              <a:ext uri="{FF2B5EF4-FFF2-40B4-BE49-F238E27FC236}">
                <a16:creationId xmlns:a16="http://schemas.microsoft.com/office/drawing/2014/main" id="{CEFC3553-9C57-45FB-A6E8-BDB74912B9E4}"/>
              </a:ext>
            </a:extLst>
          </p:cNvPr>
          <p:cNvSpPr>
            <a:spLocks noGrp="1"/>
          </p:cNvSpPr>
          <p:nvPr>
            <p:ph type="title"/>
          </p:nvPr>
        </p:nvSpPr>
        <p:spPr>
          <a:xfrm>
            <a:off x="419970" y="537464"/>
            <a:ext cx="11417697" cy="654856"/>
          </a:xfrm>
        </p:spPr>
        <p:txBody>
          <a:bodyPr>
            <a:normAutofit/>
          </a:bodyPr>
          <a:lstStyle/>
          <a:p>
            <a:r>
              <a:rPr lang="en-GB" dirty="0"/>
              <a:t>Section 1. Admission to hospital</a:t>
            </a:r>
          </a:p>
        </p:txBody>
      </p:sp>
      <p:graphicFrame>
        <p:nvGraphicFramePr>
          <p:cNvPr id="4" name="section_table">
            <a:extLst>
              <a:ext uri="{FF2B5EF4-FFF2-40B4-BE49-F238E27FC236}">
                <a16:creationId xmlns:a16="http://schemas.microsoft.com/office/drawing/2014/main" id="{57A19E35-0F8C-E77A-453A-4053B5104947}"/>
              </a:ext>
            </a:extLst>
          </p:cNvPr>
          <p:cNvGraphicFramePr>
            <a:graphicFrameLocks noGrp="1"/>
          </p:cNvGraphicFramePr>
          <p:nvPr>
            <p:extLst>
              <p:ext uri="{D42A27DB-BD31-4B8C-83A1-F6EECF244321}">
                <p14:modId xmlns:p14="http://schemas.microsoft.com/office/powerpoint/2010/main" val="901207528"/>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6" name="Section 1" descr="A bar chart showing the range of section scores for all NHS trusts for Section 1 (Health and social care workers).">
            <a:extLst>
              <a:ext uri="{FF2B5EF4-FFF2-40B4-BE49-F238E27FC236}">
                <a16:creationId xmlns:a16="http://schemas.microsoft.com/office/drawing/2014/main" id="{55501549-0EC3-BBCE-E188-1AC3350B8B77}"/>
              </a:ext>
            </a:extLst>
          </p:cNvPr>
          <p:cNvGraphicFramePr/>
          <p:nvPr>
            <p:extLst>
              <p:ext uri="{D42A27DB-BD31-4B8C-83A1-F6EECF244321}">
                <p14:modId xmlns:p14="http://schemas.microsoft.com/office/powerpoint/2010/main" val="395776156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5"/>
          </a:graphicData>
        </a:graphic>
      </p:graphicFrame>
    </p:spTree>
    <p:extLst>
      <p:ext uri="{BB962C8B-B14F-4D97-AF65-F5344CB8AC3E}">
        <p14:creationId xmlns:p14="http://schemas.microsoft.com/office/powerpoint/2010/main" val="25277501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526E6CD-A880-A39D-1DDB-00FD2CF78375}"/>
              </a:ext>
            </a:extLst>
          </p:cNvPr>
          <p:cNvGraphicFramePr>
            <a:graphicFrameLocks noGrp="1"/>
          </p:cNvGraphicFramePr>
          <p:nvPr>
            <p:extLst>
              <p:ext uri="{D42A27DB-BD31-4B8C-83A1-F6EECF244321}">
                <p14:modId xmlns:p14="http://schemas.microsoft.com/office/powerpoint/2010/main" val="3192568250"/>
              </p:ext>
            </p:extLst>
          </p:nvPr>
        </p:nvGraphicFramePr>
        <p:xfrm>
          <a:off x="8585541" y="1767430"/>
          <a:ext cx="3382605" cy="365769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dirty="0">
                          <a:latin typeface="Arial" panose="020B0604020202020204" pitchFamily="34" charset="0"/>
                          <a:cs typeface="Arial" panose="020B0604020202020204" pitchFamily="34" charset="0"/>
                        </a:rPr>
                        <a:t>Lowest score</a:t>
                      </a:r>
                      <a:endParaRPr lang="en-GB" sz="900" b="1" dirty="0">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076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618691480"/>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123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432795320"/>
                  </a:ext>
                </a:extLst>
              </a:tr>
            </a:tbl>
          </a:graphicData>
        </a:graphic>
      </p:graphicFrame>
      <p:sp>
        <p:nvSpPr>
          <p:cNvPr id="9" name="Rectangle 8">
            <a:extLst>
              <a:ext uri="{FF2B5EF4-FFF2-40B4-BE49-F238E27FC236}">
                <a16:creationId xmlns:a16="http://schemas.microsoft.com/office/drawing/2014/main" id="{99A4C961-C9F1-394E-8CE3-BDFDB6AF1152}"/>
              </a:ext>
            </a:extLst>
          </p:cNvPr>
          <p:cNvSpPr/>
          <p:nvPr/>
        </p:nvSpPr>
        <p:spPr>
          <a:xfrm>
            <a:off x="10568762"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 name="Q7" descr="A chart showing how your Trust scored for Q15 compared with other trusts that took part; using the ‘expected range’ analysis technique. ">
            <a:extLst>
              <a:ext uri="{FF2B5EF4-FFF2-40B4-BE49-F238E27FC236}">
                <a16:creationId xmlns:a16="http://schemas.microsoft.com/office/drawing/2014/main" id="{43DF356A-AC7D-44F9-8FDA-2641C2138EC7}"/>
              </a:ext>
            </a:extLst>
          </p:cNvPr>
          <p:cNvGraphicFramePr/>
          <p:nvPr>
            <p:extLst>
              <p:ext uri="{D42A27DB-BD31-4B8C-83A1-F6EECF244321}">
                <p14:modId xmlns:p14="http://schemas.microsoft.com/office/powerpoint/2010/main" val="1902696667"/>
              </p:ext>
            </p:extLst>
          </p:nvPr>
        </p:nvGraphicFramePr>
        <p:xfrm>
          <a:off x="103907" y="3986619"/>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3" name="Q5" descr="A chart showing how your Trust scored for Q15 compared with other trusts that took part; using the ‘expected range’ analysis technique. ">
            <a:extLst>
              <a:ext uri="{FF2B5EF4-FFF2-40B4-BE49-F238E27FC236}">
                <a16:creationId xmlns:a16="http://schemas.microsoft.com/office/drawing/2014/main" id="{1E1B85E3-9DEB-8469-8F7D-D37C3A5E59AB}"/>
              </a:ext>
            </a:extLst>
          </p:cNvPr>
          <p:cNvGraphicFramePr/>
          <p:nvPr>
            <p:extLst>
              <p:ext uri="{D42A27DB-BD31-4B8C-83A1-F6EECF244321}">
                <p14:modId xmlns:p14="http://schemas.microsoft.com/office/powerpoint/2010/main" val="2074127192"/>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8" name="Q4" descr="A chart showing how your Trust scored for Q15 compared with other trusts that took part; using the ‘expected range’ analysis technique. ">
            <a:extLst>
              <a:ext uri="{FF2B5EF4-FFF2-40B4-BE49-F238E27FC236}">
                <a16:creationId xmlns:a16="http://schemas.microsoft.com/office/drawing/2014/main" id="{D7E0F77F-80DA-F6AA-4CC6-75757B1E4635}"/>
              </a:ext>
            </a:extLst>
          </p:cNvPr>
          <p:cNvGraphicFramePr/>
          <p:nvPr>
            <p:extLst>
              <p:ext uri="{D42A27DB-BD31-4B8C-83A1-F6EECF244321}">
                <p14:modId xmlns:p14="http://schemas.microsoft.com/office/powerpoint/2010/main" val="3375641672"/>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 Admission to hospital (continued)</a:t>
            </a:r>
          </a:p>
        </p:txBody>
      </p:sp>
      <p:grpSp>
        <p:nvGrpSpPr>
          <p:cNvPr id="15" name="Section 1" descr="A chart showing how your Trust scored for Q14 compared with other trusts that took part; using the ‘expected range’ analysis technique. ">
            <a:extLst>
              <a:ext uri="{FF2B5EF4-FFF2-40B4-BE49-F238E27FC236}">
                <a16:creationId xmlns:a16="http://schemas.microsoft.com/office/drawing/2014/main" id="{0446465E-74F6-B63F-FA87-EE09CAA4C6ED}"/>
              </a:ext>
            </a:extLst>
          </p:cNvPr>
          <p:cNvGrpSpPr/>
          <p:nvPr/>
        </p:nvGrpSpPr>
        <p:grpSpPr>
          <a:xfrm>
            <a:off x="103911" y="1525503"/>
            <a:ext cx="8246527" cy="1512887"/>
            <a:chOff x="380078" y="1436456"/>
            <a:chExt cx="8246527" cy="1512887"/>
          </a:xfrm>
        </p:grpSpPr>
        <p:sp>
          <p:nvSpPr>
            <p:cNvPr id="16" name="Rectangle 15">
              <a:extLst>
                <a:ext uri="{FF2B5EF4-FFF2-40B4-BE49-F238E27FC236}">
                  <a16:creationId xmlns:a16="http://schemas.microsoft.com/office/drawing/2014/main" id="{61257920-16BD-FEEE-B1F8-BA9A9720CEC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7" name="Q2">
              <a:extLst>
                <a:ext uri="{FF2B5EF4-FFF2-40B4-BE49-F238E27FC236}">
                  <a16:creationId xmlns:a16="http://schemas.microsoft.com/office/drawing/2014/main" id="{FD9E8F2E-FCA7-1868-F2F0-5F5AD7CF9714}"/>
                </a:ext>
              </a:extLst>
            </p:cNvPr>
            <p:cNvGraphicFramePr/>
            <p:nvPr>
              <p:extLst>
                <p:ext uri="{D42A27DB-BD31-4B8C-83A1-F6EECF244321}">
                  <p14:modId xmlns:p14="http://schemas.microsoft.com/office/powerpoint/2010/main" val="273895531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Tree>
    <p:extLst>
      <p:ext uri="{BB962C8B-B14F-4D97-AF65-F5344CB8AC3E}">
        <p14:creationId xmlns:p14="http://schemas.microsoft.com/office/powerpoint/2010/main" val="1246098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D0B35FF7-A909-4E95-89F1-A3674C32F1F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0782E3DF-8121-4193-8A6A-67AE672D60B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62EFD24C-7A4F-4514-96B3-0632CB0C74C9}"/>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B7341DA2-6736-4751-9A5F-5FD6E5F90DC7}"/>
              </a:ext>
            </a:extLst>
          </p:cNvPr>
          <p:cNvGraphicFramePr/>
          <p:nvPr>
            <p:extLst>
              <p:ext uri="{D42A27DB-BD31-4B8C-83A1-F6EECF244321}">
                <p14:modId xmlns:p14="http://schemas.microsoft.com/office/powerpoint/2010/main" val="381573578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2185B6B9-B100-4F04-98DC-9A78CB61ACC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BEBC4D50-D760-473F-B7A1-6B7B616E47F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B827F2AC-9742-4142-A996-C384DE4BCDA1}"/>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74179475"/>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7E1203E7-1CBA-46C8-BF15-18A7D77249F7}"/>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E81DB32E-7E27-4E8A-A8B0-427CF11F5AA5}"/>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E858FB88-2ADD-4E0B-99C1-FC606D00BB11}"/>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A803DB53-AA29-4BAD-B768-1D9D0BEEFE42}"/>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18">
            <a:extLst>
              <a:ext uri="{FF2B5EF4-FFF2-40B4-BE49-F238E27FC236}">
                <a16:creationId xmlns:a16="http://schemas.microsoft.com/office/drawing/2014/main" id="{E256D5F4-C134-493D-B0BC-FACB9F4464D5}"/>
              </a:ext>
            </a:extLst>
          </p:cNvPr>
          <p:cNvSpPr>
            <a:spLocks noGrp="1"/>
          </p:cNvSpPr>
          <p:nvPr>
            <p:ph type="title"/>
          </p:nvPr>
        </p:nvSpPr>
        <p:spPr>
          <a:xfrm>
            <a:off x="419970" y="537464"/>
            <a:ext cx="11417697" cy="654856"/>
          </a:xfrm>
        </p:spPr>
        <p:txBody>
          <a:bodyPr>
            <a:normAutofit/>
          </a:bodyPr>
          <a:lstStyle/>
          <a:p>
            <a:r>
              <a:rPr lang="en-GB"/>
              <a:t>Section 2. The hospital and ward</a:t>
            </a:r>
          </a:p>
        </p:txBody>
      </p:sp>
      <p:graphicFrame>
        <p:nvGraphicFramePr>
          <p:cNvPr id="4" name="section_table">
            <a:extLst>
              <a:ext uri="{FF2B5EF4-FFF2-40B4-BE49-F238E27FC236}">
                <a16:creationId xmlns:a16="http://schemas.microsoft.com/office/drawing/2014/main" id="{1560ED76-2F50-0869-7C0F-A9B700550DCA}"/>
              </a:ext>
            </a:extLst>
          </p:cNvPr>
          <p:cNvGraphicFramePr>
            <a:graphicFrameLocks noGrp="1"/>
          </p:cNvGraphicFramePr>
          <p:nvPr>
            <p:extLst>
              <p:ext uri="{D42A27DB-BD31-4B8C-83A1-F6EECF244321}">
                <p14:modId xmlns:p14="http://schemas.microsoft.com/office/powerpoint/2010/main" val="3580764643"/>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8.8</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2" descr="A bar chart showing the range of section scores for all NHS trusts for Section 1 (Health and social care workers).">
            <a:extLst>
              <a:ext uri="{FF2B5EF4-FFF2-40B4-BE49-F238E27FC236}">
                <a16:creationId xmlns:a16="http://schemas.microsoft.com/office/drawing/2014/main" id="{AFFEA555-6CD5-0421-D062-1105AB782223}"/>
              </a:ext>
            </a:extLst>
          </p:cNvPr>
          <p:cNvGraphicFramePr/>
          <p:nvPr>
            <p:extLst>
              <p:ext uri="{D42A27DB-BD31-4B8C-83A1-F6EECF244321}">
                <p14:modId xmlns:p14="http://schemas.microsoft.com/office/powerpoint/2010/main" val="319448415"/>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97940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19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3306443938"/>
              </p:ext>
            </p:extLst>
          </p:nvPr>
        </p:nvGraphicFramePr>
        <p:xfrm>
          <a:off x="8585541" y="1767430"/>
          <a:ext cx="3382605" cy="4708824"/>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6.5</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2816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080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8008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2001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175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kern="1200" dirty="0">
                        <a:solidFill>
                          <a:schemeClr val="tx1"/>
                        </a:solidFill>
                        <a:latin typeface="Arial" panose="020B0604020202020204" pitchFamily="34" charset="0"/>
                        <a:ea typeface="+mn-ea"/>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351373062"/>
                  </a:ext>
                </a:extLst>
              </a:tr>
              <a:tr h="48895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63723734"/>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9" name="Q8_8" descr="A chart showing how your Trust scored for Q16 compared with other trusts that took part; using the ‘expected range’ analysis technique. ">
            <a:extLst>
              <a:ext uri="{FF2B5EF4-FFF2-40B4-BE49-F238E27FC236}">
                <a16:creationId xmlns:a16="http://schemas.microsoft.com/office/drawing/2014/main" id="{487B2E75-6D31-DD27-5938-13320DE00450}"/>
              </a:ext>
            </a:extLst>
          </p:cNvPr>
          <p:cNvGraphicFramePr/>
          <p:nvPr>
            <p:extLst>
              <p:ext uri="{D42A27DB-BD31-4B8C-83A1-F6EECF244321}">
                <p14:modId xmlns:p14="http://schemas.microsoft.com/office/powerpoint/2010/main" val="3990508614"/>
              </p:ext>
            </p:extLst>
          </p:nvPr>
        </p:nvGraphicFramePr>
        <p:xfrm>
          <a:off x="103910" y="4760514"/>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1" name="Q8_6" descr="A chart showing how your Trust scored for Q16 compared with other trusts that took part; using the ‘expected range’ analysis technique. ">
            <a:extLst>
              <a:ext uri="{FF2B5EF4-FFF2-40B4-BE49-F238E27FC236}">
                <a16:creationId xmlns:a16="http://schemas.microsoft.com/office/drawing/2014/main" id="{13165E70-9549-C8BA-E07D-50E85F32562D}"/>
              </a:ext>
            </a:extLst>
          </p:cNvPr>
          <p:cNvGraphicFramePr/>
          <p:nvPr>
            <p:extLst>
              <p:ext uri="{D42A27DB-BD31-4B8C-83A1-F6EECF244321}">
                <p14:modId xmlns:p14="http://schemas.microsoft.com/office/powerpoint/2010/main" val="19513195"/>
              </p:ext>
            </p:extLst>
          </p:nvPr>
        </p:nvGraphicFramePr>
        <p:xfrm>
          <a:off x="103910" y="3929051"/>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8_4" descr="A chart showing how your Trust scored for Q16 compared with other trusts that took part; using the ‘expected range’ analysis technique. ">
            <a:extLst>
              <a:ext uri="{FF2B5EF4-FFF2-40B4-BE49-F238E27FC236}">
                <a16:creationId xmlns:a16="http://schemas.microsoft.com/office/drawing/2014/main" id="{3D00F57D-4668-FB85-39CC-4E6416B8181F}"/>
              </a:ext>
            </a:extLst>
          </p:cNvPr>
          <p:cNvGraphicFramePr/>
          <p:nvPr>
            <p:extLst>
              <p:ext uri="{D42A27DB-BD31-4B8C-83A1-F6EECF244321}">
                <p14:modId xmlns:p14="http://schemas.microsoft.com/office/powerpoint/2010/main" val="3778923415"/>
              </p:ext>
            </p:extLst>
          </p:nvPr>
        </p:nvGraphicFramePr>
        <p:xfrm>
          <a:off x="103910" y="312425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8_2"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3109355029"/>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8_1">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405377053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5938" y="1027462"/>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1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2. The hospital and ward (continued)</a:t>
            </a:r>
          </a:p>
        </p:txBody>
      </p:sp>
    </p:spTree>
    <p:extLst>
      <p:ext uri="{BB962C8B-B14F-4D97-AF65-F5344CB8AC3E}">
        <p14:creationId xmlns:p14="http://schemas.microsoft.com/office/powerpoint/2010/main" val="16791209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Slide Number Placeholder 1">
            <a:extLst>
              <a:ext uri="{FF2B5EF4-FFF2-40B4-BE49-F238E27FC236}">
                <a16:creationId xmlns:a16="http://schemas.microsoft.com/office/drawing/2014/main" id="{A5EAD1F7-09F7-49AD-8247-F8F75D6B65CC}"/>
              </a:ext>
              <a:ext uri="{C183D7F6-B498-43B3-948B-1728B52AA6E4}">
                <adec:decorative xmlns:adec="http://schemas.microsoft.com/office/drawing/2017/decorative" val="1"/>
              </a:ext>
            </a:extLst>
          </p:cNvPr>
          <p:cNvSpPr txBox="1">
            <a:spLocks/>
          </p:cNvSpPr>
          <p:nvPr/>
        </p:nvSpPr>
        <p:spPr>
          <a:xfrm>
            <a:off x="515938" y="649000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1000" b="1" smtClean="0">
                <a:solidFill>
                  <a:schemeClr val="tx1">
                    <a:lumMod val="75000"/>
                    <a:lumOff val="25000"/>
                  </a:schemeClr>
                </a:solidFill>
                <a:latin typeface="Arial" panose="020B0604020202020204" pitchFamily="34" charset="0"/>
                <a:cs typeface="Arial" panose="020B0604020202020204" pitchFamily="34" charset="0"/>
              </a:rPr>
              <a:pPr>
                <a:defRPr/>
              </a:pPr>
              <a:t>2</a:t>
            </a:fld>
            <a:r>
              <a:rPr lang="en-GB" sz="10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Arrow: Right 1">
            <a:extLst>
              <a:ext uri="{FF2B5EF4-FFF2-40B4-BE49-F238E27FC236}">
                <a16:creationId xmlns:a16="http://schemas.microsoft.com/office/drawing/2014/main" id="{207E8E6D-F288-411D-89D7-405F7B457980}"/>
              </a:ext>
              <a:ext uri="{C183D7F6-B498-43B3-948B-1728B52AA6E4}">
                <adec:decorative xmlns:adec="http://schemas.microsoft.com/office/drawing/2017/decorative" val="1"/>
              </a:ext>
            </a:extLst>
          </p:cNvPr>
          <p:cNvSpPr/>
          <p:nvPr/>
        </p:nvSpPr>
        <p:spPr>
          <a:xfrm>
            <a:off x="412685" y="1101819"/>
            <a:ext cx="11418884" cy="297479"/>
          </a:xfrm>
          <a:prstGeom prst="rightArrow">
            <a:avLst/>
          </a:prstGeom>
          <a:solidFill>
            <a:srgbClr val="7462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Title 6">
            <a:extLst>
              <a:ext uri="{FF2B5EF4-FFF2-40B4-BE49-F238E27FC236}">
                <a16:creationId xmlns:a16="http://schemas.microsoft.com/office/drawing/2014/main" id="{7010D036-996D-4175-88DE-CD6AD51E5891}"/>
              </a:ext>
            </a:extLst>
          </p:cNvPr>
          <p:cNvSpPr>
            <a:spLocks noGrp="1"/>
          </p:cNvSpPr>
          <p:nvPr>
            <p:ph type="title" idx="4294967295"/>
          </p:nvPr>
        </p:nvSpPr>
        <p:spPr>
          <a:xfrm>
            <a:off x="412685" y="416517"/>
            <a:ext cx="8341964" cy="484188"/>
          </a:xfrm>
        </p:spPr>
        <p:txBody>
          <a:bodyPr>
            <a:normAutofit/>
          </a:bodyPr>
          <a:lstStyle/>
          <a:p>
            <a:r>
              <a:rPr lang="en-GB" sz="2800" b="1" dirty="0">
                <a:solidFill>
                  <a:srgbClr val="6D276A"/>
                </a:solidFill>
                <a:latin typeface="Arial"/>
              </a:rPr>
              <a:t>Contents</a:t>
            </a:r>
          </a:p>
        </p:txBody>
      </p:sp>
      <p:sp>
        <p:nvSpPr>
          <p:cNvPr id="17" name="Rectangle 16">
            <a:hlinkClick r:id="rId3" action="ppaction://hlinksldjump"/>
            <a:extLst>
              <a:ext uri="{FF2B5EF4-FFF2-40B4-BE49-F238E27FC236}">
                <a16:creationId xmlns:a16="http://schemas.microsoft.com/office/drawing/2014/main" id="{370AF834-0347-44E5-B067-773DCB2CD1D2}"/>
              </a:ext>
            </a:extLst>
          </p:cNvPr>
          <p:cNvSpPr/>
          <p:nvPr/>
        </p:nvSpPr>
        <p:spPr>
          <a:xfrm>
            <a:off x="515938"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1. Background &amp; methodology</a:t>
            </a:r>
          </a:p>
        </p:txBody>
      </p:sp>
      <p:sp>
        <p:nvSpPr>
          <p:cNvPr id="24" name="Rectangle 23">
            <a:hlinkClick r:id="rId4" action="ppaction://hlinksldjump"/>
            <a:extLst>
              <a:ext uri="{FF2B5EF4-FFF2-40B4-BE49-F238E27FC236}">
                <a16:creationId xmlns:a16="http://schemas.microsoft.com/office/drawing/2014/main" id="{908F9A59-76F8-4F59-8D74-8E768F473729}"/>
              </a:ext>
            </a:extLst>
          </p:cNvPr>
          <p:cNvSpPr/>
          <p:nvPr/>
        </p:nvSpPr>
        <p:spPr>
          <a:xfrm>
            <a:off x="2336824"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2. Headline results</a:t>
            </a:r>
          </a:p>
        </p:txBody>
      </p:sp>
      <p:sp>
        <p:nvSpPr>
          <p:cNvPr id="25" name="Rectangle 24">
            <a:hlinkClick r:id="rId5" action="ppaction://hlinksldjump"/>
            <a:extLst>
              <a:ext uri="{FF2B5EF4-FFF2-40B4-BE49-F238E27FC236}">
                <a16:creationId xmlns:a16="http://schemas.microsoft.com/office/drawing/2014/main" id="{EA1645F7-304F-4EE5-A389-9616276616EB}"/>
              </a:ext>
            </a:extLst>
          </p:cNvPr>
          <p:cNvSpPr/>
          <p:nvPr/>
        </p:nvSpPr>
        <p:spPr>
          <a:xfrm>
            <a:off x="4214258" y="900726"/>
            <a:ext cx="1579562" cy="651600"/>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3. Scoring and benchmarking </a:t>
            </a:r>
          </a:p>
        </p:txBody>
      </p:sp>
      <p:sp>
        <p:nvSpPr>
          <p:cNvPr id="26" name="Rectangle 25">
            <a:hlinkClick r:id="rId6" action="ppaction://hlinksldjump"/>
            <a:extLst>
              <a:ext uri="{FF2B5EF4-FFF2-40B4-BE49-F238E27FC236}">
                <a16:creationId xmlns:a16="http://schemas.microsoft.com/office/drawing/2014/main" id="{3EC5AA56-1533-4A5D-87EA-F7F7EFBD8717}"/>
              </a:ext>
            </a:extLst>
          </p:cNvPr>
          <p:cNvSpPr/>
          <p:nvPr/>
        </p:nvSpPr>
        <p:spPr>
          <a:xfrm>
            <a:off x="6212689" y="888348"/>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4. Trust and site results</a:t>
            </a:r>
          </a:p>
        </p:txBody>
      </p:sp>
      <p:sp>
        <p:nvSpPr>
          <p:cNvPr id="27" name="Rectangle 26">
            <a:hlinkClick r:id="rId7" action="ppaction://hlinksldjump"/>
            <a:extLst>
              <a:ext uri="{FF2B5EF4-FFF2-40B4-BE49-F238E27FC236}">
                <a16:creationId xmlns:a16="http://schemas.microsoft.com/office/drawing/2014/main" id="{511E8DB4-175D-46B5-9FB1-F38543C70C83}"/>
              </a:ext>
            </a:extLst>
          </p:cNvPr>
          <p:cNvSpPr/>
          <p:nvPr/>
        </p:nvSpPr>
        <p:spPr>
          <a:xfrm>
            <a:off x="10035163" y="888347"/>
            <a:ext cx="1580400"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6. Comparison to other trusts</a:t>
            </a:r>
          </a:p>
        </p:txBody>
      </p:sp>
      <p:sp>
        <p:nvSpPr>
          <p:cNvPr id="51" name="TextBox 50">
            <a:extLst>
              <a:ext uri="{FF2B5EF4-FFF2-40B4-BE49-F238E27FC236}">
                <a16:creationId xmlns:a16="http://schemas.microsoft.com/office/drawing/2014/main" id="{03542A49-0103-4930-9978-26A41BE4D77C}"/>
              </a:ext>
            </a:extLst>
          </p:cNvPr>
          <p:cNvSpPr txBox="1"/>
          <p:nvPr/>
        </p:nvSpPr>
        <p:spPr>
          <a:xfrm>
            <a:off x="423507" y="5471939"/>
            <a:ext cx="3500150" cy="1015663"/>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This work was carried out in accordance with the requirements of the international standard for organisations conducting social research (accreditation to ISO27001:2013; certificate number GB10/80275). </a:t>
            </a:r>
          </a:p>
          <a:p>
            <a:endParaRPr lang="en-GB" sz="1000" dirty="0">
              <a:latin typeface="Arial" panose="020B0604020202020204" pitchFamily="34" charset="0"/>
              <a:cs typeface="Arial" panose="020B0604020202020204" pitchFamily="34" charset="0"/>
            </a:endParaRPr>
          </a:p>
          <a:p>
            <a:r>
              <a:rPr lang="en-GB" sz="1000" dirty="0">
                <a:latin typeface="Arial" panose="020B0604020202020204" pitchFamily="34" charset="0"/>
                <a:cs typeface="Arial" panose="020B0604020202020204" pitchFamily="34" charset="0"/>
              </a:rPr>
              <a:t>© Care Quality Commission 2025</a:t>
            </a:r>
          </a:p>
        </p:txBody>
      </p:sp>
      <p:sp>
        <p:nvSpPr>
          <p:cNvPr id="46" name="Rectangle 45">
            <a:hlinkClick r:id="rId8" action="ppaction://hlinksldjump"/>
            <a:extLst>
              <a:ext uri="{FF2B5EF4-FFF2-40B4-BE49-F238E27FC236}">
                <a16:creationId xmlns:a16="http://schemas.microsoft.com/office/drawing/2014/main" id="{1C28B8CD-E9C1-4362-A8CB-A16AF1859221}"/>
              </a:ext>
            </a:extLst>
          </p:cNvPr>
          <p:cNvSpPr/>
          <p:nvPr/>
        </p:nvSpPr>
        <p:spPr>
          <a:xfrm>
            <a:off x="8192563" y="900705"/>
            <a:ext cx="1579562" cy="651621"/>
          </a:xfrm>
          <a:prstGeom prst="rect">
            <a:avLst/>
          </a:prstGeom>
          <a:solidFill>
            <a:srgbClr val="6D276A"/>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200" b="1" dirty="0">
                <a:latin typeface="Arial" panose="020B0604020202020204" pitchFamily="34" charset="0"/>
                <a:cs typeface="Arial" panose="020B0604020202020204" pitchFamily="34" charset="0"/>
              </a:rPr>
              <a:t>5. Change over time</a:t>
            </a:r>
          </a:p>
        </p:txBody>
      </p:sp>
      <p:sp>
        <p:nvSpPr>
          <p:cNvPr id="28" name="Rectangle 27">
            <a:hlinkClick r:id="rId9" action="ppaction://hlinksldjump"/>
            <a:extLst>
              <a:ext uri="{FF2B5EF4-FFF2-40B4-BE49-F238E27FC236}">
                <a16:creationId xmlns:a16="http://schemas.microsoft.com/office/drawing/2014/main" id="{EEDEB057-C9E1-4873-9C6D-5E0A2FE85217}"/>
              </a:ext>
            </a:extLst>
          </p:cNvPr>
          <p:cNvSpPr/>
          <p:nvPr/>
        </p:nvSpPr>
        <p:spPr>
          <a:xfrm>
            <a:off x="4157710" y="240722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29" name="Rectangle 28">
            <a:hlinkClick r:id="rId10" action="ppaction://hlinksldjump"/>
            <a:extLst>
              <a:ext uri="{FF2B5EF4-FFF2-40B4-BE49-F238E27FC236}">
                <a16:creationId xmlns:a16="http://schemas.microsoft.com/office/drawing/2014/main" id="{0CA15BC4-4E0F-48CF-99A0-B1C9706DE620}"/>
              </a:ext>
            </a:extLst>
          </p:cNvPr>
          <p:cNvSpPr/>
          <p:nvPr/>
        </p:nvSpPr>
        <p:spPr>
          <a:xfrm>
            <a:off x="4164980" y="273736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30" name="Rectangle 29">
            <a:hlinkClick r:id="rId11" action="ppaction://hlinksldjump"/>
            <a:extLst>
              <a:ext uri="{FF2B5EF4-FFF2-40B4-BE49-F238E27FC236}">
                <a16:creationId xmlns:a16="http://schemas.microsoft.com/office/drawing/2014/main" id="{72687E61-A580-4FD3-A732-F138CCF399B0}"/>
              </a:ext>
            </a:extLst>
          </p:cNvPr>
          <p:cNvSpPr/>
          <p:nvPr/>
        </p:nvSpPr>
        <p:spPr>
          <a:xfrm>
            <a:off x="4158927" y="30675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31" name="Rectangle 30">
            <a:hlinkClick r:id="rId12" action="ppaction://hlinksldjump"/>
            <a:extLst>
              <a:ext uri="{FF2B5EF4-FFF2-40B4-BE49-F238E27FC236}">
                <a16:creationId xmlns:a16="http://schemas.microsoft.com/office/drawing/2014/main" id="{1E29F054-6151-44B2-96AA-890D18080E77}"/>
              </a:ext>
            </a:extLst>
          </p:cNvPr>
          <p:cNvSpPr/>
          <p:nvPr/>
        </p:nvSpPr>
        <p:spPr>
          <a:xfrm>
            <a:off x="4162398" y="3727109"/>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32" name="Rectangle 31">
            <a:hlinkClick r:id="rId13" action="ppaction://hlinksldjump"/>
            <a:extLst>
              <a:ext uri="{FF2B5EF4-FFF2-40B4-BE49-F238E27FC236}">
                <a16:creationId xmlns:a16="http://schemas.microsoft.com/office/drawing/2014/main" id="{1433E923-369C-458E-B925-2320F968DF81}"/>
              </a:ext>
            </a:extLst>
          </p:cNvPr>
          <p:cNvSpPr/>
          <p:nvPr/>
        </p:nvSpPr>
        <p:spPr>
          <a:xfrm>
            <a:off x="4162398" y="4062493"/>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33" name="Rectangle 32">
            <a:hlinkClick r:id="rId14" action="ppaction://hlinksldjump"/>
            <a:extLst>
              <a:ext uri="{FF2B5EF4-FFF2-40B4-BE49-F238E27FC236}">
                <a16:creationId xmlns:a16="http://schemas.microsoft.com/office/drawing/2014/main" id="{9BB3E8A1-60D9-484B-B36E-FA82BBC3101F}"/>
              </a:ext>
            </a:extLst>
          </p:cNvPr>
          <p:cNvSpPr/>
          <p:nvPr/>
        </p:nvSpPr>
        <p:spPr>
          <a:xfrm>
            <a:off x="4163244" y="470405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34" name="Rectangle 33">
            <a:hlinkClick r:id="rId15" action="ppaction://hlinksldjump"/>
            <a:extLst>
              <a:ext uri="{FF2B5EF4-FFF2-40B4-BE49-F238E27FC236}">
                <a16:creationId xmlns:a16="http://schemas.microsoft.com/office/drawing/2014/main" id="{25E87DF0-B96C-41D1-AE07-960500135E1E}"/>
              </a:ext>
            </a:extLst>
          </p:cNvPr>
          <p:cNvSpPr/>
          <p:nvPr/>
        </p:nvSpPr>
        <p:spPr>
          <a:xfrm>
            <a:off x="4162398" y="502537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36" name="Rectangle 35">
            <a:hlinkClick r:id="rId16" action="ppaction://hlinksldjump"/>
            <a:extLst>
              <a:ext uri="{FF2B5EF4-FFF2-40B4-BE49-F238E27FC236}">
                <a16:creationId xmlns:a16="http://schemas.microsoft.com/office/drawing/2014/main" id="{0BE157DE-74A8-4691-B4BF-0471E3B70141}"/>
              </a:ext>
            </a:extLst>
          </p:cNvPr>
          <p:cNvSpPr/>
          <p:nvPr/>
        </p:nvSpPr>
        <p:spPr>
          <a:xfrm>
            <a:off x="4157710" y="5355737"/>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37" name="Rectangle 36">
            <a:hlinkClick r:id="rId17" action="ppaction://hlinksldjump"/>
            <a:extLst>
              <a:ext uri="{FF2B5EF4-FFF2-40B4-BE49-F238E27FC236}">
                <a16:creationId xmlns:a16="http://schemas.microsoft.com/office/drawing/2014/main" id="{2BF446D9-69C7-4399-ABDC-80E5DDE52E3C}"/>
              </a:ext>
            </a:extLst>
          </p:cNvPr>
          <p:cNvSpPr/>
          <p:nvPr/>
        </p:nvSpPr>
        <p:spPr>
          <a:xfrm>
            <a:off x="4164980" y="5680995"/>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3" name="Rectangle 2">
            <a:hlinkClick r:id="rId18" action="ppaction://hlinksldjump"/>
            <a:extLst>
              <a:ext uri="{FF2B5EF4-FFF2-40B4-BE49-F238E27FC236}">
                <a16:creationId xmlns:a16="http://schemas.microsoft.com/office/drawing/2014/main" id="{BB9F9833-C8EE-E278-88E2-5D10884F7CF3}"/>
              </a:ext>
            </a:extLst>
          </p:cNvPr>
          <p:cNvSpPr/>
          <p:nvPr/>
        </p:nvSpPr>
        <p:spPr>
          <a:xfrm>
            <a:off x="4164332" y="6019072"/>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12. Overall experience</a:t>
            </a:r>
          </a:p>
        </p:txBody>
      </p:sp>
      <p:grpSp>
        <p:nvGrpSpPr>
          <p:cNvPr id="15" name="Group 14">
            <a:extLst>
              <a:ext uri="{FF2B5EF4-FFF2-40B4-BE49-F238E27FC236}">
                <a16:creationId xmlns:a16="http://schemas.microsoft.com/office/drawing/2014/main" id="{2472A738-E1AB-D4B0-2F17-C0EF3CEF51E6}"/>
              </a:ext>
            </a:extLst>
          </p:cNvPr>
          <p:cNvGrpSpPr/>
          <p:nvPr/>
        </p:nvGrpSpPr>
        <p:grpSpPr>
          <a:xfrm>
            <a:off x="8146407" y="1942455"/>
            <a:ext cx="1686864" cy="3897311"/>
            <a:chOff x="8133580" y="550022"/>
            <a:chExt cx="1796090" cy="4910683"/>
          </a:xfrm>
        </p:grpSpPr>
        <p:sp>
          <p:nvSpPr>
            <p:cNvPr id="47" name="Rectangle 46">
              <a:hlinkClick r:id="rId19" action="ppaction://hlinksldjump"/>
              <a:extLst>
                <a:ext uri="{FF2B5EF4-FFF2-40B4-BE49-F238E27FC236}">
                  <a16:creationId xmlns:a16="http://schemas.microsoft.com/office/drawing/2014/main" id="{24AE0ED1-2EBC-483A-8FA6-E7F94E8C3EDB}"/>
                </a:ext>
              </a:extLst>
            </p:cNvPr>
            <p:cNvSpPr/>
            <p:nvPr/>
          </p:nvSpPr>
          <p:spPr>
            <a:xfrm>
              <a:off x="8135777" y="550022"/>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52" name="Rectangle 51">
              <a:hlinkClick r:id="rId20" action="ppaction://hlinksldjump"/>
              <a:extLst>
                <a:ext uri="{FF2B5EF4-FFF2-40B4-BE49-F238E27FC236}">
                  <a16:creationId xmlns:a16="http://schemas.microsoft.com/office/drawing/2014/main" id="{38C4F3BF-2EB3-4657-BA30-C21B0DD8831C}"/>
                </a:ext>
              </a:extLst>
            </p:cNvPr>
            <p:cNvSpPr/>
            <p:nvPr/>
          </p:nvSpPr>
          <p:spPr>
            <a:xfrm>
              <a:off x="8135776" y="969226"/>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53" name="Rectangle 52">
              <a:hlinkClick r:id="rId21" action="ppaction://hlinksldjump"/>
              <a:extLst>
                <a:ext uri="{FF2B5EF4-FFF2-40B4-BE49-F238E27FC236}">
                  <a16:creationId xmlns:a16="http://schemas.microsoft.com/office/drawing/2014/main" id="{998A0D1A-6706-44EC-BD7E-336E3796AC7D}"/>
                </a:ext>
              </a:extLst>
            </p:cNvPr>
            <p:cNvSpPr/>
            <p:nvPr/>
          </p:nvSpPr>
          <p:spPr>
            <a:xfrm>
              <a:off x="8135431" y="1770637"/>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4" name="Rectangle 53">
              <a:hlinkClick r:id="rId22" action="ppaction://hlinksldjump"/>
              <a:extLst>
                <a:ext uri="{FF2B5EF4-FFF2-40B4-BE49-F238E27FC236}">
                  <a16:creationId xmlns:a16="http://schemas.microsoft.com/office/drawing/2014/main" id="{2990CB06-6A5D-441C-8DA5-DD6F59AA2B06}"/>
                </a:ext>
              </a:extLst>
            </p:cNvPr>
            <p:cNvSpPr/>
            <p:nvPr/>
          </p:nvSpPr>
          <p:spPr>
            <a:xfrm>
              <a:off x="8135086" y="2180101"/>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55" name="Rectangle 54">
              <a:hlinkClick r:id="rId23" action="ppaction://hlinksldjump"/>
              <a:extLst>
                <a:ext uri="{FF2B5EF4-FFF2-40B4-BE49-F238E27FC236}">
                  <a16:creationId xmlns:a16="http://schemas.microsoft.com/office/drawing/2014/main" id="{E96B37CF-7ADB-412D-9B79-10275918A4F2}"/>
                </a:ext>
              </a:extLst>
            </p:cNvPr>
            <p:cNvSpPr/>
            <p:nvPr/>
          </p:nvSpPr>
          <p:spPr>
            <a:xfrm>
              <a:off x="8135086" y="258440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57" name="Rectangle 56">
              <a:hlinkClick r:id="rId24" action="ppaction://hlinksldjump"/>
              <a:extLst>
                <a:ext uri="{FF2B5EF4-FFF2-40B4-BE49-F238E27FC236}">
                  <a16:creationId xmlns:a16="http://schemas.microsoft.com/office/drawing/2014/main" id="{9D1B5804-852C-41AC-9D5B-4EB988A979A0}"/>
                </a:ext>
              </a:extLst>
            </p:cNvPr>
            <p:cNvSpPr/>
            <p:nvPr/>
          </p:nvSpPr>
          <p:spPr>
            <a:xfrm>
              <a:off x="8133580" y="3832667"/>
              <a:ext cx="179389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60" name="Rectangle 59">
              <a:hlinkClick r:id="rId25" action="ppaction://hlinksldjump"/>
              <a:extLst>
                <a:ext uri="{FF2B5EF4-FFF2-40B4-BE49-F238E27FC236}">
                  <a16:creationId xmlns:a16="http://schemas.microsoft.com/office/drawing/2014/main" id="{BF8DE18A-01B9-4FF9-B30D-3BDE08ED9686}"/>
                </a:ext>
              </a:extLst>
            </p:cNvPr>
            <p:cNvSpPr/>
            <p:nvPr/>
          </p:nvSpPr>
          <p:spPr>
            <a:xfrm>
              <a:off x="8133580" y="464438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7" name="Rectangle 6">
              <a:hlinkClick r:id="rId26" action="ppaction://hlinksldjump"/>
              <a:extLst>
                <a:ext uri="{FF2B5EF4-FFF2-40B4-BE49-F238E27FC236}">
                  <a16:creationId xmlns:a16="http://schemas.microsoft.com/office/drawing/2014/main" id="{6F621268-FA1D-1230-4A8F-B970419112AE}"/>
                </a:ext>
              </a:extLst>
            </p:cNvPr>
            <p:cNvSpPr/>
            <p:nvPr/>
          </p:nvSpPr>
          <p:spPr>
            <a:xfrm>
              <a:off x="8133580" y="5060595"/>
              <a:ext cx="1793893"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grpSp>
      <p:sp>
        <p:nvSpPr>
          <p:cNvPr id="38" name="Rectangle 37">
            <a:hlinkClick r:id="rId27" action="ppaction://hlinksldjump"/>
            <a:extLst>
              <a:ext uri="{FF2B5EF4-FFF2-40B4-BE49-F238E27FC236}">
                <a16:creationId xmlns:a16="http://schemas.microsoft.com/office/drawing/2014/main" id="{A268E627-496A-4B80-A34B-765F657EB488}"/>
              </a:ext>
            </a:extLst>
          </p:cNvPr>
          <p:cNvSpPr/>
          <p:nvPr/>
        </p:nvSpPr>
        <p:spPr>
          <a:xfrm>
            <a:off x="6162058" y="1618366"/>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 Admission to hospital</a:t>
            </a:r>
          </a:p>
        </p:txBody>
      </p:sp>
      <p:sp>
        <p:nvSpPr>
          <p:cNvPr id="39" name="Rectangle 38">
            <a:hlinkClick r:id="rId28" action="ppaction://hlinksldjump"/>
            <a:extLst>
              <a:ext uri="{FF2B5EF4-FFF2-40B4-BE49-F238E27FC236}">
                <a16:creationId xmlns:a16="http://schemas.microsoft.com/office/drawing/2014/main" id="{67FAA534-F902-4EA5-B1CD-3E9D1C8BCD74}"/>
              </a:ext>
            </a:extLst>
          </p:cNvPr>
          <p:cNvSpPr/>
          <p:nvPr/>
        </p:nvSpPr>
        <p:spPr>
          <a:xfrm>
            <a:off x="6162058" y="194693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2. The hospital and ward</a:t>
            </a:r>
          </a:p>
        </p:txBody>
      </p:sp>
      <p:sp>
        <p:nvSpPr>
          <p:cNvPr id="40" name="Rectangle 39">
            <a:hlinkClick r:id="rId29" action="ppaction://hlinksldjump"/>
            <a:extLst>
              <a:ext uri="{FF2B5EF4-FFF2-40B4-BE49-F238E27FC236}">
                <a16:creationId xmlns:a16="http://schemas.microsoft.com/office/drawing/2014/main" id="{2C7C4A5F-6B3C-4842-9515-76922152B2AB}"/>
              </a:ext>
            </a:extLst>
          </p:cNvPr>
          <p:cNvSpPr/>
          <p:nvPr/>
        </p:nvSpPr>
        <p:spPr>
          <a:xfrm>
            <a:off x="6165529" y="227515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41" name="Rectangle 40">
            <a:hlinkClick r:id="rId30" action="ppaction://hlinksldjump"/>
            <a:extLst>
              <a:ext uri="{FF2B5EF4-FFF2-40B4-BE49-F238E27FC236}">
                <a16:creationId xmlns:a16="http://schemas.microsoft.com/office/drawing/2014/main" id="{8834E40E-1013-42D8-B558-00AB042E2CC7}"/>
              </a:ext>
            </a:extLst>
          </p:cNvPr>
          <p:cNvSpPr/>
          <p:nvPr/>
        </p:nvSpPr>
        <p:spPr>
          <a:xfrm>
            <a:off x="6161407" y="2923919"/>
            <a:ext cx="168480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5. Nurses</a:t>
            </a:r>
          </a:p>
        </p:txBody>
      </p:sp>
      <p:sp>
        <p:nvSpPr>
          <p:cNvPr id="43" name="Rectangle 42">
            <a:hlinkClick r:id="rId31" action="ppaction://hlinksldjump"/>
            <a:extLst>
              <a:ext uri="{FF2B5EF4-FFF2-40B4-BE49-F238E27FC236}">
                <a16:creationId xmlns:a16="http://schemas.microsoft.com/office/drawing/2014/main" id="{9443AE29-A251-4546-A015-3B513269BB59}"/>
              </a:ext>
            </a:extLst>
          </p:cNvPr>
          <p:cNvSpPr/>
          <p:nvPr/>
        </p:nvSpPr>
        <p:spPr>
          <a:xfrm>
            <a:off x="6161407" y="3890292"/>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44" name="Rectangle 43">
            <a:hlinkClick r:id="rId32" action="ppaction://hlinksldjump"/>
            <a:extLst>
              <a:ext uri="{FF2B5EF4-FFF2-40B4-BE49-F238E27FC236}">
                <a16:creationId xmlns:a16="http://schemas.microsoft.com/office/drawing/2014/main" id="{A49B8E71-C42C-43A5-9595-CA786F20C8C1}"/>
              </a:ext>
            </a:extLst>
          </p:cNvPr>
          <p:cNvSpPr/>
          <p:nvPr/>
        </p:nvSpPr>
        <p:spPr>
          <a:xfrm>
            <a:off x="6165530" y="4218749"/>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9. Leaving hospital</a:t>
            </a:r>
          </a:p>
        </p:txBody>
      </p:sp>
      <p:sp>
        <p:nvSpPr>
          <p:cNvPr id="49" name="Rectangle 48">
            <a:hlinkClick r:id="rId33" action="ppaction://hlinksldjump"/>
            <a:extLst>
              <a:ext uri="{FF2B5EF4-FFF2-40B4-BE49-F238E27FC236}">
                <a16:creationId xmlns:a16="http://schemas.microsoft.com/office/drawing/2014/main" id="{9CBE2EFE-D790-4AE9-877C-EF93A2D30060}"/>
              </a:ext>
            </a:extLst>
          </p:cNvPr>
          <p:cNvSpPr/>
          <p:nvPr/>
        </p:nvSpPr>
        <p:spPr>
          <a:xfrm>
            <a:off x="6161407" y="454769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0" name="Rectangle 49">
            <a:hlinkClick r:id="rId33" action="ppaction://hlinksldjump"/>
            <a:extLst>
              <a:ext uri="{FF2B5EF4-FFF2-40B4-BE49-F238E27FC236}">
                <a16:creationId xmlns:a16="http://schemas.microsoft.com/office/drawing/2014/main" id="{E29687C8-6738-4B8F-B537-044A6744676E}"/>
              </a:ext>
            </a:extLst>
          </p:cNvPr>
          <p:cNvSpPr/>
          <p:nvPr/>
        </p:nvSpPr>
        <p:spPr>
          <a:xfrm>
            <a:off x="6161407" y="4876148"/>
            <a:ext cx="1687624"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11. Respect and dignity</a:t>
            </a:r>
          </a:p>
        </p:txBody>
      </p:sp>
      <p:sp>
        <p:nvSpPr>
          <p:cNvPr id="4" name="Rectangle 3">
            <a:hlinkClick r:id="rId19" action="ppaction://hlinksldjump"/>
            <a:extLst>
              <a:ext uri="{FF2B5EF4-FFF2-40B4-BE49-F238E27FC236}">
                <a16:creationId xmlns:a16="http://schemas.microsoft.com/office/drawing/2014/main" id="{49BBBC57-7B44-12AB-98A2-249DEA966542}"/>
              </a:ext>
            </a:extLst>
          </p:cNvPr>
          <p:cNvSpPr/>
          <p:nvPr/>
        </p:nvSpPr>
        <p:spPr>
          <a:xfrm>
            <a:off x="6161407" y="5205093"/>
            <a:ext cx="168068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12. Overall experience</a:t>
            </a:r>
          </a:p>
        </p:txBody>
      </p:sp>
      <p:sp>
        <p:nvSpPr>
          <p:cNvPr id="6" name="Rectangle 5">
            <a:hlinkClick r:id="rId34" action="ppaction://hlinksldjump"/>
            <a:extLst>
              <a:ext uri="{FF2B5EF4-FFF2-40B4-BE49-F238E27FC236}">
                <a16:creationId xmlns:a16="http://schemas.microsoft.com/office/drawing/2014/main" id="{0414786C-0B1F-9497-6340-D3E1317B1184}"/>
              </a:ext>
            </a:extLst>
          </p:cNvPr>
          <p:cNvSpPr/>
          <p:nvPr/>
        </p:nvSpPr>
        <p:spPr>
          <a:xfrm>
            <a:off x="6162687" y="3232894"/>
            <a:ext cx="1684801"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6. Your care and treatment</a:t>
            </a:r>
          </a:p>
        </p:txBody>
      </p:sp>
      <p:sp>
        <p:nvSpPr>
          <p:cNvPr id="8" name="Rectangle 7">
            <a:hlinkClick r:id="rId35" action="ppaction://hlinksldjump"/>
            <a:extLst>
              <a:ext uri="{FF2B5EF4-FFF2-40B4-BE49-F238E27FC236}">
                <a16:creationId xmlns:a16="http://schemas.microsoft.com/office/drawing/2014/main" id="{1E674BC8-0D50-3AC6-EFC8-695AABE07C76}"/>
              </a:ext>
            </a:extLst>
          </p:cNvPr>
          <p:cNvSpPr/>
          <p:nvPr/>
        </p:nvSpPr>
        <p:spPr>
          <a:xfrm>
            <a:off x="515938"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Background and methodology</a:t>
            </a:r>
          </a:p>
        </p:txBody>
      </p:sp>
      <p:sp>
        <p:nvSpPr>
          <p:cNvPr id="9" name="Rectangle 8">
            <a:hlinkClick r:id="rId36" action="ppaction://hlinksldjump"/>
            <a:extLst>
              <a:ext uri="{FF2B5EF4-FFF2-40B4-BE49-F238E27FC236}">
                <a16:creationId xmlns:a16="http://schemas.microsoft.com/office/drawing/2014/main" id="{8ED8BEF5-E76E-9EE4-758D-A7F7FEFF81AB}"/>
              </a:ext>
            </a:extLst>
          </p:cNvPr>
          <p:cNvSpPr/>
          <p:nvPr/>
        </p:nvSpPr>
        <p:spPr>
          <a:xfrm>
            <a:off x="515938" y="206192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Key terms used in this report</a:t>
            </a:r>
          </a:p>
        </p:txBody>
      </p:sp>
      <p:sp>
        <p:nvSpPr>
          <p:cNvPr id="10" name="Rectangle 9">
            <a:hlinkClick r:id="rId37" action="ppaction://hlinksldjump"/>
            <a:extLst>
              <a:ext uri="{FF2B5EF4-FFF2-40B4-BE49-F238E27FC236}">
                <a16:creationId xmlns:a16="http://schemas.microsoft.com/office/drawing/2014/main" id="{7184FDB8-01AE-53FB-6C6D-50DE52D3F69A}"/>
              </a:ext>
            </a:extLst>
          </p:cNvPr>
          <p:cNvSpPr/>
          <p:nvPr/>
        </p:nvSpPr>
        <p:spPr>
          <a:xfrm>
            <a:off x="515938" y="2511073"/>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Using the survey results</a:t>
            </a:r>
          </a:p>
        </p:txBody>
      </p:sp>
      <p:sp>
        <p:nvSpPr>
          <p:cNvPr id="12" name="Rectangle 11">
            <a:hlinkClick r:id="rId38" action="ppaction://hlinksldjump"/>
            <a:extLst>
              <a:ext uri="{FF2B5EF4-FFF2-40B4-BE49-F238E27FC236}">
                <a16:creationId xmlns:a16="http://schemas.microsoft.com/office/drawing/2014/main" id="{AF1C935A-BDCC-68DF-EB8B-5898840C07B9}"/>
              </a:ext>
            </a:extLst>
          </p:cNvPr>
          <p:cNvSpPr/>
          <p:nvPr/>
        </p:nvSpPr>
        <p:spPr>
          <a:xfrm>
            <a:off x="2336824" y="1612769"/>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Who took part in the survey?</a:t>
            </a:r>
          </a:p>
        </p:txBody>
      </p:sp>
      <p:sp>
        <p:nvSpPr>
          <p:cNvPr id="16" name="Rectangle 15">
            <a:hlinkClick r:id="rId39" action="ppaction://hlinksldjump"/>
            <a:extLst>
              <a:ext uri="{FF2B5EF4-FFF2-40B4-BE49-F238E27FC236}">
                <a16:creationId xmlns:a16="http://schemas.microsoft.com/office/drawing/2014/main" id="{98644657-B9F9-3941-3C77-2F15CE8EF140}"/>
              </a:ext>
            </a:extLst>
          </p:cNvPr>
          <p:cNvSpPr/>
          <p:nvPr/>
        </p:nvSpPr>
        <p:spPr>
          <a:xfrm>
            <a:off x="2336824" y="2058247"/>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Summary of findings for your trust</a:t>
            </a:r>
          </a:p>
        </p:txBody>
      </p:sp>
      <p:sp>
        <p:nvSpPr>
          <p:cNvPr id="18" name="Rectangle 17">
            <a:hlinkClick r:id="rId40" action="ppaction://hlinksldjump"/>
            <a:extLst>
              <a:ext uri="{FF2B5EF4-FFF2-40B4-BE49-F238E27FC236}">
                <a16:creationId xmlns:a16="http://schemas.microsoft.com/office/drawing/2014/main" id="{5641BCB9-1DB7-BCCC-F851-D5749C409FF2}"/>
              </a:ext>
            </a:extLst>
          </p:cNvPr>
          <p:cNvSpPr/>
          <p:nvPr/>
        </p:nvSpPr>
        <p:spPr>
          <a:xfrm>
            <a:off x="2336824" y="2507698"/>
            <a:ext cx="1579562" cy="518966"/>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Best and worst performance relative to the national average</a:t>
            </a:r>
          </a:p>
        </p:txBody>
      </p:sp>
      <p:sp>
        <p:nvSpPr>
          <p:cNvPr id="19" name="Rectangle 18">
            <a:hlinkClick r:id="rId41" action="ppaction://hlinksldjump"/>
            <a:extLst>
              <a:ext uri="{FF2B5EF4-FFF2-40B4-BE49-F238E27FC236}">
                <a16:creationId xmlns:a16="http://schemas.microsoft.com/office/drawing/2014/main" id="{23CB2215-9A75-F3D5-1202-D4D3423446EA}"/>
              </a:ext>
            </a:extLst>
          </p:cNvPr>
          <p:cNvSpPr/>
          <p:nvPr/>
        </p:nvSpPr>
        <p:spPr>
          <a:xfrm>
            <a:off x="2336824" y="3061351"/>
            <a:ext cx="1579562" cy="40011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Trust results poster</a:t>
            </a:r>
          </a:p>
        </p:txBody>
      </p:sp>
      <p:sp>
        <p:nvSpPr>
          <p:cNvPr id="5" name="Rectangle 4">
            <a:hlinkClick r:id="rId42" action="ppaction://hlinksldjump"/>
            <a:extLst>
              <a:ext uri="{FF2B5EF4-FFF2-40B4-BE49-F238E27FC236}">
                <a16:creationId xmlns:a16="http://schemas.microsoft.com/office/drawing/2014/main" id="{63E4A78A-AD31-7EC5-CE9C-0E96CC113ED1}"/>
              </a:ext>
            </a:extLst>
          </p:cNvPr>
          <p:cNvSpPr/>
          <p:nvPr/>
        </p:nvSpPr>
        <p:spPr>
          <a:xfrm>
            <a:off x="4162398" y="439420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solidFill>
                  <a:schemeClr val="bg1"/>
                </a:solidFill>
                <a:latin typeface="Arial" panose="020B0604020202020204" pitchFamily="34" charset="0"/>
                <a:cs typeface="Arial" panose="020B0604020202020204" pitchFamily="34" charset="0"/>
              </a:rPr>
              <a:t>Section 7. Individual needs</a:t>
            </a:r>
          </a:p>
        </p:txBody>
      </p:sp>
      <p:sp>
        <p:nvSpPr>
          <p:cNvPr id="11" name="Rectangle 10">
            <a:hlinkClick r:id="rId32" action="ppaction://hlinksldjump"/>
            <a:extLst>
              <a:ext uri="{FF2B5EF4-FFF2-40B4-BE49-F238E27FC236}">
                <a16:creationId xmlns:a16="http://schemas.microsoft.com/office/drawing/2014/main" id="{05A75B34-7FF5-B3CA-4CA8-03DB375C3F5A}"/>
              </a:ext>
            </a:extLst>
          </p:cNvPr>
          <p:cNvSpPr/>
          <p:nvPr/>
        </p:nvSpPr>
        <p:spPr>
          <a:xfrm>
            <a:off x="6161407" y="3557021"/>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13" name="Rectangle 12">
            <a:hlinkClick r:id="rId43" action="ppaction://hlinksldjump"/>
            <a:extLst>
              <a:ext uri="{FF2B5EF4-FFF2-40B4-BE49-F238E27FC236}">
                <a16:creationId xmlns:a16="http://schemas.microsoft.com/office/drawing/2014/main" id="{BB8EC117-F464-1A78-1229-FF47242321DB}"/>
              </a:ext>
            </a:extLst>
          </p:cNvPr>
          <p:cNvSpPr/>
          <p:nvPr/>
        </p:nvSpPr>
        <p:spPr>
          <a:xfrm>
            <a:off x="4164980" y="3394922"/>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14" name="Rectangle 13">
            <a:hlinkClick r:id="rId44" action="ppaction://hlinksldjump"/>
            <a:extLst>
              <a:ext uri="{FF2B5EF4-FFF2-40B4-BE49-F238E27FC236}">
                <a16:creationId xmlns:a16="http://schemas.microsoft.com/office/drawing/2014/main" id="{5F929E92-9931-2EBE-BAC9-7799278DD477}"/>
              </a:ext>
            </a:extLst>
          </p:cNvPr>
          <p:cNvSpPr/>
          <p:nvPr/>
        </p:nvSpPr>
        <p:spPr>
          <a:xfrm>
            <a:off x="6165529" y="2602270"/>
            <a:ext cx="168415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4. Doctors</a:t>
            </a:r>
          </a:p>
        </p:txBody>
      </p:sp>
      <p:sp>
        <p:nvSpPr>
          <p:cNvPr id="56" name="Rectangle 55">
            <a:hlinkClick r:id="rId45" action="ppaction://hlinksldjump"/>
            <a:extLst>
              <a:ext uri="{FF2B5EF4-FFF2-40B4-BE49-F238E27FC236}">
                <a16:creationId xmlns:a16="http://schemas.microsoft.com/office/drawing/2014/main" id="{A5F42683-99FA-00A8-A2E9-55522151A1F6}"/>
              </a:ext>
            </a:extLst>
          </p:cNvPr>
          <p:cNvSpPr/>
          <p:nvPr/>
        </p:nvSpPr>
        <p:spPr>
          <a:xfrm>
            <a:off x="8148468" y="2607849"/>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3. Basic needs</a:t>
            </a:r>
          </a:p>
        </p:txBody>
      </p:sp>
      <p:sp>
        <p:nvSpPr>
          <p:cNvPr id="58" name="Rectangle 57">
            <a:hlinkClick r:id="rId46" action="ppaction://hlinksldjump"/>
            <a:extLst>
              <a:ext uri="{FF2B5EF4-FFF2-40B4-BE49-F238E27FC236}">
                <a16:creationId xmlns:a16="http://schemas.microsoft.com/office/drawing/2014/main" id="{F7D516C4-EE37-F419-238E-B6D8F798CAFD}"/>
              </a:ext>
            </a:extLst>
          </p:cNvPr>
          <p:cNvSpPr/>
          <p:nvPr/>
        </p:nvSpPr>
        <p:spPr>
          <a:xfrm>
            <a:off x="8146408" y="4868923"/>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10. Kindness and compassion</a:t>
            </a:r>
          </a:p>
        </p:txBody>
      </p:sp>
      <p:sp>
        <p:nvSpPr>
          <p:cNvPr id="59" name="Rectangle 58">
            <a:hlinkClick r:id="rId47" action="ppaction://hlinksldjump"/>
            <a:extLst>
              <a:ext uri="{FF2B5EF4-FFF2-40B4-BE49-F238E27FC236}">
                <a16:creationId xmlns:a16="http://schemas.microsoft.com/office/drawing/2014/main" id="{579574BD-B273-ABD2-F09A-91C3AB366DD4}"/>
              </a:ext>
            </a:extLst>
          </p:cNvPr>
          <p:cNvSpPr/>
          <p:nvPr/>
        </p:nvSpPr>
        <p:spPr>
          <a:xfrm>
            <a:off x="8147820" y="4220318"/>
            <a:ext cx="1684800"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8. Virtual wards</a:t>
            </a:r>
          </a:p>
        </p:txBody>
      </p:sp>
      <p:sp>
        <p:nvSpPr>
          <p:cNvPr id="21" name="Rectangle 20">
            <a:hlinkClick r:id="rId48" action="ppaction://hlinksldjump"/>
            <a:extLst>
              <a:ext uri="{FF2B5EF4-FFF2-40B4-BE49-F238E27FC236}">
                <a16:creationId xmlns:a16="http://schemas.microsoft.com/office/drawing/2014/main" id="{E5BD2ABB-BB6E-90B1-2674-CC0B1D582AD3}"/>
              </a:ext>
            </a:extLst>
          </p:cNvPr>
          <p:cNvSpPr/>
          <p:nvPr/>
        </p:nvSpPr>
        <p:spPr>
          <a:xfrm>
            <a:off x="8146408" y="3887804"/>
            <a:ext cx="1687623"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Section 7. Individual needs</a:t>
            </a:r>
          </a:p>
        </p:txBody>
      </p:sp>
      <p:sp>
        <p:nvSpPr>
          <p:cNvPr id="22" name="Rectangle 21">
            <a:hlinkClick r:id="rId49" action="ppaction://hlinksldjump"/>
            <a:extLst>
              <a:ext uri="{FF2B5EF4-FFF2-40B4-BE49-F238E27FC236}">
                <a16:creationId xmlns:a16="http://schemas.microsoft.com/office/drawing/2014/main" id="{53C1B0B5-EC44-D398-907E-D9071515173D}"/>
              </a:ext>
            </a:extLst>
          </p:cNvPr>
          <p:cNvSpPr/>
          <p:nvPr/>
        </p:nvSpPr>
        <p:spPr>
          <a:xfrm>
            <a:off x="10035164" y="1612769"/>
            <a:ext cx="1580399" cy="323140"/>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Comparison to other trusts</a:t>
            </a:r>
          </a:p>
        </p:txBody>
      </p:sp>
      <p:sp>
        <p:nvSpPr>
          <p:cNvPr id="35" name="Rectangle 34">
            <a:hlinkClick r:id="rId50" action="ppaction://hlinksldjump"/>
            <a:extLst>
              <a:ext uri="{FF2B5EF4-FFF2-40B4-BE49-F238E27FC236}">
                <a16:creationId xmlns:a16="http://schemas.microsoft.com/office/drawing/2014/main" id="{09DDDA8E-FE82-955B-D681-2FE4EC5B5E27}"/>
              </a:ext>
            </a:extLst>
          </p:cNvPr>
          <p:cNvSpPr/>
          <p:nvPr/>
        </p:nvSpPr>
        <p:spPr>
          <a:xfrm>
            <a:off x="4157710" y="1607224"/>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questions are scored</a:t>
            </a:r>
          </a:p>
        </p:txBody>
      </p:sp>
      <p:sp>
        <p:nvSpPr>
          <p:cNvPr id="42" name="Rectangle 41">
            <a:hlinkClick r:id="rId51" action="ppaction://hlinksldjump"/>
            <a:extLst>
              <a:ext uri="{FF2B5EF4-FFF2-40B4-BE49-F238E27FC236}">
                <a16:creationId xmlns:a16="http://schemas.microsoft.com/office/drawing/2014/main" id="{F2604F17-AFC9-2AB8-B927-47C40F742C8C}"/>
              </a:ext>
            </a:extLst>
          </p:cNvPr>
          <p:cNvSpPr/>
          <p:nvPr/>
        </p:nvSpPr>
        <p:spPr>
          <a:xfrm>
            <a:off x="4157710" y="1935909"/>
            <a:ext cx="1684152" cy="456782"/>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benchmarking in this report</a:t>
            </a:r>
          </a:p>
        </p:txBody>
      </p:sp>
      <p:sp>
        <p:nvSpPr>
          <p:cNvPr id="45" name="Rectangle 44">
            <a:hlinkClick r:id="rId52" action="ppaction://hlinksldjump"/>
            <a:extLst>
              <a:ext uri="{FF2B5EF4-FFF2-40B4-BE49-F238E27FC236}">
                <a16:creationId xmlns:a16="http://schemas.microsoft.com/office/drawing/2014/main" id="{593C4C54-E924-1E2C-3EEB-965858C885C8}"/>
              </a:ext>
            </a:extLst>
          </p:cNvPr>
          <p:cNvSpPr/>
          <p:nvPr/>
        </p:nvSpPr>
        <p:spPr>
          <a:xfrm>
            <a:off x="8148468" y="1613360"/>
            <a:ext cx="1684152" cy="317543"/>
          </a:xfrm>
          <a:prstGeom prst="rect">
            <a:avLst/>
          </a:prstGeom>
          <a:solidFill>
            <a:srgbClr val="746280"/>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000" dirty="0">
                <a:latin typeface="Arial" panose="020B0604020202020204" pitchFamily="34" charset="0"/>
                <a:cs typeface="Arial" panose="020B0604020202020204" pitchFamily="34" charset="0"/>
              </a:rPr>
              <a:t>How to interpret change over time in this report</a:t>
            </a:r>
          </a:p>
        </p:txBody>
      </p:sp>
    </p:spTree>
    <p:extLst>
      <p:ext uri="{BB962C8B-B14F-4D97-AF65-F5344CB8AC3E}">
        <p14:creationId xmlns:p14="http://schemas.microsoft.com/office/powerpoint/2010/main" val="42906874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A7229B5A-07A8-4052-2678-DD8B7B1FFD52}"/>
              </a:ext>
            </a:extLst>
          </p:cNvPr>
          <p:cNvGraphicFramePr>
            <a:graphicFrameLocks noGrp="1"/>
          </p:cNvGraphicFramePr>
          <p:nvPr>
            <p:extLst>
              <p:ext uri="{D42A27DB-BD31-4B8C-83A1-F6EECF244321}">
                <p14:modId xmlns:p14="http://schemas.microsoft.com/office/powerpoint/2010/main" val="1042085811"/>
              </p:ext>
            </p:extLst>
          </p:nvPr>
        </p:nvGraphicFramePr>
        <p:xfrm>
          <a:off x="8585541" y="1767430"/>
          <a:ext cx="3382605" cy="1885858"/>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bl>
          </a:graphicData>
        </a:graphic>
      </p:graphicFrame>
      <p:sp>
        <p:nvSpPr>
          <p:cNvPr id="8" name="Rectangle 7">
            <a:extLst>
              <a:ext uri="{FF2B5EF4-FFF2-40B4-BE49-F238E27FC236}">
                <a16:creationId xmlns:a16="http://schemas.microsoft.com/office/drawing/2014/main" id="{2EDF58A0-7537-8882-758F-41512FA7E07A}"/>
              </a:ext>
            </a:extLst>
          </p:cNvPr>
          <p:cNvSpPr/>
          <p:nvPr/>
        </p:nvSpPr>
        <p:spPr>
          <a:xfrm>
            <a:off x="10568763" y="1508022"/>
            <a:ext cx="1399383"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6" name="Q11" descr="A chart showing how your Trust scored for Q15 compared with other trusts that took part; using the ‘expected range’ analysis technique. ">
            <a:extLst>
              <a:ext uri="{FF2B5EF4-FFF2-40B4-BE49-F238E27FC236}">
                <a16:creationId xmlns:a16="http://schemas.microsoft.com/office/drawing/2014/main" id="{873A14AD-B665-CD62-3207-7BF2C8619045}"/>
              </a:ext>
            </a:extLst>
          </p:cNvPr>
          <p:cNvGraphicFramePr/>
          <p:nvPr>
            <p:extLst>
              <p:ext uri="{D42A27DB-BD31-4B8C-83A1-F6EECF244321}">
                <p14:modId xmlns:p14="http://schemas.microsoft.com/office/powerpoint/2010/main" val="2987957713"/>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2" name="Section 2" descr="A chart showing how your Trust scored for Q14 compared with other trusts that took part; using the ‘expected range’ analysis technique. ">
            <a:extLst>
              <a:ext uri="{FF2B5EF4-FFF2-40B4-BE49-F238E27FC236}">
                <a16:creationId xmlns:a16="http://schemas.microsoft.com/office/drawing/2014/main" id="{81E766C4-7704-D13E-9454-2AF7ABD4E43D}"/>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0FD0F74D-C32F-0E77-8D1F-6B281DAF888F}"/>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0">
              <a:extLst>
                <a:ext uri="{FF2B5EF4-FFF2-40B4-BE49-F238E27FC236}">
                  <a16:creationId xmlns:a16="http://schemas.microsoft.com/office/drawing/2014/main" id="{58C01F5F-7975-F698-45AC-D5E983EA7CB2}"/>
                </a:ext>
              </a:extLst>
            </p:cNvPr>
            <p:cNvGraphicFramePr/>
            <p:nvPr>
              <p:extLst>
                <p:ext uri="{D42A27DB-BD31-4B8C-83A1-F6EECF244321}">
                  <p14:modId xmlns:p14="http://schemas.microsoft.com/office/powerpoint/2010/main" val="231148897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a:t>Section 2. The hospital and ward (continued)</a:t>
            </a:r>
          </a:p>
        </p:txBody>
      </p:sp>
    </p:spTree>
    <p:extLst>
      <p:ext uri="{BB962C8B-B14F-4D97-AF65-F5344CB8AC3E}">
        <p14:creationId xmlns:p14="http://schemas.microsoft.com/office/powerpoint/2010/main" val="32577495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7A5E7B7-68AF-8D09-9B39-D97BB8665F21}"/>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435BF1B-643A-72B4-191E-0023E494C69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45" name="TextBox 44">
            <a:extLst>
              <a:ext uri="{FF2B5EF4-FFF2-40B4-BE49-F238E27FC236}">
                <a16:creationId xmlns:a16="http://schemas.microsoft.com/office/drawing/2014/main" id="{026C467A-C1F6-1538-301C-746764C9F771}"/>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44" name="TextBox 43">
            <a:extLst>
              <a:ext uri="{FF2B5EF4-FFF2-40B4-BE49-F238E27FC236}">
                <a16:creationId xmlns:a16="http://schemas.microsoft.com/office/drawing/2014/main" id="{2615B566-B465-273A-2305-3CD37896F2FF}"/>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46" name="Rectangle 45">
            <a:extLst>
              <a:ext uri="{FF2B5EF4-FFF2-40B4-BE49-F238E27FC236}">
                <a16:creationId xmlns:a16="http://schemas.microsoft.com/office/drawing/2014/main" id="{771BDA14-7C9F-2B54-333F-E301F54CA2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3" name="low_chart" descr="A bar chart showing the bottom five trust results within your region.">
            <a:extLst>
              <a:ext uri="{FF2B5EF4-FFF2-40B4-BE49-F238E27FC236}">
                <a16:creationId xmlns:a16="http://schemas.microsoft.com/office/drawing/2014/main" id="{53409045-53FC-31EE-5513-FF50FF317367}"/>
              </a:ext>
            </a:extLst>
          </p:cNvPr>
          <p:cNvGraphicFramePr/>
          <p:nvPr>
            <p:extLst>
              <p:ext uri="{D42A27DB-BD31-4B8C-83A1-F6EECF244321}">
                <p14:modId xmlns:p14="http://schemas.microsoft.com/office/powerpoint/2010/main" val="688448480"/>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51" name="Title 6">
            <a:extLst>
              <a:ext uri="{FF2B5EF4-FFF2-40B4-BE49-F238E27FC236}">
                <a16:creationId xmlns:a16="http://schemas.microsoft.com/office/drawing/2014/main" id="{E1BDF536-CE0E-09B6-65D5-59FFE002410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7" name="Rectangle 46">
            <a:extLst>
              <a:ext uri="{FF2B5EF4-FFF2-40B4-BE49-F238E27FC236}">
                <a16:creationId xmlns:a16="http://schemas.microsoft.com/office/drawing/2014/main" id="{3530E47F-C083-0CAD-24FA-0F9CB9A5169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52" name="high_chart" descr="A bar chart showing the top five trust results within your region.">
            <a:extLst>
              <a:ext uri="{FF2B5EF4-FFF2-40B4-BE49-F238E27FC236}">
                <a16:creationId xmlns:a16="http://schemas.microsoft.com/office/drawing/2014/main" id="{463892E2-C218-6F2E-A632-28A7C47912D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154363357"/>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50" name="Title 6">
            <a:extLst>
              <a:ext uri="{FF2B5EF4-FFF2-40B4-BE49-F238E27FC236}">
                <a16:creationId xmlns:a16="http://schemas.microsoft.com/office/drawing/2014/main" id="{B1FDCE53-D6D4-FECB-3C53-CB77FC21FFD9}"/>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48" name="Title 6">
            <a:extLst>
              <a:ext uri="{FF2B5EF4-FFF2-40B4-BE49-F238E27FC236}">
                <a16:creationId xmlns:a16="http://schemas.microsoft.com/office/drawing/2014/main" id="{66CA0A5A-D62F-1EDF-BADE-D80645E53671}"/>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DBA7B409-4BFA-8BD4-7ED3-CB16C7ADB528}"/>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0583C326-0183-2073-2014-B30BFBCD3D23}"/>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1">
            <a:extLst>
              <a:ext uri="{FF2B5EF4-FFF2-40B4-BE49-F238E27FC236}">
                <a16:creationId xmlns:a16="http://schemas.microsoft.com/office/drawing/2014/main" id="{58EC8EE6-974B-A908-2C55-C62C515B93B3}"/>
              </a:ext>
            </a:extLst>
          </p:cNvPr>
          <p:cNvSpPr>
            <a:spLocks noGrp="1"/>
          </p:cNvSpPr>
          <p:nvPr>
            <p:ph type="title"/>
          </p:nvPr>
        </p:nvSpPr>
        <p:spPr>
          <a:xfrm>
            <a:off x="419970" y="537464"/>
            <a:ext cx="11417697" cy="654856"/>
          </a:xfrm>
        </p:spPr>
        <p:txBody>
          <a:bodyPr>
            <a:normAutofit/>
          </a:bodyPr>
          <a:lstStyle/>
          <a:p>
            <a:r>
              <a:rPr lang="en-GB" dirty="0"/>
              <a:t>Section 3. Basic needs</a:t>
            </a:r>
          </a:p>
        </p:txBody>
      </p:sp>
      <p:graphicFrame>
        <p:nvGraphicFramePr>
          <p:cNvPr id="4" name="section_table">
            <a:extLst>
              <a:ext uri="{FF2B5EF4-FFF2-40B4-BE49-F238E27FC236}">
                <a16:creationId xmlns:a16="http://schemas.microsoft.com/office/drawing/2014/main" id="{BB5BBE79-3B30-AD04-FA98-37D1DF476EDF}"/>
              </a:ext>
            </a:extLst>
          </p:cNvPr>
          <p:cNvGraphicFramePr>
            <a:graphicFrameLocks noGrp="1"/>
          </p:cNvGraphicFramePr>
          <p:nvPr>
            <p:extLst>
              <p:ext uri="{D42A27DB-BD31-4B8C-83A1-F6EECF244321}">
                <p14:modId xmlns:p14="http://schemas.microsoft.com/office/powerpoint/2010/main" val="2209193250"/>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3" name="Section 3" descr="A bar chart showing the range of section scores for all NHS trusts for Section 1 (Health and social care workers).">
            <a:extLst>
              <a:ext uri="{FF2B5EF4-FFF2-40B4-BE49-F238E27FC236}">
                <a16:creationId xmlns:a16="http://schemas.microsoft.com/office/drawing/2014/main" id="{CD2F679E-5C02-8E8B-FC8F-FD88D10D67AA}"/>
              </a:ext>
            </a:extLst>
          </p:cNvPr>
          <p:cNvGraphicFramePr/>
          <p:nvPr>
            <p:extLst>
              <p:ext uri="{D42A27DB-BD31-4B8C-83A1-F6EECF244321}">
                <p14:modId xmlns:p14="http://schemas.microsoft.com/office/powerpoint/2010/main" val="1575519854"/>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16424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136FB4E-C437-0425-3D7A-2DD1F6869B2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4EC78D63-EDAD-720A-5B71-EFA86D01351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2491724A-BD6C-9B7E-CFF6-C0B4B595A284}"/>
              </a:ext>
            </a:extLst>
          </p:cNvPr>
          <p:cNvGraphicFramePr>
            <a:graphicFrameLocks noGrp="1"/>
          </p:cNvGraphicFramePr>
          <p:nvPr>
            <p:extLst>
              <p:ext uri="{D42A27DB-BD31-4B8C-83A1-F6EECF244321}">
                <p14:modId xmlns:p14="http://schemas.microsoft.com/office/powerpoint/2010/main" val="1683599717"/>
              </p:ext>
            </p:extLst>
          </p:nvPr>
        </p:nvGraphicFramePr>
        <p:xfrm>
          <a:off x="8585541" y="1767431"/>
          <a:ext cx="3382605" cy="405376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42054">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476392">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2580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526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28249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463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329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273456">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2173875178"/>
                  </a:ext>
                </a:extLst>
              </a:tr>
              <a:tr h="47680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62546548"/>
                  </a:ext>
                </a:extLst>
              </a:tr>
            </a:tbl>
          </a:graphicData>
        </a:graphic>
      </p:graphicFrame>
      <p:sp>
        <p:nvSpPr>
          <p:cNvPr id="8" name="Rectangle 7">
            <a:extLst>
              <a:ext uri="{FF2B5EF4-FFF2-40B4-BE49-F238E27FC236}">
                <a16:creationId xmlns:a16="http://schemas.microsoft.com/office/drawing/2014/main" id="{AA6A75DB-6291-9E07-DC2B-C48B7F87AFD4}"/>
              </a:ext>
            </a:extLst>
          </p:cNvPr>
          <p:cNvSpPr/>
          <p:nvPr/>
        </p:nvSpPr>
        <p:spPr>
          <a:xfrm>
            <a:off x="10576560" y="1508022"/>
            <a:ext cx="139158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a:solidFill>
                  <a:schemeClr val="tx1"/>
                </a:solidFill>
                <a:latin typeface="Arial" panose="020B0604020202020204" pitchFamily="34" charset="0"/>
                <a:cs typeface="Arial" panose="020B0604020202020204" pitchFamily="34" charset="0"/>
              </a:rPr>
              <a:t>All trusts in England</a:t>
            </a:r>
          </a:p>
        </p:txBody>
      </p:sp>
      <p:graphicFrame>
        <p:nvGraphicFramePr>
          <p:cNvPr id="13" name="Q16" descr="A chart showing how your Trust scored for Q16 compared with other trusts that took part; using the ‘expected range’ analysis technique. ">
            <a:extLst>
              <a:ext uri="{FF2B5EF4-FFF2-40B4-BE49-F238E27FC236}">
                <a16:creationId xmlns:a16="http://schemas.microsoft.com/office/drawing/2014/main" id="{555EF795-3629-9DFF-3DA2-FB231972674E}"/>
              </a:ext>
            </a:extLst>
          </p:cNvPr>
          <p:cNvGraphicFramePr/>
          <p:nvPr>
            <p:extLst>
              <p:ext uri="{D42A27DB-BD31-4B8C-83A1-F6EECF244321}">
                <p14:modId xmlns:p14="http://schemas.microsoft.com/office/powerpoint/2010/main" val="933641509"/>
              </p:ext>
            </p:extLst>
          </p:nvPr>
        </p:nvGraphicFramePr>
        <p:xfrm>
          <a:off x="103908" y="4966589"/>
          <a:ext cx="8246527" cy="989234"/>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2" name="Q15" descr="A chart showing how your Trust scored for Q16 compared with other trusts that took part; using the ‘expected range’ analysis technique. ">
            <a:extLst>
              <a:ext uri="{FF2B5EF4-FFF2-40B4-BE49-F238E27FC236}">
                <a16:creationId xmlns:a16="http://schemas.microsoft.com/office/drawing/2014/main" id="{2F06B9C0-51BC-79AA-377C-CE1B11E9315F}"/>
              </a:ext>
            </a:extLst>
          </p:cNvPr>
          <p:cNvGraphicFramePr/>
          <p:nvPr>
            <p:extLst>
              <p:ext uri="{D42A27DB-BD31-4B8C-83A1-F6EECF244321}">
                <p14:modId xmlns:p14="http://schemas.microsoft.com/office/powerpoint/2010/main" val="3316937118"/>
              </p:ext>
            </p:extLst>
          </p:nvPr>
        </p:nvGraphicFramePr>
        <p:xfrm>
          <a:off x="103908" y="4302732"/>
          <a:ext cx="8246527" cy="885193"/>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1" name="Q14" descr="A chart showing how your Trust scored for Q16 compared with other trusts that took part; using the ‘expected range’ analysis technique. ">
            <a:extLst>
              <a:ext uri="{FF2B5EF4-FFF2-40B4-BE49-F238E27FC236}">
                <a16:creationId xmlns:a16="http://schemas.microsoft.com/office/drawing/2014/main" id="{69959101-9063-D05E-F0CB-7D58B486E65E}"/>
              </a:ext>
            </a:extLst>
          </p:cNvPr>
          <p:cNvGraphicFramePr/>
          <p:nvPr>
            <p:extLst>
              <p:ext uri="{D42A27DB-BD31-4B8C-83A1-F6EECF244321}">
                <p14:modId xmlns:p14="http://schemas.microsoft.com/office/powerpoint/2010/main" val="1816259860"/>
              </p:ext>
            </p:extLst>
          </p:nvPr>
        </p:nvGraphicFramePr>
        <p:xfrm>
          <a:off x="103910" y="3534834"/>
          <a:ext cx="8246527" cy="885193"/>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9" name="Q13" descr="A chart showing how your Trust scored for Q16 compared with other trusts that took part; using the ‘expected range’ analysis technique. ">
            <a:extLst>
              <a:ext uri="{FF2B5EF4-FFF2-40B4-BE49-F238E27FC236}">
                <a16:creationId xmlns:a16="http://schemas.microsoft.com/office/drawing/2014/main" id="{823B0B12-D339-1228-45CB-B009E665ECAC}"/>
              </a:ext>
            </a:extLst>
          </p:cNvPr>
          <p:cNvGraphicFramePr/>
          <p:nvPr>
            <p:extLst>
              <p:ext uri="{D42A27DB-BD31-4B8C-83A1-F6EECF244321}">
                <p14:modId xmlns:p14="http://schemas.microsoft.com/office/powerpoint/2010/main" val="2654765304"/>
              </p:ext>
            </p:extLst>
          </p:nvPr>
        </p:nvGraphicFramePr>
        <p:xfrm>
          <a:off x="103909" y="2831215"/>
          <a:ext cx="8246527" cy="872939"/>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3" descr="A chart showing how your Trust scored for Q14 compared with other trusts that took part; using the ‘expected range’ analysis technique. ">
            <a:extLst>
              <a:ext uri="{FF2B5EF4-FFF2-40B4-BE49-F238E27FC236}">
                <a16:creationId xmlns:a16="http://schemas.microsoft.com/office/drawing/2014/main" id="{43323266-0CBB-F0FB-E622-919468075CD1}"/>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650F980A-A4DA-E093-6AFD-854EC0495E7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2">
              <a:extLst>
                <a:ext uri="{FF2B5EF4-FFF2-40B4-BE49-F238E27FC236}">
                  <a16:creationId xmlns:a16="http://schemas.microsoft.com/office/drawing/2014/main" id="{C8FDEF1E-A63D-ED0C-22E4-1422375F831F}"/>
                </a:ext>
              </a:extLst>
            </p:cNvPr>
            <p:cNvGraphicFramePr/>
            <p:nvPr>
              <p:extLst>
                <p:ext uri="{D42A27DB-BD31-4B8C-83A1-F6EECF244321}">
                  <p14:modId xmlns:p14="http://schemas.microsoft.com/office/powerpoint/2010/main" val="5841069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grpSp>
      <p:sp>
        <p:nvSpPr>
          <p:cNvPr id="35" name="Title 6">
            <a:extLst>
              <a:ext uri="{FF2B5EF4-FFF2-40B4-BE49-F238E27FC236}">
                <a16:creationId xmlns:a16="http://schemas.microsoft.com/office/drawing/2014/main" id="{13E6E677-8C5D-6B1F-9978-B9F4107042B6}"/>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2">
            <a:extLst>
              <a:ext uri="{FF2B5EF4-FFF2-40B4-BE49-F238E27FC236}">
                <a16:creationId xmlns:a16="http://schemas.microsoft.com/office/drawing/2014/main" id="{3BF38DCA-F20F-774B-E2AB-DB71880148C1}"/>
              </a:ext>
            </a:extLst>
          </p:cNvPr>
          <p:cNvSpPr>
            <a:spLocks noGrp="1"/>
          </p:cNvSpPr>
          <p:nvPr>
            <p:ph type="title"/>
          </p:nvPr>
        </p:nvSpPr>
        <p:spPr>
          <a:xfrm>
            <a:off x="419970" y="536400"/>
            <a:ext cx="11417697" cy="654856"/>
          </a:xfrm>
        </p:spPr>
        <p:txBody>
          <a:bodyPr/>
          <a:lstStyle/>
          <a:p>
            <a:r>
              <a:rPr lang="en-GB" dirty="0"/>
              <a:t>Section 3. Basic needs (continued)</a:t>
            </a:r>
          </a:p>
        </p:txBody>
      </p:sp>
    </p:spTree>
    <p:extLst>
      <p:ext uri="{BB962C8B-B14F-4D97-AF65-F5344CB8AC3E}">
        <p14:creationId xmlns:p14="http://schemas.microsoft.com/office/powerpoint/2010/main" val="1777606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04826"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23</a:t>
            </a:fld>
            <a:r>
              <a:rPr lang="en-GB" sz="900" b="1" dirty="0">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49D6B9A-7269-49E6-9875-A041EA65118E}"/>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28450EE6-40C6-4978-AF42-1C9C0DF30F87}"/>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2A714CA4-7AE8-4916-99C4-38B67725049A}"/>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0767F018-8C8E-471B-A474-0DA8E39318DD}"/>
              </a:ext>
            </a:extLst>
          </p:cNvPr>
          <p:cNvGraphicFramePr/>
          <p:nvPr>
            <p:extLst>
              <p:ext uri="{D42A27DB-BD31-4B8C-83A1-F6EECF244321}">
                <p14:modId xmlns:p14="http://schemas.microsoft.com/office/powerpoint/2010/main" val="4105611423"/>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2BE7CAD2-3339-4EE1-AAAB-5A643BC9C6C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C747C060-021D-4554-B22E-0F8B81D1E28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C5385470-B688-4B00-819F-A61A38FCD002}"/>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399996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4EC9A55-FB5E-4BCF-9B87-0D886EF395D4}"/>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5AD9A65-9A01-4416-9A68-8DF8AEB2096A}"/>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334BD91D-3F43-FF7C-A0E4-5640E43BB5CC}"/>
              </a:ext>
            </a:extLst>
          </p:cNvPr>
          <p:cNvGraphicFramePr>
            <a:graphicFrameLocks noGrp="1"/>
          </p:cNvGraphicFramePr>
          <p:nvPr>
            <p:extLst>
              <p:ext uri="{D42A27DB-BD31-4B8C-83A1-F6EECF244321}">
                <p14:modId xmlns:p14="http://schemas.microsoft.com/office/powerpoint/2010/main" val="2604524992"/>
              </p:ext>
            </p:extLst>
          </p:nvPr>
        </p:nvGraphicFramePr>
        <p:xfrm>
          <a:off x="340462" y="2047412"/>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9.3</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4" name="TextBox 13">
            <a:extLst>
              <a:ext uri="{FF2B5EF4-FFF2-40B4-BE49-F238E27FC236}">
                <a16:creationId xmlns:a16="http://schemas.microsoft.com/office/drawing/2014/main" id="{390442A6-63FA-4DC9-8044-CD18098AD20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3" name="Title 6">
            <a:extLst>
              <a:ext uri="{FF2B5EF4-FFF2-40B4-BE49-F238E27FC236}">
                <a16:creationId xmlns:a16="http://schemas.microsoft.com/office/drawing/2014/main" id="{77B18608-8677-49F7-A6A8-9BF86D95770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2" name="Title 23">
            <a:extLst>
              <a:ext uri="{FF2B5EF4-FFF2-40B4-BE49-F238E27FC236}">
                <a16:creationId xmlns:a16="http://schemas.microsoft.com/office/drawing/2014/main" id="{BBDB104E-73D7-445F-92E7-F487E07E51A4}"/>
              </a:ext>
            </a:extLst>
          </p:cNvPr>
          <p:cNvSpPr>
            <a:spLocks noGrp="1"/>
          </p:cNvSpPr>
          <p:nvPr>
            <p:ph type="title"/>
          </p:nvPr>
        </p:nvSpPr>
        <p:spPr>
          <a:xfrm>
            <a:off x="419970" y="537464"/>
            <a:ext cx="11417697" cy="654856"/>
          </a:xfrm>
        </p:spPr>
        <p:txBody>
          <a:bodyPr>
            <a:normAutofit/>
          </a:bodyPr>
          <a:lstStyle/>
          <a:p>
            <a:r>
              <a:rPr lang="en-GB" dirty="0"/>
              <a:t>Section 4. Doctors</a:t>
            </a:r>
          </a:p>
        </p:txBody>
      </p:sp>
      <p:graphicFrame>
        <p:nvGraphicFramePr>
          <p:cNvPr id="5" name="Section 4" descr="A bar chart showing the range of section scores for all NHS trusts for Section 1 (Health and social care workers).">
            <a:extLst>
              <a:ext uri="{FF2B5EF4-FFF2-40B4-BE49-F238E27FC236}">
                <a16:creationId xmlns:a16="http://schemas.microsoft.com/office/drawing/2014/main" id="{5E4999CE-F601-CF3F-E7A0-4F24629B37BE}"/>
              </a:ext>
            </a:extLst>
          </p:cNvPr>
          <p:cNvGraphicFramePr/>
          <p:nvPr>
            <p:extLst>
              <p:ext uri="{D42A27DB-BD31-4B8C-83A1-F6EECF244321}">
                <p14:modId xmlns:p14="http://schemas.microsoft.com/office/powerpoint/2010/main" val="2949186441"/>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42061226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8"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6B86C2E-4D83-6DD0-4534-36D92BEEAB2E}"/>
              </a:ext>
            </a:extLst>
          </p:cNvPr>
          <p:cNvGraphicFramePr>
            <a:graphicFrameLocks noGrp="1"/>
          </p:cNvGraphicFramePr>
          <p:nvPr>
            <p:extLst>
              <p:ext uri="{D42A27DB-BD31-4B8C-83A1-F6EECF244321}">
                <p14:modId xmlns:p14="http://schemas.microsoft.com/office/powerpoint/2010/main" val="1319806101"/>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7" name="Rectangle 6">
            <a:extLst>
              <a:ext uri="{FF2B5EF4-FFF2-40B4-BE49-F238E27FC236}">
                <a16:creationId xmlns:a16="http://schemas.microsoft.com/office/drawing/2014/main" id="{27D21471-72EB-5840-C45E-5EB8AB4BF17B}"/>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9" name="Q19" descr="A chart showing how your Trust scored for Q15 compared with other trusts that took part; using the ‘expected range’ analysis technique. ">
            <a:extLst>
              <a:ext uri="{FF2B5EF4-FFF2-40B4-BE49-F238E27FC236}">
                <a16:creationId xmlns:a16="http://schemas.microsoft.com/office/drawing/2014/main" id="{C6934402-3AEC-BE70-B184-FF8B0F492EBB}"/>
              </a:ext>
            </a:extLst>
          </p:cNvPr>
          <p:cNvGraphicFramePr/>
          <p:nvPr>
            <p:extLst>
              <p:ext uri="{D42A27DB-BD31-4B8C-83A1-F6EECF244321}">
                <p14:modId xmlns:p14="http://schemas.microsoft.com/office/powerpoint/2010/main" val="324324243"/>
              </p:ext>
            </p:extLst>
          </p:nvPr>
        </p:nvGraphicFramePr>
        <p:xfrm>
          <a:off x="103910" y="3123934"/>
          <a:ext cx="8246527" cy="1587906"/>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Q18" descr="A chart showing how your Trust scored for Q15 compared with other trusts that took part; using the ‘expected range’ analysis technique. ">
            <a:extLst>
              <a:ext uri="{FF2B5EF4-FFF2-40B4-BE49-F238E27FC236}">
                <a16:creationId xmlns:a16="http://schemas.microsoft.com/office/drawing/2014/main" id="{ADFE8159-E009-48F4-1D54-9E86F1A1C866}"/>
              </a:ext>
            </a:extLst>
          </p:cNvPr>
          <p:cNvGraphicFramePr/>
          <p:nvPr>
            <p:extLst>
              <p:ext uri="{D42A27DB-BD31-4B8C-83A1-F6EECF244321}">
                <p14:modId xmlns:p14="http://schemas.microsoft.com/office/powerpoint/2010/main" val="3977406185"/>
              </p:ext>
            </p:extLst>
          </p:nvPr>
        </p:nvGraphicFramePr>
        <p:xfrm>
          <a:off x="103913" y="2244437"/>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2" name="Section 4" descr="A chart showing how your Trust scored for Q14 compared with other trusts that took part; using the ‘expected range’ analysis technique. ">
            <a:extLst>
              <a:ext uri="{FF2B5EF4-FFF2-40B4-BE49-F238E27FC236}">
                <a16:creationId xmlns:a16="http://schemas.microsoft.com/office/drawing/2014/main" id="{13ED8C85-0401-A695-F069-E82CF097F292}"/>
              </a:ext>
            </a:extLst>
          </p:cNvPr>
          <p:cNvGrpSpPr/>
          <p:nvPr/>
        </p:nvGrpSpPr>
        <p:grpSpPr>
          <a:xfrm>
            <a:off x="103911" y="1525503"/>
            <a:ext cx="8246527" cy="1512887"/>
            <a:chOff x="380078" y="1436456"/>
            <a:chExt cx="8246527" cy="1512887"/>
          </a:xfrm>
        </p:grpSpPr>
        <p:sp>
          <p:nvSpPr>
            <p:cNvPr id="3" name="Rectangle 2">
              <a:extLst>
                <a:ext uri="{FF2B5EF4-FFF2-40B4-BE49-F238E27FC236}">
                  <a16:creationId xmlns:a16="http://schemas.microsoft.com/office/drawing/2014/main" id="{C3F17E96-FD07-51C5-23AF-CC9FAE12E5F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5" name="Q17">
              <a:extLst>
                <a:ext uri="{FF2B5EF4-FFF2-40B4-BE49-F238E27FC236}">
                  <a16:creationId xmlns:a16="http://schemas.microsoft.com/office/drawing/2014/main" id="{1563991D-C5BA-BC35-31A4-78BFAD2B6402}"/>
                </a:ext>
              </a:extLst>
            </p:cNvPr>
            <p:cNvGraphicFramePr/>
            <p:nvPr>
              <p:extLst>
                <p:ext uri="{D42A27DB-BD31-4B8C-83A1-F6EECF244321}">
                  <p14:modId xmlns:p14="http://schemas.microsoft.com/office/powerpoint/2010/main" val="2212247939"/>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4. Doctors (continued)</a:t>
            </a:r>
          </a:p>
        </p:txBody>
      </p:sp>
    </p:spTree>
    <p:extLst>
      <p:ext uri="{BB962C8B-B14F-4D97-AF65-F5344CB8AC3E}">
        <p14:creationId xmlns:p14="http://schemas.microsoft.com/office/powerpoint/2010/main" val="37853355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16B5788C-EB28-471C-A5CD-90372C407715}"/>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4DA716B2-D297-4AB6-B4DA-D153134DAF40}"/>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4C476C06-0832-4EBE-9B9F-F4457E2DF88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8D643381-30E6-407A-8AEB-D367A847B356}"/>
              </a:ext>
            </a:extLst>
          </p:cNvPr>
          <p:cNvGraphicFramePr/>
          <p:nvPr>
            <p:extLst>
              <p:ext uri="{D42A27DB-BD31-4B8C-83A1-F6EECF244321}">
                <p14:modId xmlns:p14="http://schemas.microsoft.com/office/powerpoint/2010/main" val="1481463256"/>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C69BFCA-015D-4E77-8E7B-F338EF9F1A8A}"/>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FE93B37E-D968-45AC-92C8-97B4A9D0F6DE}"/>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0A29E460-CD5B-4F8C-85A2-7F4562F568BB}"/>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837439702"/>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1505317D-37F8-42D5-99D9-55C9010E0B3B}"/>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4A070A56-E72C-4E5E-9551-77D30CE1A879}"/>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6A45E4FA-9517-D354-80E6-CC2148FF9591}"/>
              </a:ext>
            </a:extLst>
          </p:cNvPr>
          <p:cNvGraphicFramePr>
            <a:graphicFrameLocks noGrp="1"/>
          </p:cNvGraphicFramePr>
          <p:nvPr>
            <p:extLst>
              <p:ext uri="{D42A27DB-BD31-4B8C-83A1-F6EECF244321}">
                <p14:modId xmlns:p14="http://schemas.microsoft.com/office/powerpoint/2010/main" val="1706680110"/>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9.2</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6" name="TextBox 15">
            <a:extLst>
              <a:ext uri="{FF2B5EF4-FFF2-40B4-BE49-F238E27FC236}">
                <a16:creationId xmlns:a16="http://schemas.microsoft.com/office/drawing/2014/main" id="{75226332-7E8F-43DE-9C7E-EF9521AC1BAA}"/>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4" name="Title 6">
            <a:extLst>
              <a:ext uri="{FF2B5EF4-FFF2-40B4-BE49-F238E27FC236}">
                <a16:creationId xmlns:a16="http://schemas.microsoft.com/office/drawing/2014/main" id="{49C23E59-6ECD-42B0-882A-24FC764332F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25">
            <a:extLst>
              <a:ext uri="{FF2B5EF4-FFF2-40B4-BE49-F238E27FC236}">
                <a16:creationId xmlns:a16="http://schemas.microsoft.com/office/drawing/2014/main" id="{E947A1A2-0A9F-475A-8E1D-B95B9D789511}"/>
              </a:ext>
            </a:extLst>
          </p:cNvPr>
          <p:cNvSpPr>
            <a:spLocks noGrp="1"/>
          </p:cNvSpPr>
          <p:nvPr>
            <p:ph type="title"/>
          </p:nvPr>
        </p:nvSpPr>
        <p:spPr>
          <a:xfrm>
            <a:off x="419970" y="537464"/>
            <a:ext cx="11417697" cy="654856"/>
          </a:xfrm>
        </p:spPr>
        <p:txBody>
          <a:bodyPr>
            <a:normAutofit/>
          </a:bodyPr>
          <a:lstStyle/>
          <a:p>
            <a:r>
              <a:rPr lang="en-GB" dirty="0"/>
              <a:t>Section 5. Nurses</a:t>
            </a:r>
          </a:p>
        </p:txBody>
      </p:sp>
      <p:graphicFrame>
        <p:nvGraphicFramePr>
          <p:cNvPr id="4" name="Section 5" descr="A bar chart showing the range of section scores for all NHS trusts for Section 1 (Health and social care workers).">
            <a:extLst>
              <a:ext uri="{FF2B5EF4-FFF2-40B4-BE49-F238E27FC236}">
                <a16:creationId xmlns:a16="http://schemas.microsoft.com/office/drawing/2014/main" id="{844128DC-FE76-2DA3-BAA8-E0D5F2C99E9D}"/>
              </a:ext>
            </a:extLst>
          </p:cNvPr>
          <p:cNvGraphicFramePr/>
          <p:nvPr>
            <p:extLst>
              <p:ext uri="{D42A27DB-BD31-4B8C-83A1-F6EECF244321}">
                <p14:modId xmlns:p14="http://schemas.microsoft.com/office/powerpoint/2010/main" val="322169575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7047064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168ADF8C-EDBA-C8F1-2340-EAF49181146B}"/>
              </a:ext>
            </a:extLst>
          </p:cNvPr>
          <p:cNvGraphicFramePr>
            <a:graphicFrameLocks noGrp="1"/>
          </p:cNvGraphicFramePr>
          <p:nvPr>
            <p:extLst>
              <p:ext uri="{D42A27DB-BD31-4B8C-83A1-F6EECF244321}">
                <p14:modId xmlns:p14="http://schemas.microsoft.com/office/powerpoint/2010/main" val="103049143"/>
              </p:ext>
            </p:extLst>
          </p:nvPr>
        </p:nvGraphicFramePr>
        <p:xfrm>
          <a:off x="8585541" y="1767430"/>
          <a:ext cx="3382605" cy="4010520"/>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4333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2" name="Rectangle 11">
            <a:extLst>
              <a:ext uri="{FF2B5EF4-FFF2-40B4-BE49-F238E27FC236}">
                <a16:creationId xmlns:a16="http://schemas.microsoft.com/office/drawing/2014/main" id="{A1D6425C-56E8-703B-C82B-746BEDD88B85}"/>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3" descr="A chart showing how your Trust scored for Q16 compared with other trusts that took part; using the ‘expected range’ analysis technique. ">
            <a:extLst>
              <a:ext uri="{FF2B5EF4-FFF2-40B4-BE49-F238E27FC236}">
                <a16:creationId xmlns:a16="http://schemas.microsoft.com/office/drawing/2014/main" id="{F3956D87-779F-E8AA-F66A-3A214DB97063}"/>
              </a:ext>
            </a:extLst>
          </p:cNvPr>
          <p:cNvGraphicFramePr/>
          <p:nvPr>
            <p:extLst>
              <p:ext uri="{D42A27DB-BD31-4B8C-83A1-F6EECF244321}">
                <p14:modId xmlns:p14="http://schemas.microsoft.com/office/powerpoint/2010/main" val="3355768342"/>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2" descr="A chart showing how your Trust scored for Q16 compared with other trusts that took part; using the ‘expected range’ analysis technique. ">
            <a:extLst>
              <a:ext uri="{FF2B5EF4-FFF2-40B4-BE49-F238E27FC236}">
                <a16:creationId xmlns:a16="http://schemas.microsoft.com/office/drawing/2014/main" id="{D56B6E31-2AF8-038A-D2EA-4574C4139C6F}"/>
              </a:ext>
            </a:extLst>
          </p:cNvPr>
          <p:cNvGraphicFramePr/>
          <p:nvPr>
            <p:extLst>
              <p:ext uri="{D42A27DB-BD31-4B8C-83A1-F6EECF244321}">
                <p14:modId xmlns:p14="http://schemas.microsoft.com/office/powerpoint/2010/main" val="3014447456"/>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1" descr="A chart showing how your Trust scored for Q15 compared with other trusts that took part; using the ‘expected range’ analysis technique. ">
            <a:extLst>
              <a:ext uri="{FF2B5EF4-FFF2-40B4-BE49-F238E27FC236}">
                <a16:creationId xmlns:a16="http://schemas.microsoft.com/office/drawing/2014/main" id="{74A5AE39-65E7-C7D4-331B-3ABAEE3EE330}"/>
              </a:ext>
            </a:extLst>
          </p:cNvPr>
          <p:cNvGraphicFramePr/>
          <p:nvPr>
            <p:extLst>
              <p:ext uri="{D42A27DB-BD31-4B8C-83A1-F6EECF244321}">
                <p14:modId xmlns:p14="http://schemas.microsoft.com/office/powerpoint/2010/main" val="1110867707"/>
              </p:ext>
            </p:extLst>
          </p:nvPr>
        </p:nvGraphicFramePr>
        <p:xfrm>
          <a:off x="103911" y="2244437"/>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5" descr="A chart showing how your Trust scored for Q14 compared with other trusts that took part; using the ‘expected range’ analysis technique. ">
            <a:extLst>
              <a:ext uri="{FF2B5EF4-FFF2-40B4-BE49-F238E27FC236}">
                <a16:creationId xmlns:a16="http://schemas.microsoft.com/office/drawing/2014/main" id="{2549FBED-11ED-3B9D-BE52-EC362D553EB5}"/>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A0EE6FEB-6A45-B5B8-E508-D046240AC64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0">
              <a:extLst>
                <a:ext uri="{FF2B5EF4-FFF2-40B4-BE49-F238E27FC236}">
                  <a16:creationId xmlns:a16="http://schemas.microsoft.com/office/drawing/2014/main" id="{B71418D7-09A1-60EA-7A54-52B3F85E74C1}"/>
                </a:ext>
              </a:extLst>
            </p:cNvPr>
            <p:cNvGraphicFramePr/>
            <p:nvPr>
              <p:extLst>
                <p:ext uri="{D42A27DB-BD31-4B8C-83A1-F6EECF244321}">
                  <p14:modId xmlns:p14="http://schemas.microsoft.com/office/powerpoint/2010/main" val="140983660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5. Nurses (continued)</a:t>
            </a:r>
          </a:p>
        </p:txBody>
      </p:sp>
    </p:spTree>
    <p:extLst>
      <p:ext uri="{BB962C8B-B14F-4D97-AF65-F5344CB8AC3E}">
        <p14:creationId xmlns:p14="http://schemas.microsoft.com/office/powerpoint/2010/main" val="1294905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94959EA3-F668-4D1B-9814-7C0C88106FC7}"/>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E7A1FC79-28EE-446D-80B9-38EC022D22B1}"/>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DC2062E8-287B-4E08-BD52-7DCA8EB52E48}"/>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68C77024-8CC4-4311-9312-73BB5344DFED}"/>
              </a:ext>
            </a:extLst>
          </p:cNvPr>
          <p:cNvGraphicFramePr/>
          <p:nvPr>
            <p:extLst>
              <p:ext uri="{D42A27DB-BD31-4B8C-83A1-F6EECF244321}">
                <p14:modId xmlns:p14="http://schemas.microsoft.com/office/powerpoint/2010/main" val="620559559"/>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66D85512-E50B-4403-909C-A39CDFA919B0}"/>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4D055DFF-DBE1-42C3-9FC6-2DFB5DAF1C8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4DC630B7-83F2-4F49-BFA2-A13F5C77BD2F}"/>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834655264"/>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3996F5FB-B0B8-4695-BB93-4D5FE126227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F0E8BE74-16F7-4BDD-9CD2-70C1356D251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E4935A9A-BEBD-6D3E-9CFD-72691ABB97B6}"/>
              </a:ext>
            </a:extLst>
          </p:cNvPr>
          <p:cNvGraphicFramePr>
            <a:graphicFrameLocks noGrp="1"/>
          </p:cNvGraphicFramePr>
          <p:nvPr>
            <p:extLst>
              <p:ext uri="{D42A27DB-BD31-4B8C-83A1-F6EECF244321}">
                <p14:modId xmlns:p14="http://schemas.microsoft.com/office/powerpoint/2010/main" val="278128037"/>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E696DCB8-CD54-46C6-8EEC-2D5CE86C099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DCA9F199-22E4-4072-A930-5E41CAB6E5C9}"/>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27">
            <a:extLst>
              <a:ext uri="{FF2B5EF4-FFF2-40B4-BE49-F238E27FC236}">
                <a16:creationId xmlns:a16="http://schemas.microsoft.com/office/drawing/2014/main" id="{436783E9-A5D0-43AB-AAD1-7E7585DDBB38}"/>
              </a:ext>
            </a:extLst>
          </p:cNvPr>
          <p:cNvSpPr>
            <a:spLocks noGrp="1"/>
          </p:cNvSpPr>
          <p:nvPr>
            <p:ph type="title"/>
          </p:nvPr>
        </p:nvSpPr>
        <p:spPr>
          <a:xfrm>
            <a:off x="419970" y="537464"/>
            <a:ext cx="11417697" cy="654856"/>
          </a:xfrm>
        </p:spPr>
        <p:txBody>
          <a:bodyPr>
            <a:normAutofit/>
          </a:bodyPr>
          <a:lstStyle/>
          <a:p>
            <a:r>
              <a:rPr lang="en-GB" dirty="0"/>
              <a:t>Section 6. Your care and treatment</a:t>
            </a:r>
          </a:p>
        </p:txBody>
      </p:sp>
      <p:graphicFrame>
        <p:nvGraphicFramePr>
          <p:cNvPr id="4" name="Section 6" descr="A bar chart showing the range of section scores for all NHS trusts for Section 1 (Health and social care workers).">
            <a:extLst>
              <a:ext uri="{FF2B5EF4-FFF2-40B4-BE49-F238E27FC236}">
                <a16:creationId xmlns:a16="http://schemas.microsoft.com/office/drawing/2014/main" id="{7997F0C1-045F-517E-595F-07E066667C6A}"/>
              </a:ext>
            </a:extLst>
          </p:cNvPr>
          <p:cNvGraphicFramePr/>
          <p:nvPr>
            <p:extLst>
              <p:ext uri="{D42A27DB-BD31-4B8C-83A1-F6EECF244321}">
                <p14:modId xmlns:p14="http://schemas.microsoft.com/office/powerpoint/2010/main" val="132376134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273564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583394907"/>
              </p:ext>
            </p:extLst>
          </p:nvPr>
        </p:nvGraphicFramePr>
        <p:xfrm>
          <a:off x="8585541" y="1767430"/>
          <a:ext cx="3382605" cy="396431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5743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0334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27928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8025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1D812F7D-CD48-F375-10DB-610E2C0DE1A6}"/>
              </a:ext>
            </a:extLst>
          </p:cNvPr>
          <p:cNvSpPr/>
          <p:nvPr/>
        </p:nvSpPr>
        <p:spPr>
          <a:xfrm>
            <a:off x="10575850" y="1508022"/>
            <a:ext cx="1392296"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0" name="Q27" descr="A chart showing how your Trust scored for Q16 compared with other trusts that took part; using the ‘expected range’ analysis technique. ">
            <a:extLst>
              <a:ext uri="{FF2B5EF4-FFF2-40B4-BE49-F238E27FC236}">
                <a16:creationId xmlns:a16="http://schemas.microsoft.com/office/drawing/2014/main" id="{ED347381-DC9B-7BAD-3B8A-6440E4153B61}"/>
              </a:ext>
            </a:extLst>
          </p:cNvPr>
          <p:cNvGraphicFramePr/>
          <p:nvPr>
            <p:extLst>
              <p:ext uri="{D42A27DB-BD31-4B8C-83A1-F6EECF244321}">
                <p14:modId xmlns:p14="http://schemas.microsoft.com/office/powerpoint/2010/main" val="3268270711"/>
              </p:ext>
            </p:extLst>
          </p:nvPr>
        </p:nvGraphicFramePr>
        <p:xfrm>
          <a:off x="103911" y="4000279"/>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8" name="Q26"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4143955737"/>
              </p:ext>
            </p:extLst>
          </p:nvPr>
        </p:nvGraphicFramePr>
        <p:xfrm>
          <a:off x="103912" y="317260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25"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3663806466"/>
              </p:ext>
            </p:extLst>
          </p:nvPr>
        </p:nvGraphicFramePr>
        <p:xfrm>
          <a:off x="103910" y="2317146"/>
          <a:ext cx="8246527" cy="1587906"/>
        </p:xfrm>
        <a:graphic>
          <a:graphicData uri="http://schemas.openxmlformats.org/drawingml/2006/chart">
            <c:chart xmlns:c="http://schemas.openxmlformats.org/drawingml/2006/chart" xmlns:r="http://schemas.openxmlformats.org/officeDocument/2006/relationships" r:id="rId5"/>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4">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182237474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41621420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29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08CAA03-8248-312C-9F54-1EF51454A05E}"/>
              </a:ext>
            </a:extLst>
          </p:cNvPr>
          <p:cNvGraphicFramePr>
            <a:graphicFrameLocks noGrp="1"/>
          </p:cNvGraphicFramePr>
          <p:nvPr>
            <p:extLst>
              <p:ext uri="{D42A27DB-BD31-4B8C-83A1-F6EECF244321}">
                <p14:modId xmlns:p14="http://schemas.microsoft.com/office/powerpoint/2010/main" val="814438985"/>
              </p:ext>
            </p:extLst>
          </p:nvPr>
        </p:nvGraphicFramePr>
        <p:xfrm>
          <a:off x="8585541" y="1767430"/>
          <a:ext cx="3382605" cy="27721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9.9</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bl>
          </a:graphicData>
        </a:graphic>
      </p:graphicFrame>
      <p:sp>
        <p:nvSpPr>
          <p:cNvPr id="2" name="Rectangle 1">
            <a:extLst>
              <a:ext uri="{FF2B5EF4-FFF2-40B4-BE49-F238E27FC236}">
                <a16:creationId xmlns:a16="http://schemas.microsoft.com/office/drawing/2014/main" id="{36E69C47-FA70-3822-EB9E-8782ADA18622}"/>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0" descr="A chart showing how your Trust scored for Q16 compared with other trusts that took part; using the ‘expected range’ analysis technique. ">
            <a:extLst>
              <a:ext uri="{FF2B5EF4-FFF2-40B4-BE49-F238E27FC236}">
                <a16:creationId xmlns:a16="http://schemas.microsoft.com/office/drawing/2014/main" id="{36A797E6-4D29-2E5D-FBB9-D4664AA45281}"/>
              </a:ext>
            </a:extLst>
          </p:cNvPr>
          <p:cNvGraphicFramePr/>
          <p:nvPr>
            <p:extLst>
              <p:ext uri="{D42A27DB-BD31-4B8C-83A1-F6EECF244321}">
                <p14:modId xmlns:p14="http://schemas.microsoft.com/office/powerpoint/2010/main" val="575566835"/>
              </p:ext>
            </p:extLst>
          </p:nvPr>
        </p:nvGraphicFramePr>
        <p:xfrm>
          <a:off x="103911" y="3814279"/>
          <a:ext cx="8246527" cy="81564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29" descr="A chart showing how your Trust scored for Q15 compared with other trusts that took part; using the ‘expected range’ analysis technique. ">
            <a:extLst>
              <a:ext uri="{FF2B5EF4-FFF2-40B4-BE49-F238E27FC236}">
                <a16:creationId xmlns:a16="http://schemas.microsoft.com/office/drawing/2014/main" id="{966AD7EB-D88A-DDBD-74EA-05CC1358050F}"/>
              </a:ext>
            </a:extLst>
          </p:cNvPr>
          <p:cNvGraphicFramePr/>
          <p:nvPr>
            <p:extLst>
              <p:ext uri="{D42A27DB-BD31-4B8C-83A1-F6EECF244321}">
                <p14:modId xmlns:p14="http://schemas.microsoft.com/office/powerpoint/2010/main" val="1448283740"/>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4"/>
          </a:graphicData>
        </a:graphic>
      </p:graphicFrame>
      <p:grpSp>
        <p:nvGrpSpPr>
          <p:cNvPr id="3" name="Section 6" descr="A chart showing how your Trust scored for Q14 compared with other trusts that took part; using the ‘expected range’ analysis technique. ">
            <a:extLst>
              <a:ext uri="{FF2B5EF4-FFF2-40B4-BE49-F238E27FC236}">
                <a16:creationId xmlns:a16="http://schemas.microsoft.com/office/drawing/2014/main" id="{FCA3B495-C282-34E5-D725-C51F25F136A7}"/>
              </a:ext>
            </a:extLst>
          </p:cNvPr>
          <p:cNvGrpSpPr/>
          <p:nvPr/>
        </p:nvGrpSpPr>
        <p:grpSpPr>
          <a:xfrm>
            <a:off x="103911" y="1525503"/>
            <a:ext cx="8246527" cy="1512887"/>
            <a:chOff x="380078" y="1436456"/>
            <a:chExt cx="8246527" cy="1512887"/>
          </a:xfrm>
        </p:grpSpPr>
        <p:sp>
          <p:nvSpPr>
            <p:cNvPr id="5" name="Rectangle 4">
              <a:extLst>
                <a:ext uri="{FF2B5EF4-FFF2-40B4-BE49-F238E27FC236}">
                  <a16:creationId xmlns:a16="http://schemas.microsoft.com/office/drawing/2014/main" id="{DCFB9DD9-E7FA-6CC7-8628-9E4E6778B826}"/>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6" name="Q28">
              <a:extLst>
                <a:ext uri="{FF2B5EF4-FFF2-40B4-BE49-F238E27FC236}">
                  <a16:creationId xmlns:a16="http://schemas.microsoft.com/office/drawing/2014/main" id="{1F8DCEDD-5803-9094-8601-8E35F662EA2A}"/>
                </a:ext>
              </a:extLst>
            </p:cNvPr>
            <p:cNvGraphicFramePr/>
            <p:nvPr>
              <p:extLst>
                <p:ext uri="{D42A27DB-BD31-4B8C-83A1-F6EECF244321}">
                  <p14:modId xmlns:p14="http://schemas.microsoft.com/office/powerpoint/2010/main" val="23238849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29">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6. Your care and treatment (continued)</a:t>
            </a:r>
          </a:p>
        </p:txBody>
      </p:sp>
    </p:spTree>
    <p:extLst>
      <p:ext uri="{BB962C8B-B14F-4D97-AF65-F5344CB8AC3E}">
        <p14:creationId xmlns:p14="http://schemas.microsoft.com/office/powerpoint/2010/main" val="35620678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04849" y="2152651"/>
            <a:ext cx="10580807" cy="831700"/>
          </a:xfrm>
        </p:spPr>
        <p:txBody>
          <a:bodyPr/>
          <a:lstStyle/>
          <a:p>
            <a:r>
              <a:rPr lang="en-GB" b="1">
                <a:cs typeface="Arial" panose="020B0604020202020204" pitchFamily="34" charset="0"/>
              </a:rPr>
              <a:t>Background and methodology</a:t>
            </a:r>
            <a:endParaRPr lang="en-GB">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04849" y="2984351"/>
            <a:ext cx="7592542" cy="204456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explanation of the NHS Patient Survey Programme</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on the 2024 Adult Inpatient Survey</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 description of key terms used in this report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navigating the report</a:t>
            </a:r>
          </a:p>
        </p:txBody>
      </p:sp>
      <p:sp>
        <p:nvSpPr>
          <p:cNvPr id="9" name="Slide Number Placeholder 1">
            <a:extLst>
              <a:ext uri="{FF2B5EF4-FFF2-40B4-BE49-F238E27FC236}">
                <a16:creationId xmlns:a16="http://schemas.microsoft.com/office/drawing/2014/main" id="{BFCDB6C6-B7F5-4EDA-A46E-9E3EDD8F4E15}"/>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3</a:t>
            </a:fld>
            <a:r>
              <a:rPr lang="en-GB" sz="900" b="1">
                <a:solidFill>
                  <a:schemeClr val="bg1"/>
                </a:solidFill>
                <a:latin typeface="Arial" panose="020B0604020202020204" pitchFamily="34" charset="0"/>
                <a:cs typeface="Arial" panose="020B0604020202020204" pitchFamily="34" charset="0"/>
              </a:rPr>
              <a:t>  </a:t>
            </a:r>
          </a:p>
        </p:txBody>
      </p:sp>
    </p:spTree>
    <p:extLst>
      <p:ext uri="{BB962C8B-B14F-4D97-AF65-F5344CB8AC3E}">
        <p14:creationId xmlns:p14="http://schemas.microsoft.com/office/powerpoint/2010/main" val="2855110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142871C-F6F3-4127-3DC2-DE83B589C093}"/>
            </a:ext>
          </a:extLst>
        </p:cNvPr>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93652A61-85E7-C268-AA16-56E5E52F8369}"/>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extBox 16">
            <a:extLst>
              <a:ext uri="{FF2B5EF4-FFF2-40B4-BE49-F238E27FC236}">
                <a16:creationId xmlns:a16="http://schemas.microsoft.com/office/drawing/2014/main" id="{ABAB0AF4-EB5C-A3AE-61C2-8BBA0319FB9D}"/>
              </a:ext>
            </a:extLst>
          </p:cNvPr>
          <p:cNvSpPr txBox="1"/>
          <p:nvPr/>
        </p:nvSpPr>
        <p:spPr>
          <a:xfrm>
            <a:off x="419970" y="1196975"/>
            <a:ext cx="11092296" cy="1384995"/>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dirty="0">
                <a:latin typeface="Arial" panose="020B0604020202020204" pitchFamily="34" charset="0"/>
                <a:cs typeface="Arial" panose="020B0604020202020204" pitchFamily="34" charset="0"/>
              </a:rPr>
              <a:t>Benchmark data has not been provided for Q31 for the 2024 Adult Inpatient Survey due to data quality issues. However, a mean score has been produced to enable trusts to monitor their own performance internally. A section score has been provided at trust level below.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This data should not be used to compare or evaluate the performance of an individual trust against others within your region. Please note that this applies to all trusts included in the 2024 Adult Inpatient Survey.</a:t>
            </a:r>
          </a:p>
          <a:p>
            <a:pPr>
              <a:defRPr/>
            </a:pPr>
            <a:endParaRPr lang="en-GB" sz="1200" dirty="0">
              <a:latin typeface="Arial" panose="020B0604020202020204" pitchFamily="34" charset="0"/>
              <a:cs typeface="Arial" panose="020B0604020202020204" pitchFamily="34" charset="0"/>
            </a:endParaRPr>
          </a:p>
          <a:p>
            <a:pPr>
              <a:defRPr/>
            </a:pPr>
            <a:endParaRPr lang="en-GB" sz="1200" dirty="0">
              <a:latin typeface="Arial" panose="020B0604020202020204" pitchFamily="34" charset="0"/>
              <a:cs typeface="Arial" panose="020B0604020202020204" pitchFamily="34" charset="0"/>
            </a:endParaRPr>
          </a:p>
        </p:txBody>
      </p:sp>
      <p:sp>
        <p:nvSpPr>
          <p:cNvPr id="13" name="Title 30">
            <a:extLst>
              <a:ext uri="{FF2B5EF4-FFF2-40B4-BE49-F238E27FC236}">
                <a16:creationId xmlns:a16="http://schemas.microsoft.com/office/drawing/2014/main" id="{6F819887-DA15-AC96-F6E1-5F310B3A79C6}"/>
              </a:ext>
            </a:extLst>
          </p:cNvPr>
          <p:cNvSpPr>
            <a:spLocks noGrp="1"/>
          </p:cNvSpPr>
          <p:nvPr>
            <p:ph type="title"/>
          </p:nvPr>
        </p:nvSpPr>
        <p:spPr>
          <a:xfrm>
            <a:off x="419970" y="537464"/>
            <a:ext cx="11417697" cy="654856"/>
          </a:xfrm>
        </p:spPr>
        <p:txBody>
          <a:bodyPr>
            <a:normAutofit/>
          </a:bodyPr>
          <a:lstStyle/>
          <a:p>
            <a:r>
              <a:rPr lang="en-GB" dirty="0"/>
              <a:t>Section 7. Individual needs</a:t>
            </a:r>
          </a:p>
        </p:txBody>
      </p:sp>
      <p:graphicFrame>
        <p:nvGraphicFramePr>
          <p:cNvPr id="4" name="section_table">
            <a:extLst>
              <a:ext uri="{FF2B5EF4-FFF2-40B4-BE49-F238E27FC236}">
                <a16:creationId xmlns:a16="http://schemas.microsoft.com/office/drawing/2014/main" id="{B1433B2F-0E93-9E02-7DDA-6515B5759544}"/>
              </a:ext>
            </a:extLst>
          </p:cNvPr>
          <p:cNvGraphicFramePr>
            <a:graphicFrameLocks noGrp="1"/>
          </p:cNvGraphicFramePr>
          <p:nvPr>
            <p:extLst>
              <p:ext uri="{D42A27DB-BD31-4B8C-83A1-F6EECF244321}">
                <p14:modId xmlns:p14="http://schemas.microsoft.com/office/powerpoint/2010/main" val="3592702571"/>
              </p:ext>
            </p:extLst>
          </p:nvPr>
        </p:nvGraphicFramePr>
        <p:xfrm>
          <a:off x="340462" y="2581970"/>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Tree>
    <p:extLst>
      <p:ext uri="{BB962C8B-B14F-4D97-AF65-F5344CB8AC3E}">
        <p14:creationId xmlns:p14="http://schemas.microsoft.com/office/powerpoint/2010/main" val="8942731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3C554DA-C332-6178-95D6-50F295F46BE5}"/>
            </a:ext>
          </a:extLst>
        </p:cNvPr>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2DBC443A-2BD1-8BC7-93F5-27076EC6447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5" name="Title 6">
            <a:extLst>
              <a:ext uri="{FF2B5EF4-FFF2-40B4-BE49-F238E27FC236}">
                <a16:creationId xmlns:a16="http://schemas.microsoft.com/office/drawing/2014/main" id="{8093FECC-1177-EF1C-D67A-57FDFD4559FE}"/>
              </a:ext>
            </a:extLst>
          </p:cNvPr>
          <p:cNvSpPr txBox="1">
            <a:spLocks/>
          </p:cNvSpPr>
          <p:nvPr/>
        </p:nvSpPr>
        <p:spPr>
          <a:xfrm>
            <a:off x="491990" y="1751551"/>
            <a:ext cx="11002948" cy="220300"/>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Question scores</a:t>
            </a:r>
          </a:p>
        </p:txBody>
      </p:sp>
      <p:sp>
        <p:nvSpPr>
          <p:cNvPr id="4" name="Title 31">
            <a:extLst>
              <a:ext uri="{FF2B5EF4-FFF2-40B4-BE49-F238E27FC236}">
                <a16:creationId xmlns:a16="http://schemas.microsoft.com/office/drawing/2014/main" id="{D3DB3855-BEC3-AEB9-A47B-6E45A56C311C}"/>
              </a:ext>
            </a:extLst>
          </p:cNvPr>
          <p:cNvSpPr>
            <a:spLocks noGrp="1"/>
          </p:cNvSpPr>
          <p:nvPr>
            <p:ph type="title"/>
          </p:nvPr>
        </p:nvSpPr>
        <p:spPr>
          <a:xfrm>
            <a:off x="419970" y="536400"/>
            <a:ext cx="11417697" cy="394680"/>
          </a:xfrm>
        </p:spPr>
        <p:txBody>
          <a:bodyPr>
            <a:normAutofit fontScale="90000"/>
          </a:bodyPr>
          <a:lstStyle/>
          <a:p>
            <a:r>
              <a:rPr lang="en-GB" dirty="0"/>
              <a:t>Section 7. Individual needs</a:t>
            </a:r>
          </a:p>
        </p:txBody>
      </p:sp>
      <p:graphicFrame>
        <p:nvGraphicFramePr>
          <p:cNvPr id="10" name="table" descr="Number of respondents, Trust score, National average, lowest trust score, highest trust score shown for Q22, Q23 and Q26." title="Summary of scores">
            <a:extLst>
              <a:ext uri="{FF2B5EF4-FFF2-40B4-BE49-F238E27FC236}">
                <a16:creationId xmlns:a16="http://schemas.microsoft.com/office/drawing/2014/main" id="{0F5492BC-E6F1-FC71-A1A2-07027D6A224F}"/>
              </a:ext>
            </a:extLst>
          </p:cNvPr>
          <p:cNvGraphicFramePr>
            <a:graphicFrameLocks noGrp="1"/>
          </p:cNvGraphicFramePr>
          <p:nvPr>
            <p:extLst>
              <p:ext uri="{D42A27DB-BD31-4B8C-83A1-F6EECF244321}">
                <p14:modId xmlns:p14="http://schemas.microsoft.com/office/powerpoint/2010/main" val="1365762199"/>
              </p:ext>
            </p:extLst>
          </p:nvPr>
        </p:nvGraphicFramePr>
        <p:xfrm>
          <a:off x="8601529" y="1672796"/>
          <a:ext cx="2026346" cy="4458990"/>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tblGrid>
              <a:tr h="495792">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dirty="0">
                          <a:solidFill>
                            <a:schemeClr val="bg1"/>
                          </a:solidFill>
                          <a:latin typeface="Arial" panose="020B0604020202020204" pitchFamily="34" charset="0"/>
                          <a:cs typeface="Arial" panose="020B0604020202020204" pitchFamily="34" charset="0"/>
                        </a:rPr>
                        <a:t>Number of respondents</a:t>
                      </a:r>
                      <a:endParaRPr lang="en-GB" sz="900" b="1" dirty="0">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dirty="0">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extLst>
                  <a:ext uri="{0D108BD9-81ED-4DB2-BD59-A6C34878D82A}">
                    <a16:rowId xmlns:a16="http://schemas.microsoft.com/office/drawing/2014/main" val="564013571"/>
                  </a:ext>
                </a:extLst>
              </a:tr>
              <a:tr h="541035">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2954803258"/>
                  </a:ext>
                </a:extLst>
              </a:tr>
              <a:tr h="34035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extLst>
                  <a:ext uri="{0D108BD9-81ED-4DB2-BD59-A6C34878D82A}">
                    <a16:rowId xmlns:a16="http://schemas.microsoft.com/office/drawing/2014/main" val="4182658975"/>
                  </a:ext>
                </a:extLst>
              </a:tr>
              <a:tr h="348434">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4"/>
                  </a:ext>
                </a:extLst>
              </a:tr>
              <a:tr h="51421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extLst>
                  <a:ext uri="{0D108BD9-81ED-4DB2-BD59-A6C34878D82A}">
                    <a16:rowId xmlns:a16="http://schemas.microsoft.com/office/drawing/2014/main" val="10005"/>
                  </a:ext>
                </a:extLst>
              </a:tr>
              <a:tr h="32803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r h="49376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107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9.34</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rgbClr val="EDEDED"/>
                    </a:solidFill>
                  </a:tcPr>
                </a:tc>
                <a:extLst>
                  <a:ext uri="{0D108BD9-81ED-4DB2-BD59-A6C34878D82A}">
                    <a16:rowId xmlns:a16="http://schemas.microsoft.com/office/drawing/2014/main" val="3030021130"/>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36302017"/>
                  </a:ext>
                </a:extLst>
              </a:tr>
              <a:tr h="38021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bg1">
                        <a:lumMod val="95000"/>
                      </a:schemeClr>
                    </a:solidFill>
                  </a:tcPr>
                </a:tc>
                <a:extLst>
                  <a:ext uri="{0D108BD9-81ED-4DB2-BD59-A6C34878D82A}">
                    <a16:rowId xmlns:a16="http://schemas.microsoft.com/office/drawing/2014/main" val="459449970"/>
                  </a:ext>
                </a:extLst>
              </a:tr>
            </a:tbl>
          </a:graphicData>
        </a:graphic>
      </p:graphicFrame>
      <p:graphicFrame>
        <p:nvGraphicFramePr>
          <p:cNvPr id="13" name="Q31_1" descr="Bar chart showing breakdown of length of stay for this NHS trust.">
            <a:extLst>
              <a:ext uri="{FF2B5EF4-FFF2-40B4-BE49-F238E27FC236}">
                <a16:creationId xmlns:a16="http://schemas.microsoft.com/office/drawing/2014/main" id="{51062E0D-DA43-C9E4-3FAA-C9AC609DEC7A}"/>
              </a:ext>
            </a:extLst>
          </p:cNvPr>
          <p:cNvGraphicFramePr/>
          <p:nvPr>
            <p:extLst>
              <p:ext uri="{D42A27DB-BD31-4B8C-83A1-F6EECF244321}">
                <p14:modId xmlns:p14="http://schemas.microsoft.com/office/powerpoint/2010/main" val="2054171782"/>
              </p:ext>
            </p:extLst>
          </p:nvPr>
        </p:nvGraphicFramePr>
        <p:xfrm>
          <a:off x="262143" y="1951268"/>
          <a:ext cx="9006623" cy="1061828"/>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5" name="Q31_3" descr="Bar chart showing breakdown of length of stay for this NHS trust.">
            <a:extLst>
              <a:ext uri="{FF2B5EF4-FFF2-40B4-BE49-F238E27FC236}">
                <a16:creationId xmlns:a16="http://schemas.microsoft.com/office/drawing/2014/main" id="{1542F3D0-1D0D-CDDC-9640-948D2F481FD7}"/>
              </a:ext>
            </a:extLst>
          </p:cNvPr>
          <p:cNvGraphicFramePr/>
          <p:nvPr>
            <p:extLst>
              <p:ext uri="{D42A27DB-BD31-4B8C-83A1-F6EECF244321}">
                <p14:modId xmlns:p14="http://schemas.microsoft.com/office/powerpoint/2010/main" val="2612032671"/>
              </p:ext>
            </p:extLst>
          </p:nvPr>
        </p:nvGraphicFramePr>
        <p:xfrm>
          <a:off x="356702" y="3612323"/>
          <a:ext cx="8963449" cy="100599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6" name="Q31_4" descr="Bar chart showing breakdown of length of stay for this NHS trust.">
            <a:extLst>
              <a:ext uri="{FF2B5EF4-FFF2-40B4-BE49-F238E27FC236}">
                <a16:creationId xmlns:a16="http://schemas.microsoft.com/office/drawing/2014/main" id="{246C9C7F-7623-DE37-3E09-97CA452CD954}"/>
              </a:ext>
            </a:extLst>
          </p:cNvPr>
          <p:cNvGraphicFramePr/>
          <p:nvPr>
            <p:extLst>
              <p:ext uri="{D42A27DB-BD31-4B8C-83A1-F6EECF244321}">
                <p14:modId xmlns:p14="http://schemas.microsoft.com/office/powerpoint/2010/main" val="1385122138"/>
              </p:ext>
            </p:extLst>
          </p:nvPr>
        </p:nvGraphicFramePr>
        <p:xfrm>
          <a:off x="415623" y="4555592"/>
          <a:ext cx="8920275" cy="94504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18" name="Q31_5" descr="Bar chart showing breakdown of length of stay for this NHS trust.">
            <a:extLst>
              <a:ext uri="{FF2B5EF4-FFF2-40B4-BE49-F238E27FC236}">
                <a16:creationId xmlns:a16="http://schemas.microsoft.com/office/drawing/2014/main" id="{ECB25EE4-6BA4-8899-14A5-13BE623D70C7}"/>
              </a:ext>
            </a:extLst>
          </p:cNvPr>
          <p:cNvGraphicFramePr/>
          <p:nvPr>
            <p:extLst>
              <p:ext uri="{D42A27DB-BD31-4B8C-83A1-F6EECF244321}">
                <p14:modId xmlns:p14="http://schemas.microsoft.com/office/powerpoint/2010/main" val="1848345787"/>
              </p:ext>
            </p:extLst>
          </p:nvPr>
        </p:nvGraphicFramePr>
        <p:xfrm>
          <a:off x="378290" y="5379458"/>
          <a:ext cx="8920275" cy="945047"/>
        </p:xfrm>
        <a:graphic>
          <a:graphicData uri="http://schemas.openxmlformats.org/drawingml/2006/chart">
            <c:chart xmlns:c="http://schemas.openxmlformats.org/drawingml/2006/chart" xmlns:r="http://schemas.openxmlformats.org/officeDocument/2006/relationships" r:id="rId6"/>
          </a:graphicData>
        </a:graphic>
      </p:graphicFrame>
      <p:sp>
        <p:nvSpPr>
          <p:cNvPr id="3" name="TextBox 2">
            <a:extLst>
              <a:ext uri="{FF2B5EF4-FFF2-40B4-BE49-F238E27FC236}">
                <a16:creationId xmlns:a16="http://schemas.microsoft.com/office/drawing/2014/main" id="{96BEC0AB-D12A-480A-3026-A3B87A28B6CC}"/>
              </a:ext>
            </a:extLst>
          </p:cNvPr>
          <p:cNvSpPr txBox="1"/>
          <p:nvPr/>
        </p:nvSpPr>
        <p:spPr>
          <a:xfrm>
            <a:off x="387956" y="925579"/>
            <a:ext cx="8448365" cy="1061829"/>
          </a:xfrm>
          <a:prstGeom prst="rect">
            <a:avLst/>
          </a:prstGeom>
          <a:noFill/>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This section shows the individual question scores for your trust. The result for your trust for each question is shown in purple. The number of responses received for each question and your trust score are shown in the adjacent table. </a:t>
            </a:r>
          </a:p>
          <a:p>
            <a:pPr>
              <a:spcBef>
                <a:spcPts val="600"/>
              </a:spcBef>
              <a:spcAft>
                <a:spcPts val="600"/>
              </a:spcAft>
            </a:pPr>
            <a:r>
              <a:rPr lang="en-GB" sz="1200" dirty="0">
                <a:latin typeface="Arial" panose="020B0604020202020204" pitchFamily="34" charset="0"/>
                <a:cs typeface="Arial" panose="020B0604020202020204" pitchFamily="34" charset="0"/>
              </a:rPr>
              <a:t>Information on how questions are scored is detailed on slide 13 ‘How questions are scored’. </a:t>
            </a:r>
          </a:p>
          <a:p>
            <a:pPr>
              <a:defRPr/>
            </a:pPr>
            <a:endParaRPr lang="en-GB" sz="1200" dirty="0">
              <a:latin typeface="Arial" panose="020B0604020202020204" pitchFamily="34" charset="0"/>
              <a:cs typeface="Arial" panose="020B0604020202020204" pitchFamily="34" charset="0"/>
            </a:endParaRPr>
          </a:p>
        </p:txBody>
      </p:sp>
      <p:graphicFrame>
        <p:nvGraphicFramePr>
          <p:cNvPr id="6" name="Q31_2" descr="Bar chart showing breakdown of length of stay for this NHS trust.">
            <a:extLst>
              <a:ext uri="{FF2B5EF4-FFF2-40B4-BE49-F238E27FC236}">
                <a16:creationId xmlns:a16="http://schemas.microsoft.com/office/drawing/2014/main" id="{DCFD08CD-9259-A19F-0876-317D4CCE3FDD}"/>
              </a:ext>
            </a:extLst>
          </p:cNvPr>
          <p:cNvGraphicFramePr/>
          <p:nvPr>
            <p:extLst>
              <p:ext uri="{D42A27DB-BD31-4B8C-83A1-F6EECF244321}">
                <p14:modId xmlns:p14="http://schemas.microsoft.com/office/powerpoint/2010/main" val="847865008"/>
              </p:ext>
            </p:extLst>
          </p:nvPr>
        </p:nvGraphicFramePr>
        <p:xfrm>
          <a:off x="291944" y="2807879"/>
          <a:ext cx="8963449" cy="1005997"/>
        </p:xfrm>
        <a:graphic>
          <a:graphicData uri="http://schemas.openxmlformats.org/drawingml/2006/chart">
            <c:chart xmlns:c="http://schemas.openxmlformats.org/drawingml/2006/chart" xmlns:r="http://schemas.openxmlformats.org/officeDocument/2006/relationships" r:id="rId7"/>
          </a:graphicData>
        </a:graphic>
      </p:graphicFrame>
      <p:grpSp>
        <p:nvGrpSpPr>
          <p:cNvPr id="8" name="Group 7">
            <a:extLst>
              <a:ext uri="{FF2B5EF4-FFF2-40B4-BE49-F238E27FC236}">
                <a16:creationId xmlns:a16="http://schemas.microsoft.com/office/drawing/2014/main" id="{7F28A577-7F7F-9268-F465-85560ACBBF44}"/>
              </a:ext>
            </a:extLst>
          </p:cNvPr>
          <p:cNvGrpSpPr/>
          <p:nvPr/>
        </p:nvGrpSpPr>
        <p:grpSpPr>
          <a:xfrm>
            <a:off x="4548128" y="1900422"/>
            <a:ext cx="1349119" cy="230832"/>
            <a:chOff x="4300465" y="2417548"/>
            <a:chExt cx="1086785" cy="230832"/>
          </a:xfrm>
        </p:grpSpPr>
        <p:sp>
          <p:nvSpPr>
            <p:cNvPr id="9" name="TextBox 7">
              <a:extLst>
                <a:ext uri="{FF2B5EF4-FFF2-40B4-BE49-F238E27FC236}">
                  <a16:creationId xmlns:a16="http://schemas.microsoft.com/office/drawing/2014/main" id="{868AACAC-75E0-9C8A-F1B7-67F343CC5C97}"/>
                </a:ext>
              </a:extLst>
            </p:cNvPr>
            <p:cNvSpPr txBox="1"/>
            <p:nvPr/>
          </p:nvSpPr>
          <p:spPr>
            <a:xfrm>
              <a:off x="4300465" y="2417548"/>
              <a:ext cx="1086785" cy="230832"/>
            </a:xfrm>
            <a:prstGeom prst="rect">
              <a:avLst/>
            </a:prstGeom>
            <a:noFill/>
          </p:spPr>
          <p:txBody>
            <a:bodyPr wrap="square">
              <a:spAutoFit/>
            </a:bodyPr>
            <a:lstStyle>
              <a:defPPr>
                <a:defRPr lang="en-US"/>
              </a:defPPr>
              <a:lvl1pPr marL="0" indent="0" algn="l" defTabSz="914400" rtl="0" eaLnBrk="1" latinLnBrk="0" hangingPunct="1">
                <a:defRPr sz="1800" kern="1200">
                  <a:solidFill>
                    <a:schemeClr val="tx1"/>
                  </a:solidFill>
                  <a:latin typeface="+mn-lt"/>
                  <a:ea typeface="+mn-ea"/>
                  <a:cs typeface="+mn-cs"/>
                </a:defRPr>
              </a:lvl1pPr>
              <a:lvl2pPr marL="457200" indent="0" algn="l" defTabSz="914400" rtl="0" eaLnBrk="1" latinLnBrk="0" hangingPunct="1">
                <a:defRPr sz="1800" kern="1200">
                  <a:solidFill>
                    <a:schemeClr val="tx1"/>
                  </a:solidFill>
                  <a:latin typeface="+mn-lt"/>
                  <a:ea typeface="+mn-ea"/>
                  <a:cs typeface="+mn-cs"/>
                </a:defRPr>
              </a:lvl2pPr>
              <a:lvl3pPr marL="914400" indent="0" algn="l" defTabSz="914400" rtl="0" eaLnBrk="1" latinLnBrk="0" hangingPunct="1">
                <a:defRPr sz="1800" kern="1200">
                  <a:solidFill>
                    <a:schemeClr val="tx1"/>
                  </a:solidFill>
                  <a:latin typeface="+mn-lt"/>
                  <a:ea typeface="+mn-ea"/>
                  <a:cs typeface="+mn-cs"/>
                </a:defRPr>
              </a:lvl3pPr>
              <a:lvl4pPr marL="1371600" indent="0" algn="l" defTabSz="914400" rtl="0" eaLnBrk="1" latinLnBrk="0" hangingPunct="1">
                <a:defRPr sz="1800" kern="1200">
                  <a:solidFill>
                    <a:schemeClr val="tx1"/>
                  </a:solidFill>
                  <a:latin typeface="+mn-lt"/>
                  <a:ea typeface="+mn-ea"/>
                  <a:cs typeface="+mn-cs"/>
                </a:defRPr>
              </a:lvl4pPr>
              <a:lvl5pPr marL="1828800" indent="0" algn="l" defTabSz="914400" rtl="0" eaLnBrk="1" latinLnBrk="0" hangingPunct="1">
                <a:defRPr sz="1800" kern="1200">
                  <a:solidFill>
                    <a:schemeClr val="tx1"/>
                  </a:solidFill>
                  <a:latin typeface="+mn-lt"/>
                  <a:ea typeface="+mn-ea"/>
                  <a:cs typeface="+mn-cs"/>
                </a:defRPr>
              </a:lvl5pPr>
              <a:lvl6pPr marL="2286000" indent="0" algn="l" defTabSz="914400" rtl="0" eaLnBrk="1" latinLnBrk="0" hangingPunct="1">
                <a:defRPr sz="1800" kern="1200">
                  <a:solidFill>
                    <a:schemeClr val="tx1"/>
                  </a:solidFill>
                  <a:latin typeface="+mn-lt"/>
                  <a:ea typeface="+mn-ea"/>
                  <a:cs typeface="+mn-cs"/>
                </a:defRPr>
              </a:lvl6pPr>
              <a:lvl7pPr marL="2743200" indent="0" algn="l" defTabSz="914400" rtl="0" eaLnBrk="1" latinLnBrk="0" hangingPunct="1">
                <a:defRPr sz="1800" kern="1200">
                  <a:solidFill>
                    <a:schemeClr val="tx1"/>
                  </a:solidFill>
                  <a:latin typeface="+mn-lt"/>
                  <a:ea typeface="+mn-ea"/>
                  <a:cs typeface="+mn-cs"/>
                </a:defRPr>
              </a:lvl7pPr>
              <a:lvl8pPr marL="3200400" indent="0" algn="l" defTabSz="914400" rtl="0" eaLnBrk="1" latinLnBrk="0" hangingPunct="1">
                <a:defRPr sz="1800" kern="1200">
                  <a:solidFill>
                    <a:schemeClr val="tx1"/>
                  </a:solidFill>
                  <a:latin typeface="+mn-lt"/>
                  <a:ea typeface="+mn-ea"/>
                  <a:cs typeface="+mn-cs"/>
                </a:defRPr>
              </a:lvl8pPr>
              <a:lvl9pPr marL="3657600" indent="0" algn="l" defTabSz="914400" rtl="0" eaLnBrk="1" latinLnBrk="0" hangingPunct="1">
                <a:defRPr sz="1800" kern="1200">
                  <a:solidFill>
                    <a:schemeClr val="tx1"/>
                  </a:solidFill>
                  <a:latin typeface="+mn-lt"/>
                  <a:ea typeface="+mn-ea"/>
                  <a:cs typeface="+mn-cs"/>
                </a:defRPr>
              </a:lvl9pPr>
            </a:lstStyle>
            <a:p>
              <a:r>
                <a:rPr lang="en-US" sz="900" dirty="0">
                  <a:latin typeface="Arial" panose="020B0604020202020204" pitchFamily="34" charset="0"/>
                  <a:cs typeface="Arial" panose="020B0604020202020204" pitchFamily="34" charset="0"/>
                </a:rPr>
                <a:t>Your Trust Score</a:t>
              </a:r>
            </a:p>
          </p:txBody>
        </p:sp>
        <p:sp>
          <p:nvSpPr>
            <p:cNvPr id="11" name="Rectangle 10">
              <a:extLst>
                <a:ext uri="{FF2B5EF4-FFF2-40B4-BE49-F238E27FC236}">
                  <a16:creationId xmlns:a16="http://schemas.microsoft.com/office/drawing/2014/main" id="{F51C1C92-4897-4B14-21FF-2AEEDE73E926}"/>
                </a:ext>
              </a:extLst>
            </p:cNvPr>
            <p:cNvSpPr/>
            <p:nvPr/>
          </p:nvSpPr>
          <p:spPr>
            <a:xfrm flipH="1">
              <a:off x="4300465" y="2499771"/>
              <a:ext cx="51564" cy="64096"/>
            </a:xfrm>
            <a:prstGeom prst="rect">
              <a:avLst/>
            </a:prstGeom>
            <a:solidFill>
              <a:srgbClr val="6D276A"/>
            </a:solidFill>
            <a:ln>
              <a:solidFill>
                <a:srgbClr val="6D276A"/>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defPPr>
                <a:defRPr lang="en-US"/>
              </a:defPPr>
              <a:lvl1pPr marL="0" indent="0" algn="l" defTabSz="914400" rtl="0" eaLnBrk="1" latinLnBrk="0" hangingPunct="1">
                <a:defRPr sz="1800" kern="1200">
                  <a:solidFill>
                    <a:schemeClr val="lt1"/>
                  </a:solidFill>
                  <a:latin typeface="+mn-lt"/>
                  <a:ea typeface="+mn-ea"/>
                  <a:cs typeface="+mn-cs"/>
                </a:defRPr>
              </a:lvl1pPr>
              <a:lvl2pPr marL="457200" indent="0" algn="l" defTabSz="914400" rtl="0" eaLnBrk="1" latinLnBrk="0" hangingPunct="1">
                <a:defRPr sz="1800" kern="1200">
                  <a:solidFill>
                    <a:schemeClr val="lt1"/>
                  </a:solidFill>
                  <a:latin typeface="+mn-lt"/>
                  <a:ea typeface="+mn-ea"/>
                  <a:cs typeface="+mn-cs"/>
                </a:defRPr>
              </a:lvl2pPr>
              <a:lvl3pPr marL="914400" indent="0" algn="l" defTabSz="914400" rtl="0" eaLnBrk="1" latinLnBrk="0" hangingPunct="1">
                <a:defRPr sz="1800" kern="1200">
                  <a:solidFill>
                    <a:schemeClr val="lt1"/>
                  </a:solidFill>
                  <a:latin typeface="+mn-lt"/>
                  <a:ea typeface="+mn-ea"/>
                  <a:cs typeface="+mn-cs"/>
                </a:defRPr>
              </a:lvl3pPr>
              <a:lvl4pPr marL="1371600" indent="0" algn="l" defTabSz="914400" rtl="0" eaLnBrk="1" latinLnBrk="0" hangingPunct="1">
                <a:defRPr sz="1800" kern="1200">
                  <a:solidFill>
                    <a:schemeClr val="lt1"/>
                  </a:solidFill>
                  <a:latin typeface="+mn-lt"/>
                  <a:ea typeface="+mn-ea"/>
                  <a:cs typeface="+mn-cs"/>
                </a:defRPr>
              </a:lvl4pPr>
              <a:lvl5pPr marL="1828800" indent="0" algn="l" defTabSz="914400" rtl="0" eaLnBrk="1" latinLnBrk="0" hangingPunct="1">
                <a:defRPr sz="1800" kern="1200">
                  <a:solidFill>
                    <a:schemeClr val="lt1"/>
                  </a:solidFill>
                  <a:latin typeface="+mn-lt"/>
                  <a:ea typeface="+mn-ea"/>
                  <a:cs typeface="+mn-cs"/>
                </a:defRPr>
              </a:lvl5pPr>
              <a:lvl6pPr marL="2286000" indent="0" algn="l" defTabSz="914400" rtl="0" eaLnBrk="1" latinLnBrk="0" hangingPunct="1">
                <a:defRPr sz="1800" kern="1200">
                  <a:solidFill>
                    <a:schemeClr val="lt1"/>
                  </a:solidFill>
                  <a:latin typeface="+mn-lt"/>
                  <a:ea typeface="+mn-ea"/>
                  <a:cs typeface="+mn-cs"/>
                </a:defRPr>
              </a:lvl6pPr>
              <a:lvl7pPr marL="2743200" indent="0" algn="l" defTabSz="914400" rtl="0" eaLnBrk="1" latinLnBrk="0" hangingPunct="1">
                <a:defRPr sz="1800" kern="1200">
                  <a:solidFill>
                    <a:schemeClr val="lt1"/>
                  </a:solidFill>
                  <a:latin typeface="+mn-lt"/>
                  <a:ea typeface="+mn-ea"/>
                  <a:cs typeface="+mn-cs"/>
                </a:defRPr>
              </a:lvl7pPr>
              <a:lvl8pPr marL="3200400" indent="0" algn="l" defTabSz="914400" rtl="0" eaLnBrk="1" latinLnBrk="0" hangingPunct="1">
                <a:defRPr sz="1800" kern="1200">
                  <a:solidFill>
                    <a:schemeClr val="lt1"/>
                  </a:solidFill>
                  <a:latin typeface="+mn-lt"/>
                  <a:ea typeface="+mn-ea"/>
                  <a:cs typeface="+mn-cs"/>
                </a:defRPr>
              </a:lvl8pPr>
              <a:lvl9pPr marL="3657600" indent="0" algn="l" defTabSz="914400" rtl="0" eaLnBrk="1" latinLnBrk="0" hangingPunct="1">
                <a:defRPr sz="1800" kern="1200">
                  <a:solidFill>
                    <a:schemeClr val="lt1"/>
                  </a:solidFill>
                  <a:latin typeface="+mn-lt"/>
                  <a:ea typeface="+mn-ea"/>
                  <a:cs typeface="+mn-cs"/>
                </a:defRPr>
              </a:lvl9pPr>
            </a:lstStyle>
            <a:p>
              <a:pPr algn="ctr"/>
              <a:endParaRPr lang="en-GB" dirty="0"/>
            </a:p>
          </p:txBody>
        </p:sp>
      </p:grpSp>
    </p:spTree>
    <p:extLst>
      <p:ext uri="{BB962C8B-B14F-4D97-AF65-F5344CB8AC3E}">
        <p14:creationId xmlns:p14="http://schemas.microsoft.com/office/powerpoint/2010/main" val="35466891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EE10F492-3E68-4FC0-B69A-5B85556DA63C}"/>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8B39C58F-821B-4E81-9698-708F4022EFF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B3FCFA56-442F-4715-BF55-27C8EF6D4F32}"/>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DAE04D98-ED34-420F-9B9C-58431256B354}"/>
              </a:ext>
            </a:extLst>
          </p:cNvPr>
          <p:cNvGraphicFramePr/>
          <p:nvPr>
            <p:extLst>
              <p:ext uri="{D42A27DB-BD31-4B8C-83A1-F6EECF244321}">
                <p14:modId xmlns:p14="http://schemas.microsoft.com/office/powerpoint/2010/main" val="121874993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E5FA1251-CDA6-4887-BD72-658AFE1A88E5}"/>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67F370E6-E681-494F-97B2-0D348087F233}"/>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7DD1456A-234E-4833-8A07-2AC082BB5A1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79273626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6FC77999-F986-48C8-B7B5-415BB15CD3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9847F73A-9737-4AF2-A999-1B451795CBC3}"/>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sp>
        <p:nvSpPr>
          <p:cNvPr id="17" name="TextBox 16">
            <a:extLst>
              <a:ext uri="{FF2B5EF4-FFF2-40B4-BE49-F238E27FC236}">
                <a16:creationId xmlns:a16="http://schemas.microsoft.com/office/drawing/2014/main" id="{C4642BB4-BEBC-46D9-B8A5-F71BEA7B9DD3}"/>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FD44E486-C62A-4A3B-B8C2-18649022DB20}"/>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a:ea typeface="+mj-ea"/>
                <a:cs typeface="+mj-cs"/>
              </a:rPr>
              <a:t>Section score</a:t>
            </a:r>
          </a:p>
        </p:txBody>
      </p:sp>
      <p:sp>
        <p:nvSpPr>
          <p:cNvPr id="13" name="Title 33">
            <a:extLst>
              <a:ext uri="{FF2B5EF4-FFF2-40B4-BE49-F238E27FC236}">
                <a16:creationId xmlns:a16="http://schemas.microsoft.com/office/drawing/2014/main" id="{ED098B1C-71E0-4336-9CF1-B1F3E5F01739}"/>
              </a:ext>
            </a:extLst>
          </p:cNvPr>
          <p:cNvSpPr>
            <a:spLocks noGrp="1"/>
          </p:cNvSpPr>
          <p:nvPr>
            <p:ph type="title"/>
          </p:nvPr>
        </p:nvSpPr>
        <p:spPr>
          <a:xfrm>
            <a:off x="419970" y="537464"/>
            <a:ext cx="11417697" cy="654856"/>
          </a:xfrm>
        </p:spPr>
        <p:txBody>
          <a:bodyPr>
            <a:normAutofit/>
          </a:bodyPr>
          <a:lstStyle/>
          <a:p>
            <a:r>
              <a:rPr lang="en-GB" dirty="0"/>
              <a:t>Section 8. Virtual wards</a:t>
            </a:r>
          </a:p>
        </p:txBody>
      </p:sp>
      <p:graphicFrame>
        <p:nvGraphicFramePr>
          <p:cNvPr id="4" name="section_table">
            <a:extLst>
              <a:ext uri="{FF2B5EF4-FFF2-40B4-BE49-F238E27FC236}">
                <a16:creationId xmlns:a16="http://schemas.microsoft.com/office/drawing/2014/main" id="{F15C0219-19BB-4034-F531-BAD9E6B23FD9}"/>
              </a:ext>
            </a:extLst>
          </p:cNvPr>
          <p:cNvGraphicFramePr>
            <a:graphicFrameLocks noGrp="1"/>
          </p:cNvGraphicFramePr>
          <p:nvPr>
            <p:extLst>
              <p:ext uri="{D42A27DB-BD31-4B8C-83A1-F6EECF244321}">
                <p14:modId xmlns:p14="http://schemas.microsoft.com/office/powerpoint/2010/main" val="1137963812"/>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8.9</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graphicFrame>
        <p:nvGraphicFramePr>
          <p:cNvPr id="2" name="Section 8" descr="A bar chart showing the range of section scores for all NHS trusts for Section 1 (Health and social care workers).">
            <a:extLst>
              <a:ext uri="{FF2B5EF4-FFF2-40B4-BE49-F238E27FC236}">
                <a16:creationId xmlns:a16="http://schemas.microsoft.com/office/drawing/2014/main" id="{8B92428C-4978-6273-6D4E-6FB2B9BD6B62}"/>
              </a:ext>
            </a:extLst>
          </p:cNvPr>
          <p:cNvGraphicFramePr/>
          <p:nvPr>
            <p:extLst>
              <p:ext uri="{D42A27DB-BD31-4B8C-83A1-F6EECF244321}">
                <p14:modId xmlns:p14="http://schemas.microsoft.com/office/powerpoint/2010/main" val="80182062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9688687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1"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BC75FA5-CD35-D15F-4380-8166F2AC7F65}"/>
              </a:ext>
            </a:extLst>
          </p:cNvPr>
          <p:cNvGraphicFramePr>
            <a:graphicFrameLocks noGrp="1"/>
          </p:cNvGraphicFramePr>
          <p:nvPr>
            <p:extLst>
              <p:ext uri="{D42A27DB-BD31-4B8C-83A1-F6EECF244321}">
                <p14:modId xmlns:p14="http://schemas.microsoft.com/office/powerpoint/2010/main" val="2478746965"/>
              </p:ext>
            </p:extLst>
          </p:nvPr>
        </p:nvGraphicFramePr>
        <p:xfrm>
          <a:off x="8585541" y="1767430"/>
          <a:ext cx="3382605" cy="225733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585245">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35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6.8</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8.7</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271463">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182658975"/>
                  </a:ext>
                </a:extLst>
              </a:tr>
              <a:tr h="37147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bl>
          </a:graphicData>
        </a:graphic>
      </p:graphicFrame>
      <p:sp>
        <p:nvSpPr>
          <p:cNvPr id="2" name="Rectangle 1">
            <a:extLst>
              <a:ext uri="{FF2B5EF4-FFF2-40B4-BE49-F238E27FC236}">
                <a16:creationId xmlns:a16="http://schemas.microsoft.com/office/drawing/2014/main" id="{35B29744-5407-B0A8-E650-C77F96860E7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17" name="Q34" descr="A chart showing how your Trust scored for Q15 compared with other trusts that took part; using the ‘expected range’ analysis technique. ">
            <a:extLst>
              <a:ext uri="{FF2B5EF4-FFF2-40B4-BE49-F238E27FC236}">
                <a16:creationId xmlns:a16="http://schemas.microsoft.com/office/drawing/2014/main" id="{9FF0A892-1948-3524-352F-70A9355D9526}"/>
              </a:ext>
            </a:extLst>
          </p:cNvPr>
          <p:cNvGraphicFramePr/>
          <p:nvPr>
            <p:extLst>
              <p:ext uri="{D42A27DB-BD31-4B8C-83A1-F6EECF244321}">
                <p14:modId xmlns:p14="http://schemas.microsoft.com/office/powerpoint/2010/main" val="1494127916"/>
              </p:ext>
            </p:extLst>
          </p:nvPr>
        </p:nvGraphicFramePr>
        <p:xfrm>
          <a:off x="103911" y="2281946"/>
          <a:ext cx="8246527" cy="1587906"/>
        </p:xfrm>
        <a:graphic>
          <a:graphicData uri="http://schemas.openxmlformats.org/drawingml/2006/chart">
            <c:chart xmlns:c="http://schemas.openxmlformats.org/drawingml/2006/chart" xmlns:r="http://schemas.openxmlformats.org/officeDocument/2006/relationships" r:id="rId3"/>
          </a:graphicData>
        </a:graphic>
      </p:graphicFrame>
      <p:grpSp>
        <p:nvGrpSpPr>
          <p:cNvPr id="9" name="Section 8" descr="A chart showing how your Trust scored for Q14 compared with other trusts that took part; using the ‘expected range’ analysis technique. ">
            <a:extLst>
              <a:ext uri="{FF2B5EF4-FFF2-40B4-BE49-F238E27FC236}">
                <a16:creationId xmlns:a16="http://schemas.microsoft.com/office/drawing/2014/main" id="{59E45D69-571B-F2FF-31C5-62A4C455A5DA}"/>
              </a:ext>
            </a:extLst>
          </p:cNvPr>
          <p:cNvGrpSpPr/>
          <p:nvPr/>
        </p:nvGrpSpPr>
        <p:grpSpPr>
          <a:xfrm>
            <a:off x="103911" y="1525503"/>
            <a:ext cx="8246527" cy="1512887"/>
            <a:chOff x="380078" y="1436456"/>
            <a:chExt cx="8246527" cy="1512887"/>
          </a:xfrm>
        </p:grpSpPr>
        <p:sp>
          <p:nvSpPr>
            <p:cNvPr id="10" name="Rectangle 9">
              <a:extLst>
                <a:ext uri="{FF2B5EF4-FFF2-40B4-BE49-F238E27FC236}">
                  <a16:creationId xmlns:a16="http://schemas.microsoft.com/office/drawing/2014/main" id="{4841E007-7DD2-1065-595F-0EA11F77859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aphicFrame>
          <p:nvGraphicFramePr>
            <p:cNvPr id="11" name="Q33">
              <a:extLst>
                <a:ext uri="{FF2B5EF4-FFF2-40B4-BE49-F238E27FC236}">
                  <a16:creationId xmlns:a16="http://schemas.microsoft.com/office/drawing/2014/main" id="{48A31102-CAFB-BC78-16AF-690635CE3F79}"/>
                </a:ext>
              </a:extLst>
            </p:cNvPr>
            <p:cNvGraphicFramePr/>
            <p:nvPr>
              <p:extLst>
                <p:ext uri="{D42A27DB-BD31-4B8C-83A1-F6EECF244321}">
                  <p14:modId xmlns:p14="http://schemas.microsoft.com/office/powerpoint/2010/main" val="1562449152"/>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8. Virtual wards (continued)</a:t>
            </a:r>
          </a:p>
        </p:txBody>
      </p:sp>
    </p:spTree>
    <p:extLst>
      <p:ext uri="{BB962C8B-B14F-4D97-AF65-F5344CB8AC3E}">
        <p14:creationId xmlns:p14="http://schemas.microsoft.com/office/powerpoint/2010/main" val="10321339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CF0EB999-190D-46E6-837E-001A2671F842}"/>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5D1D2535-A48E-4728-99FD-4B52DFFEA654}"/>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3DBD53D0-7322-4212-B3B0-CBAB86B2E2AF}"/>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B0A77800-807B-49B0-94E3-D2F8C7065B08}"/>
              </a:ext>
            </a:extLst>
          </p:cNvPr>
          <p:cNvGraphicFramePr/>
          <p:nvPr>
            <p:extLst>
              <p:ext uri="{D42A27DB-BD31-4B8C-83A1-F6EECF244321}">
                <p14:modId xmlns:p14="http://schemas.microsoft.com/office/powerpoint/2010/main" val="250433816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C1180DE0-DEE9-4E28-97FB-D30D1CD0437C}"/>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8F9CAA2-CC63-4E03-A568-BF6C496EA1B0}"/>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90444486-2835-433C-B029-3A12B368A698}"/>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514875298"/>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C5CD0F11-0B86-4249-BAEA-F9BD2F8844A1}"/>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112381A3-115A-4D66-AFFF-83031E6B353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160635B0-1B39-95BC-F97B-31F6514A4255}"/>
              </a:ext>
            </a:extLst>
          </p:cNvPr>
          <p:cNvGraphicFramePr>
            <a:graphicFrameLocks noGrp="1"/>
          </p:cNvGraphicFramePr>
          <p:nvPr>
            <p:extLst>
              <p:ext uri="{D42A27DB-BD31-4B8C-83A1-F6EECF244321}">
                <p14:modId xmlns:p14="http://schemas.microsoft.com/office/powerpoint/2010/main" val="2013523699"/>
              </p:ext>
            </p:extLst>
          </p:nvPr>
        </p:nvGraphicFramePr>
        <p:xfrm>
          <a:off x="340462" y="2047793"/>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7.7</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F4F33894-F7FF-4603-8437-E220B1D3A4C6}"/>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54FBAF65-01C4-4A09-A39B-B99864DF8B3F}"/>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35">
            <a:extLst>
              <a:ext uri="{FF2B5EF4-FFF2-40B4-BE49-F238E27FC236}">
                <a16:creationId xmlns:a16="http://schemas.microsoft.com/office/drawing/2014/main" id="{9C9AF5D9-EF5F-4368-A81D-5621D051DFDE}"/>
              </a:ext>
            </a:extLst>
          </p:cNvPr>
          <p:cNvSpPr>
            <a:spLocks noGrp="1"/>
          </p:cNvSpPr>
          <p:nvPr>
            <p:ph type="title"/>
          </p:nvPr>
        </p:nvSpPr>
        <p:spPr>
          <a:xfrm>
            <a:off x="419970" y="537464"/>
            <a:ext cx="11417697" cy="654856"/>
          </a:xfrm>
        </p:spPr>
        <p:txBody>
          <a:bodyPr>
            <a:normAutofit/>
          </a:bodyPr>
          <a:lstStyle/>
          <a:p>
            <a:r>
              <a:rPr lang="en-GB" dirty="0"/>
              <a:t>Section 9. Leaving hospital</a:t>
            </a:r>
          </a:p>
        </p:txBody>
      </p:sp>
      <p:graphicFrame>
        <p:nvGraphicFramePr>
          <p:cNvPr id="4" name="Section 9" descr="A bar chart showing the range of section scores for all NHS trusts for Section 1 (Health and social care workers).">
            <a:extLst>
              <a:ext uri="{FF2B5EF4-FFF2-40B4-BE49-F238E27FC236}">
                <a16:creationId xmlns:a16="http://schemas.microsoft.com/office/drawing/2014/main" id="{FAD891CB-465F-CC14-50F4-660830AC02D7}"/>
              </a:ext>
            </a:extLst>
          </p:cNvPr>
          <p:cNvGraphicFramePr/>
          <p:nvPr>
            <p:extLst>
              <p:ext uri="{D42A27DB-BD31-4B8C-83A1-F6EECF244321}">
                <p14:modId xmlns:p14="http://schemas.microsoft.com/office/powerpoint/2010/main" val="377019843"/>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0293556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3E012A40-91B5-48C6-CF10-C1619CFCBA28}"/>
              </a:ext>
            </a:extLst>
          </p:cNvPr>
          <p:cNvGraphicFramePr>
            <a:graphicFrameLocks noGrp="1"/>
          </p:cNvGraphicFramePr>
          <p:nvPr>
            <p:extLst>
              <p:ext uri="{D42A27DB-BD31-4B8C-83A1-F6EECF244321}">
                <p14:modId xmlns:p14="http://schemas.microsoft.com/office/powerpoint/2010/main" val="3197799515"/>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D9D9D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About the same</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8.1</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259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4A46C5B6-645B-9314-2996-F7766F1176E9}"/>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38" descr="A chart showing how your Trust scored for Q35 compared with other trusts that took part; using the ‘expected range’ analysis technique. ">
            <a:extLst>
              <a:ext uri="{FF2B5EF4-FFF2-40B4-BE49-F238E27FC236}">
                <a16:creationId xmlns:a16="http://schemas.microsoft.com/office/drawing/2014/main" id="{A1B8C8B3-0AAF-9BFC-4E90-69046C0B0C7C}"/>
              </a:ext>
            </a:extLst>
          </p:cNvPr>
          <p:cNvGraphicFramePr/>
          <p:nvPr>
            <p:extLst>
              <p:ext uri="{D42A27DB-BD31-4B8C-83A1-F6EECF244321}">
                <p14:modId xmlns:p14="http://schemas.microsoft.com/office/powerpoint/2010/main" val="246432349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7" name="Q37" descr="A chart showing how your Trust scored for Q34 compared with other trusts that took part; using the ‘expected range’ analysis technique. ">
            <a:extLst>
              <a:ext uri="{FF2B5EF4-FFF2-40B4-BE49-F238E27FC236}">
                <a16:creationId xmlns:a16="http://schemas.microsoft.com/office/drawing/2014/main" id="{AAC91ECE-4092-F038-C742-E88DD12B4EB0}"/>
              </a:ext>
            </a:extLst>
          </p:cNvPr>
          <p:cNvGraphicFramePr/>
          <p:nvPr>
            <p:extLst>
              <p:ext uri="{D42A27DB-BD31-4B8C-83A1-F6EECF244321}">
                <p14:modId xmlns:p14="http://schemas.microsoft.com/office/powerpoint/2010/main" val="309780851"/>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6" name="Q36" descr="A chart showing how your Trust scored for Q33 compared with other trusts that took part; using the ‘expected range’ analysis technique. ">
            <a:extLst>
              <a:ext uri="{FF2B5EF4-FFF2-40B4-BE49-F238E27FC236}">
                <a16:creationId xmlns:a16="http://schemas.microsoft.com/office/drawing/2014/main" id="{F3077432-C471-3AA3-B95D-9C27634E441C}"/>
              </a:ext>
            </a:extLst>
          </p:cNvPr>
          <p:cNvGraphicFramePr/>
          <p:nvPr>
            <p:extLst>
              <p:ext uri="{D42A27DB-BD31-4B8C-83A1-F6EECF244321}">
                <p14:modId xmlns:p14="http://schemas.microsoft.com/office/powerpoint/2010/main" val="2938471166"/>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5"/>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BE4E7544-56E0-42A1-E64E-98C4BD2B2359}"/>
              </a:ext>
            </a:extLst>
          </p:cNvPr>
          <p:cNvGrpSpPr/>
          <p:nvPr/>
        </p:nvGrpSpPr>
        <p:grpSpPr>
          <a:xfrm>
            <a:off x="140735" y="1436456"/>
            <a:ext cx="8246527" cy="1512887"/>
            <a:chOff x="380078" y="1436456"/>
            <a:chExt cx="8246527" cy="1512887"/>
          </a:xfrm>
        </p:grpSpPr>
        <p:graphicFrame>
          <p:nvGraphicFramePr>
            <p:cNvPr id="3" name="Q35">
              <a:extLst>
                <a:ext uri="{FF2B5EF4-FFF2-40B4-BE49-F238E27FC236}">
                  <a16:creationId xmlns:a16="http://schemas.microsoft.com/office/drawing/2014/main" id="{FFC43032-8831-58C2-8795-CBC070076F77}"/>
                </a:ext>
              </a:extLst>
            </p:cNvPr>
            <p:cNvGraphicFramePr/>
            <p:nvPr>
              <p:extLst>
                <p:ext uri="{D42A27DB-BD31-4B8C-83A1-F6EECF244321}">
                  <p14:modId xmlns:p14="http://schemas.microsoft.com/office/powerpoint/2010/main" val="243087342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6"/>
            </a:graphicData>
          </a:graphic>
        </p:graphicFrame>
        <p:sp>
          <p:nvSpPr>
            <p:cNvPr id="5" name="Rectangle 4">
              <a:extLst>
                <a:ext uri="{FF2B5EF4-FFF2-40B4-BE49-F238E27FC236}">
                  <a16:creationId xmlns:a16="http://schemas.microsoft.com/office/drawing/2014/main" id="{B8353568-4B53-C2D8-F93E-DB383CBB5D8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6">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36797671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18" name="Ipsos Ribbon Rules" hidden="1">
            <a:extLst>
              <a:ext uri="{FF2B5EF4-FFF2-40B4-BE49-F238E27FC236}">
                <a16:creationId xmlns:a16="http://schemas.microsoft.com/office/drawing/2014/main" id="{B51A7588-35D4-4119-A97C-FF944725BF15}"/>
              </a:ext>
              <a:ext uri="{C183D7F6-B498-43B3-948B-1728B52AA6E4}">
                <adec:decorative xmlns:adec="http://schemas.microsoft.com/office/drawing/2017/decorative" val="1"/>
              </a:ext>
            </a:extLst>
          </p:cNvPr>
          <p:cNvGraphicFramePr/>
          <p:nvPr>
            <p:extLst>
              <p:ext uri="{D42A27DB-BD31-4B8C-83A1-F6EECF244321}">
                <p14:modId xmlns:p14="http://schemas.microsoft.com/office/powerpoint/2010/main" val="2221836437"/>
              </p:ext>
            </p:extLst>
          </p:nvPr>
        </p:nvGraphicFramePr>
        <p:xfrm>
          <a:off x="10160000" y="-571500"/>
          <a:ext cx="2032000" cy="508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B5571F51-41EB-7182-403E-657CD041146E}"/>
              </a:ext>
            </a:extLst>
          </p:cNvPr>
          <p:cNvGraphicFramePr>
            <a:graphicFrameLocks noGrp="1"/>
          </p:cNvGraphicFramePr>
          <p:nvPr>
            <p:extLst>
              <p:ext uri="{D42A27DB-BD31-4B8C-83A1-F6EECF244321}">
                <p14:modId xmlns:p14="http://schemas.microsoft.com/office/powerpoint/2010/main" val="356170037"/>
              </p:ext>
            </p:extLst>
          </p:nvPr>
        </p:nvGraphicFramePr>
        <p:xfrm>
          <a:off x="8585541" y="1767430"/>
          <a:ext cx="3382605" cy="4154573"/>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757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43852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4800">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9.2</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39498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614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3.5</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90497">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6"/>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721</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7.3</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6.7</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7"/>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11" name="Rectangle 10">
            <a:extLst>
              <a:ext uri="{FF2B5EF4-FFF2-40B4-BE49-F238E27FC236}">
                <a16:creationId xmlns:a16="http://schemas.microsoft.com/office/drawing/2014/main" id="{12F3A1D9-9189-E74E-F660-9FA43846B0E4}"/>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8" name="Q42" descr="A chart showing how your Trust scored for Q35 compared with other trusts that took part; using the ‘expected range’ analysis technique. ">
            <a:extLst>
              <a:ext uri="{FF2B5EF4-FFF2-40B4-BE49-F238E27FC236}">
                <a16:creationId xmlns:a16="http://schemas.microsoft.com/office/drawing/2014/main" id="{43280353-D7B9-04C1-F22B-5701FAA702A0}"/>
              </a:ext>
            </a:extLst>
          </p:cNvPr>
          <p:cNvGraphicFramePr/>
          <p:nvPr>
            <p:extLst>
              <p:ext uri="{D42A27DB-BD31-4B8C-83A1-F6EECF244321}">
                <p14:modId xmlns:p14="http://schemas.microsoft.com/office/powerpoint/2010/main" val="617289920"/>
              </p:ext>
            </p:extLst>
          </p:nvPr>
        </p:nvGraphicFramePr>
        <p:xfrm>
          <a:off x="140732" y="4166898"/>
          <a:ext cx="8246527" cy="151288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7" name="Q41" descr="A chart showing how your Trust scored for Q34 compared with other trusts that took part; using the ‘expected range’ analysis technique. ">
            <a:extLst>
              <a:ext uri="{FF2B5EF4-FFF2-40B4-BE49-F238E27FC236}">
                <a16:creationId xmlns:a16="http://schemas.microsoft.com/office/drawing/2014/main" id="{3E238990-6390-31BA-4313-55739D3AEDEE}"/>
              </a:ext>
            </a:extLst>
          </p:cNvPr>
          <p:cNvGraphicFramePr/>
          <p:nvPr>
            <p:extLst>
              <p:ext uri="{D42A27DB-BD31-4B8C-83A1-F6EECF244321}">
                <p14:modId xmlns:p14="http://schemas.microsoft.com/office/powerpoint/2010/main" val="3843129102"/>
              </p:ext>
            </p:extLst>
          </p:nvPr>
        </p:nvGraphicFramePr>
        <p:xfrm>
          <a:off x="140733" y="3252044"/>
          <a:ext cx="8246527" cy="1512887"/>
        </p:xfrm>
        <a:graphic>
          <a:graphicData uri="http://schemas.openxmlformats.org/drawingml/2006/chart">
            <c:chart xmlns:c="http://schemas.openxmlformats.org/drawingml/2006/chart" xmlns:r="http://schemas.openxmlformats.org/officeDocument/2006/relationships" r:id="rId5"/>
          </a:graphicData>
        </a:graphic>
      </p:graphicFrame>
      <p:graphicFrame>
        <p:nvGraphicFramePr>
          <p:cNvPr id="6" name="Q40" descr="A chart showing how your Trust scored for Q33 compared with other trusts that took part; using the ‘expected range’ analysis technique. ">
            <a:extLst>
              <a:ext uri="{FF2B5EF4-FFF2-40B4-BE49-F238E27FC236}">
                <a16:creationId xmlns:a16="http://schemas.microsoft.com/office/drawing/2014/main" id="{81137B9E-0A86-D210-B18D-F2689BFF7F49}"/>
              </a:ext>
            </a:extLst>
          </p:cNvPr>
          <p:cNvGraphicFramePr/>
          <p:nvPr>
            <p:extLst>
              <p:ext uri="{D42A27DB-BD31-4B8C-83A1-F6EECF244321}">
                <p14:modId xmlns:p14="http://schemas.microsoft.com/office/powerpoint/2010/main" val="2401746718"/>
              </p:ext>
            </p:extLst>
          </p:nvPr>
        </p:nvGraphicFramePr>
        <p:xfrm>
          <a:off x="140733" y="2360835"/>
          <a:ext cx="8246527" cy="1512887"/>
        </p:xfrm>
        <a:graphic>
          <a:graphicData uri="http://schemas.openxmlformats.org/drawingml/2006/chart">
            <c:chart xmlns:c="http://schemas.openxmlformats.org/drawingml/2006/chart" xmlns:r="http://schemas.openxmlformats.org/officeDocument/2006/relationships" r:id="rId6"/>
          </a:graphicData>
        </a:graphic>
      </p:graphicFrame>
      <p:grpSp>
        <p:nvGrpSpPr>
          <p:cNvPr id="2" name="Section 9" descr="A chart showing how your Trust scored for Q32 compared with other trusts that took part; using the ‘expected range’ analysis technique. ">
            <a:extLst>
              <a:ext uri="{FF2B5EF4-FFF2-40B4-BE49-F238E27FC236}">
                <a16:creationId xmlns:a16="http://schemas.microsoft.com/office/drawing/2014/main" id="{05729B5A-EECA-8C82-0641-92FFAD4AAD8C}"/>
              </a:ext>
            </a:extLst>
          </p:cNvPr>
          <p:cNvGrpSpPr/>
          <p:nvPr/>
        </p:nvGrpSpPr>
        <p:grpSpPr>
          <a:xfrm>
            <a:off x="140735" y="1436456"/>
            <a:ext cx="8246527" cy="1512887"/>
            <a:chOff x="380078" y="1436456"/>
            <a:chExt cx="8246527" cy="1512887"/>
          </a:xfrm>
        </p:grpSpPr>
        <p:graphicFrame>
          <p:nvGraphicFramePr>
            <p:cNvPr id="3" name="Q39">
              <a:extLst>
                <a:ext uri="{FF2B5EF4-FFF2-40B4-BE49-F238E27FC236}">
                  <a16:creationId xmlns:a16="http://schemas.microsoft.com/office/drawing/2014/main" id="{0894B82E-617F-67FB-4D8D-74C7A86EC4D9}"/>
                </a:ext>
              </a:extLst>
            </p:cNvPr>
            <p:cNvGraphicFramePr/>
            <p:nvPr>
              <p:extLst>
                <p:ext uri="{D42A27DB-BD31-4B8C-83A1-F6EECF244321}">
                  <p14:modId xmlns:p14="http://schemas.microsoft.com/office/powerpoint/2010/main" val="4154422741"/>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7"/>
            </a:graphicData>
          </a:graphic>
        </p:graphicFrame>
        <p:sp>
          <p:nvSpPr>
            <p:cNvPr id="5" name="Rectangle 4">
              <a:extLst>
                <a:ext uri="{FF2B5EF4-FFF2-40B4-BE49-F238E27FC236}">
                  <a16:creationId xmlns:a16="http://schemas.microsoft.com/office/drawing/2014/main" id="{18897E73-EB68-CBD4-C2F3-A6AAA403A68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7">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5744685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24" name="summary_table" descr="Number of respondents, Trust score, National average, lowest trust score, highest trust score shown for Q22, Q23 and Q26." title="Summary of scores">
            <a:extLst>
              <a:ext uri="{FF2B5EF4-FFF2-40B4-BE49-F238E27FC236}">
                <a16:creationId xmlns:a16="http://schemas.microsoft.com/office/drawing/2014/main" id="{91096D61-D826-571C-43A1-818B7CC3BB2F}"/>
              </a:ext>
            </a:extLst>
          </p:cNvPr>
          <p:cNvGraphicFramePr>
            <a:graphicFrameLocks noGrp="1"/>
          </p:cNvGraphicFramePr>
          <p:nvPr>
            <p:extLst>
              <p:ext uri="{D42A27DB-BD31-4B8C-83A1-F6EECF244321}">
                <p14:modId xmlns:p14="http://schemas.microsoft.com/office/powerpoint/2010/main" val="2811962781"/>
              </p:ext>
            </p:extLst>
          </p:nvPr>
        </p:nvGraphicFramePr>
        <p:xfrm>
          <a:off x="8542583" y="1767430"/>
          <a:ext cx="3425563" cy="3189373"/>
        </p:xfrm>
        <a:graphic>
          <a:graphicData uri="http://schemas.openxmlformats.org/drawingml/2006/table">
            <a:tbl>
              <a:tblPr firstRow="1" bandRow="1">
                <a:tableStyleId>{5940675A-B579-460E-94D1-54222C63F5DA}</a:tableStyleId>
              </a:tblPr>
              <a:tblGrid>
                <a:gridCol w="92053">
                  <a:extLst>
                    <a:ext uri="{9D8B030D-6E8A-4147-A177-3AD203B41FA5}">
                      <a16:colId xmlns:a16="http://schemas.microsoft.com/office/drawing/2014/main" val="3601460425"/>
                    </a:ext>
                  </a:extLst>
                </a:gridCol>
                <a:gridCol w="774417">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741</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8.8</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7.6</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5.6</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9.6</a:t>
                      </a: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r h="339731">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88321745"/>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A9D18E"/>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Somewhat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404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8.5</a:t>
                      </a:r>
                    </a:p>
                  </a:txBody>
                  <a:tcPr anchor="ct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6.9</a:t>
                      </a:r>
                      <a:endParaRPr lang="en-GB" sz="900" b="0" dirty="0">
                        <a:solidFill>
                          <a:schemeClr val="tx1"/>
                        </a:solidFill>
                        <a:latin typeface="Arial" panose="020B0604020202020204" pitchFamily="34" charset="0"/>
                        <a:cs typeface="Arial" panose="020B0604020202020204" pitchFamily="34" charset="0"/>
                      </a:endParaRP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9.4</a:t>
                      </a:r>
                    </a:p>
                  </a:txBody>
                  <a:tcPr anchor="ct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182658975"/>
                  </a:ext>
                </a:extLst>
              </a:tr>
              <a:tr h="433872">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4"/>
                  </a:ext>
                </a:extLst>
              </a:tr>
              <a:tr h="513278">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474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solidFill>
                      <a:schemeClr val="accent3">
                        <a:lumMod val="20000"/>
                        <a:lumOff val="80000"/>
                      </a:schemeClr>
                    </a:solid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6.4</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5.0</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7.9</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5"/>
                  </a:ext>
                </a:extLst>
              </a:tr>
              <a:tr h="379525">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10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l"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445893" rtl="0" eaLnBrk="1" fontAlgn="auto" latinLnBrk="0" hangingPunct="1">
                        <a:lnSpc>
                          <a:spcPct val="100000"/>
                        </a:lnSpc>
                        <a:spcBef>
                          <a:spcPts val="0"/>
                        </a:spcBef>
                        <a:spcAft>
                          <a:spcPts val="0"/>
                        </a:spcAft>
                        <a:buClrTx/>
                        <a:buSzTx/>
                        <a:buFontTx/>
                        <a:buNone/>
                        <a:tabLst/>
                        <a:defRPr/>
                      </a:pPr>
                      <a:endParaRPr lang="en-GB" sz="900" b="0" dirty="0">
                        <a:solidFill>
                          <a:schemeClr val="tx1"/>
                        </a:solidFill>
                        <a:latin typeface="Arial" panose="020B0604020202020204" pitchFamily="34" charset="0"/>
                        <a:cs typeface="Arial" panose="020B0604020202020204" pitchFamily="34" charset="0"/>
                      </a:endParaRPr>
                    </a:p>
                  </a:txBody>
                  <a:tcPr anchor="ctr">
                    <a:lnL w="12700" cmpd="sng">
                      <a:noFill/>
                    </a:lnL>
                    <a:lnR w="12700" cmpd="sng">
                      <a:noFill/>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7015403"/>
                  </a:ext>
                </a:extLst>
              </a:tr>
            </a:tbl>
          </a:graphicData>
        </a:graphic>
      </p:graphicFrame>
      <p:sp>
        <p:nvSpPr>
          <p:cNvPr id="2" name="Rectangle 1">
            <a:extLst>
              <a:ext uri="{FF2B5EF4-FFF2-40B4-BE49-F238E27FC236}">
                <a16:creationId xmlns:a16="http://schemas.microsoft.com/office/drawing/2014/main" id="{6DF3B9B4-E86E-3107-F9D4-93FCF2E43783}"/>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aphicFrame>
        <p:nvGraphicFramePr>
          <p:cNvPr id="20" name="Q45" descr="A chart showing how your Trust scored for Q26 compared with other trusts that took part; using the ‘expected range’ analysis technique. ">
            <a:extLst>
              <a:ext uri="{FF2B5EF4-FFF2-40B4-BE49-F238E27FC236}">
                <a16:creationId xmlns:a16="http://schemas.microsoft.com/office/drawing/2014/main" id="{0EF99E22-9E50-A10C-EADD-0ED5146AC1D2}"/>
              </a:ext>
            </a:extLst>
          </p:cNvPr>
          <p:cNvGraphicFramePr/>
          <p:nvPr>
            <p:extLst>
              <p:ext uri="{D42A27DB-BD31-4B8C-83A1-F6EECF244321}">
                <p14:modId xmlns:p14="http://schemas.microsoft.com/office/powerpoint/2010/main" val="1623764332"/>
              </p:ext>
            </p:extLst>
          </p:nvPr>
        </p:nvGraphicFramePr>
        <p:xfrm>
          <a:off x="128461" y="3206847"/>
          <a:ext cx="8246527" cy="151288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6" name="Q44" descr="A chart showing how your Trust scored for Q23 compared with other trusts that took part; using the ‘expected range’ analysis technique. ">
            <a:extLst>
              <a:ext uri="{FF2B5EF4-FFF2-40B4-BE49-F238E27FC236}">
                <a16:creationId xmlns:a16="http://schemas.microsoft.com/office/drawing/2014/main" id="{042A3B6C-73BF-DFCC-CDD7-E274BBB67270}"/>
              </a:ext>
            </a:extLst>
          </p:cNvPr>
          <p:cNvGraphicFramePr/>
          <p:nvPr>
            <p:extLst>
              <p:ext uri="{D42A27DB-BD31-4B8C-83A1-F6EECF244321}">
                <p14:modId xmlns:p14="http://schemas.microsoft.com/office/powerpoint/2010/main" val="3855388134"/>
              </p:ext>
            </p:extLst>
          </p:nvPr>
        </p:nvGraphicFramePr>
        <p:xfrm>
          <a:off x="128461" y="2285217"/>
          <a:ext cx="8246527" cy="1512887"/>
        </p:xfrm>
        <a:graphic>
          <a:graphicData uri="http://schemas.openxmlformats.org/drawingml/2006/chart">
            <c:chart xmlns:c="http://schemas.openxmlformats.org/drawingml/2006/chart" xmlns:r="http://schemas.openxmlformats.org/officeDocument/2006/relationships" r:id="rId4"/>
          </a:graphicData>
        </a:graphic>
      </p:graphicFrame>
      <p:grpSp>
        <p:nvGrpSpPr>
          <p:cNvPr id="11" name="Section 9" descr="A chart showing how your Trust scored for Q22 compared with other trusts that took part; using the ‘expected range’ analysis technique. ">
            <a:extLst>
              <a:ext uri="{FF2B5EF4-FFF2-40B4-BE49-F238E27FC236}">
                <a16:creationId xmlns:a16="http://schemas.microsoft.com/office/drawing/2014/main" id="{2F128CFB-DA8A-0F6B-719C-9AEAF49E9063}"/>
              </a:ext>
            </a:extLst>
          </p:cNvPr>
          <p:cNvGrpSpPr/>
          <p:nvPr/>
        </p:nvGrpSpPr>
        <p:grpSpPr>
          <a:xfrm>
            <a:off x="128461" y="1436456"/>
            <a:ext cx="8246527" cy="1512887"/>
            <a:chOff x="380078" y="1436456"/>
            <a:chExt cx="8246527" cy="1512887"/>
          </a:xfrm>
        </p:grpSpPr>
        <p:graphicFrame>
          <p:nvGraphicFramePr>
            <p:cNvPr id="12" name="Q43">
              <a:extLst>
                <a:ext uri="{FF2B5EF4-FFF2-40B4-BE49-F238E27FC236}">
                  <a16:creationId xmlns:a16="http://schemas.microsoft.com/office/drawing/2014/main" id="{CF188DA3-6135-36EF-8584-E697FA46D5DC}"/>
                </a:ext>
              </a:extLst>
            </p:cNvPr>
            <p:cNvGraphicFramePr/>
            <p:nvPr>
              <p:extLst>
                <p:ext uri="{D42A27DB-BD31-4B8C-83A1-F6EECF244321}">
                  <p14:modId xmlns:p14="http://schemas.microsoft.com/office/powerpoint/2010/main" val="4033612416"/>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5"/>
            </a:graphicData>
          </a:graphic>
        </p:graphicFrame>
        <p:sp>
          <p:nvSpPr>
            <p:cNvPr id="15" name="Q43">
              <a:extLst>
                <a:ext uri="{FF2B5EF4-FFF2-40B4-BE49-F238E27FC236}">
                  <a16:creationId xmlns:a16="http://schemas.microsoft.com/office/drawing/2014/main" id="{23359105-68B5-E4E1-ECA3-1C569DED5297}"/>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scores</a:t>
            </a:r>
          </a:p>
        </p:txBody>
      </p:sp>
      <p:sp>
        <p:nvSpPr>
          <p:cNvPr id="4" name="Title 38">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9. Leaving hospital (continued)</a:t>
            </a:r>
          </a:p>
        </p:txBody>
      </p:sp>
    </p:spTree>
    <p:extLst>
      <p:ext uri="{BB962C8B-B14F-4D97-AF65-F5344CB8AC3E}">
        <p14:creationId xmlns:p14="http://schemas.microsoft.com/office/powerpoint/2010/main" val="112623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1" name="TextBox 30">
            <a:extLst>
              <a:ext uri="{FF2B5EF4-FFF2-40B4-BE49-F238E27FC236}">
                <a16:creationId xmlns:a16="http://schemas.microsoft.com/office/drawing/2014/main" id="{D142657D-E596-4380-B9E2-18AA68C0D86A}"/>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25" name="TextBox 24">
            <a:extLst>
              <a:ext uri="{FF2B5EF4-FFF2-40B4-BE49-F238E27FC236}">
                <a16:creationId xmlns:a16="http://schemas.microsoft.com/office/drawing/2014/main" id="{8D266E89-1C38-4311-AC4B-3108E11E120D}"/>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2" name="Rectangle 31">
            <a:extLst>
              <a:ext uri="{FF2B5EF4-FFF2-40B4-BE49-F238E27FC236}">
                <a16:creationId xmlns:a16="http://schemas.microsoft.com/office/drawing/2014/main" id="{CB4719BE-4547-4749-BE96-EE5B9C2B6751}"/>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0" name="low_chart" descr="A bar chart showing the bottom five trust results within your region.">
            <a:extLst>
              <a:ext uri="{FF2B5EF4-FFF2-40B4-BE49-F238E27FC236}">
                <a16:creationId xmlns:a16="http://schemas.microsoft.com/office/drawing/2014/main" id="{E4C9BBCF-CFD9-4436-889F-6AD4EDD1D103}"/>
              </a:ext>
            </a:extLst>
          </p:cNvPr>
          <p:cNvGraphicFramePr/>
          <p:nvPr>
            <p:extLst>
              <p:ext uri="{D42A27DB-BD31-4B8C-83A1-F6EECF244321}">
                <p14:modId xmlns:p14="http://schemas.microsoft.com/office/powerpoint/2010/main" val="884377655"/>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38" name="Title 6">
            <a:extLst>
              <a:ext uri="{FF2B5EF4-FFF2-40B4-BE49-F238E27FC236}">
                <a16:creationId xmlns:a16="http://schemas.microsoft.com/office/drawing/2014/main" id="{EC805DFF-EDAC-4A6E-A576-EE345ADE163B}"/>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3" name="Rectangle 32">
            <a:extLst>
              <a:ext uri="{FF2B5EF4-FFF2-40B4-BE49-F238E27FC236}">
                <a16:creationId xmlns:a16="http://schemas.microsoft.com/office/drawing/2014/main" id="{5BA98312-3D1F-4163-B083-2E6C399AADC5}"/>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39" name="high_chart" descr="A bar chart showing the top five trust results within your region.">
            <a:extLst>
              <a:ext uri="{FF2B5EF4-FFF2-40B4-BE49-F238E27FC236}">
                <a16:creationId xmlns:a16="http://schemas.microsoft.com/office/drawing/2014/main" id="{EF11B151-B065-4AD3-BCD7-1E1BAA924D7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595332853"/>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7" name="Title 6">
            <a:extLst>
              <a:ext uri="{FF2B5EF4-FFF2-40B4-BE49-F238E27FC236}">
                <a16:creationId xmlns:a16="http://schemas.microsoft.com/office/drawing/2014/main" id="{4EE2BA43-D243-4B18-A03E-3CE5AE120FD3}"/>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5" name="Title 6">
            <a:extLst>
              <a:ext uri="{FF2B5EF4-FFF2-40B4-BE49-F238E27FC236}">
                <a16:creationId xmlns:a16="http://schemas.microsoft.com/office/drawing/2014/main" id="{6D3EB6D0-C4C7-46B0-94BF-61FA68180DEE}"/>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B8C72BD4-96BF-3470-472A-628338BE79BC}"/>
              </a:ext>
            </a:extLst>
          </p:cNvPr>
          <p:cNvGraphicFramePr>
            <a:graphicFrameLocks noGrp="1"/>
          </p:cNvGraphicFramePr>
          <p:nvPr>
            <p:extLst>
              <p:ext uri="{D42A27DB-BD31-4B8C-83A1-F6EECF244321}">
                <p14:modId xmlns:p14="http://schemas.microsoft.com/office/powerpoint/2010/main" val="3752715994"/>
              </p:ext>
            </p:extLst>
          </p:nvPr>
        </p:nvGraphicFramePr>
        <p:xfrm>
          <a:off x="373280" y="2025494"/>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9.5</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23" name="TextBox 22">
            <a:extLst>
              <a:ext uri="{FF2B5EF4-FFF2-40B4-BE49-F238E27FC236}">
                <a16:creationId xmlns:a16="http://schemas.microsoft.com/office/drawing/2014/main" id="{A0CBD86F-F9BB-4D03-ADA9-CF396BDF15CD}"/>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22" name="Title 6">
            <a:extLst>
              <a:ext uri="{FF2B5EF4-FFF2-40B4-BE49-F238E27FC236}">
                <a16:creationId xmlns:a16="http://schemas.microsoft.com/office/drawing/2014/main" id="{A16E7272-E3D1-464F-8F4E-5D9848AEE5C4}"/>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21" name="Title 39">
            <a:extLst>
              <a:ext uri="{FF2B5EF4-FFF2-40B4-BE49-F238E27FC236}">
                <a16:creationId xmlns:a16="http://schemas.microsoft.com/office/drawing/2014/main" id="{2C83DF1D-73EE-4181-8A3B-DABA5622C890}"/>
              </a:ext>
            </a:extLst>
          </p:cNvPr>
          <p:cNvSpPr>
            <a:spLocks noGrp="1"/>
          </p:cNvSpPr>
          <p:nvPr>
            <p:ph type="title"/>
          </p:nvPr>
        </p:nvSpPr>
        <p:spPr>
          <a:xfrm>
            <a:off x="419970" y="537464"/>
            <a:ext cx="11417697" cy="654856"/>
          </a:xfrm>
        </p:spPr>
        <p:txBody>
          <a:bodyPr>
            <a:normAutofit/>
          </a:bodyPr>
          <a:lstStyle/>
          <a:p>
            <a:r>
              <a:rPr lang="en-GB" dirty="0"/>
              <a:t>Section 10. Kindness and compassion</a:t>
            </a:r>
          </a:p>
        </p:txBody>
      </p:sp>
      <p:graphicFrame>
        <p:nvGraphicFramePr>
          <p:cNvPr id="4" name="Section 10" descr="A bar chart showing the range of section scores for all NHS trusts for Section 1 (Health and social care workers).">
            <a:extLst>
              <a:ext uri="{FF2B5EF4-FFF2-40B4-BE49-F238E27FC236}">
                <a16:creationId xmlns:a16="http://schemas.microsoft.com/office/drawing/2014/main" id="{9706F5ED-E346-C93B-94F1-AFBF6FC5B48F}"/>
              </a:ext>
            </a:extLst>
          </p:cNvPr>
          <p:cNvGraphicFramePr/>
          <p:nvPr>
            <p:extLst>
              <p:ext uri="{D42A27DB-BD31-4B8C-83A1-F6EECF244321}">
                <p14:modId xmlns:p14="http://schemas.microsoft.com/office/powerpoint/2010/main" val="4176413160"/>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943572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39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DAAC4B51-D578-6DA4-BF3E-CB6DC48E04E3}"/>
              </a:ext>
            </a:extLst>
          </p:cNvPr>
          <p:cNvGraphicFramePr>
            <a:graphicFrameLocks noGrp="1"/>
          </p:cNvGraphicFramePr>
          <p:nvPr>
            <p:extLst>
              <p:ext uri="{D42A27DB-BD31-4B8C-83A1-F6EECF244321}">
                <p14:modId xmlns:p14="http://schemas.microsoft.com/office/powerpoint/2010/main" val="1154300412"/>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5FBD83"/>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9.5</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9.0</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64271A5E-5070-D57F-B11E-AD3F529138D1}"/>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0" descr="A chart showing how your Trust scored for Q32 compared with other trusts that took part; using the ‘expected range’ analysis technique. ">
            <a:extLst>
              <a:ext uri="{FF2B5EF4-FFF2-40B4-BE49-F238E27FC236}">
                <a16:creationId xmlns:a16="http://schemas.microsoft.com/office/drawing/2014/main" id="{766AA22A-CB57-2A1A-28CB-A16B0EB2579E}"/>
              </a:ext>
            </a:extLst>
          </p:cNvPr>
          <p:cNvGrpSpPr/>
          <p:nvPr/>
        </p:nvGrpSpPr>
        <p:grpSpPr>
          <a:xfrm>
            <a:off x="140735" y="1436456"/>
            <a:ext cx="8246527" cy="1512887"/>
            <a:chOff x="380078" y="1436456"/>
            <a:chExt cx="8246527" cy="1512887"/>
          </a:xfrm>
        </p:grpSpPr>
        <p:graphicFrame>
          <p:nvGraphicFramePr>
            <p:cNvPr id="3" name="Q46">
              <a:extLst>
                <a:ext uri="{FF2B5EF4-FFF2-40B4-BE49-F238E27FC236}">
                  <a16:creationId xmlns:a16="http://schemas.microsoft.com/office/drawing/2014/main" id="{64F23949-7985-6092-E108-A5B9A3DD81E8}"/>
                </a:ext>
              </a:extLst>
            </p:cNvPr>
            <p:cNvGraphicFramePr/>
            <p:nvPr>
              <p:extLst>
                <p:ext uri="{D42A27DB-BD31-4B8C-83A1-F6EECF244321}">
                  <p14:modId xmlns:p14="http://schemas.microsoft.com/office/powerpoint/2010/main" val="1903774560"/>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8F06896D-5808-6687-6929-B0ABC6662BE0}"/>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0">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10. Kindness and compassion (continued)</a:t>
            </a:r>
          </a:p>
        </p:txBody>
      </p:sp>
    </p:spTree>
    <p:extLst>
      <p:ext uri="{BB962C8B-B14F-4D97-AF65-F5344CB8AC3E}">
        <p14:creationId xmlns:p14="http://schemas.microsoft.com/office/powerpoint/2010/main" val="38551148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27E24B31-DC4B-46AA-B7FA-C91164607A2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 name="Title 2">
            <a:extLst>
              <a:ext uri="{FF2B5EF4-FFF2-40B4-BE49-F238E27FC236}">
                <a16:creationId xmlns:a16="http://schemas.microsoft.com/office/drawing/2014/main" id="{1C627B90-3A89-4014-9794-6A2547FC02B7}"/>
              </a:ext>
            </a:extLst>
          </p:cNvPr>
          <p:cNvSpPr>
            <a:spLocks noGrp="1"/>
          </p:cNvSpPr>
          <p:nvPr>
            <p:ph type="title"/>
          </p:nvPr>
        </p:nvSpPr>
        <p:spPr/>
        <p:txBody>
          <a:bodyPr>
            <a:normAutofit/>
          </a:bodyPr>
          <a:lstStyle/>
          <a:p>
            <a:r>
              <a:rPr lang="en-GB"/>
              <a:t>Background and methodology</a:t>
            </a:r>
          </a:p>
        </p:txBody>
      </p:sp>
      <p:sp>
        <p:nvSpPr>
          <p:cNvPr id="14" name="TextBox 13">
            <a:extLst>
              <a:ext uri="{FF2B5EF4-FFF2-40B4-BE49-F238E27FC236}">
                <a16:creationId xmlns:a16="http://schemas.microsoft.com/office/drawing/2014/main" id="{0F4AE1C8-8D93-48B5-BADE-2E19C3A340E4}"/>
              </a:ext>
            </a:extLst>
          </p:cNvPr>
          <p:cNvSpPr txBox="1"/>
          <p:nvPr/>
        </p:nvSpPr>
        <p:spPr>
          <a:xfrm>
            <a:off x="419969" y="1268520"/>
            <a:ext cx="11417697" cy="5398980"/>
          </a:xfrm>
          <a:prstGeom prst="rect">
            <a:avLst/>
          </a:prstGeom>
          <a:noFill/>
        </p:spPr>
        <p:txBody>
          <a:bodyPr wrap="square" numCol="3" spcCol="180000" rtlCol="0">
            <a:noAutofit/>
          </a:bodyPr>
          <a:lstStyle/>
          <a:p>
            <a:pPr>
              <a:spcBef>
                <a:spcPts val="600"/>
              </a:spcBef>
              <a:spcAft>
                <a:spcPts val="600"/>
              </a:spcAft>
            </a:pPr>
            <a:r>
              <a:rPr lang="en-GB" sz="1600" b="1" dirty="0">
                <a:latin typeface="Arial" panose="020B0604020202020204" pitchFamily="34" charset="0"/>
                <a:cs typeface="Arial" panose="020B0604020202020204" pitchFamily="34" charset="0"/>
              </a:rPr>
              <a:t>The NHS Patient Survey Programme</a:t>
            </a:r>
          </a:p>
          <a:p>
            <a:pPr>
              <a:spcBef>
                <a:spcPts val="600"/>
              </a:spcBef>
              <a:spcAft>
                <a:spcPts val="600"/>
              </a:spcAft>
            </a:pPr>
            <a:r>
              <a:rPr lang="en-GB" sz="1200" dirty="0">
                <a:latin typeface="Arial" panose="020B0604020202020204" pitchFamily="34" charset="0"/>
                <a:cs typeface="Arial" panose="020B0604020202020204" pitchFamily="34" charset="0"/>
              </a:rPr>
              <a:t>The NHS Patient Survey Programme (NPSP) collects feedback on adult inpatient care, maternity care, children and young people’s inpatient and day services, urgent and emergency care, and community mental health services.</a:t>
            </a:r>
          </a:p>
          <a:p>
            <a:pPr>
              <a:spcBef>
                <a:spcPts val="600"/>
              </a:spcBef>
              <a:spcAft>
                <a:spcPts val="600"/>
              </a:spcAft>
            </a:pPr>
            <a:r>
              <a:rPr lang="en-GB" sz="1200" dirty="0">
                <a:latin typeface="Arial" panose="020B0604020202020204" pitchFamily="34" charset="0"/>
                <a:cs typeface="Arial" panose="020B0604020202020204" pitchFamily="34" charset="0"/>
              </a:rPr>
              <a:t>The NPSP is commissioned by the Care Quality Commission (CQC); the independent regulator of health and adult social care in England.</a:t>
            </a:r>
          </a:p>
          <a:p>
            <a:pPr>
              <a:spcBef>
                <a:spcPts val="600"/>
              </a:spcBef>
              <a:spcAft>
                <a:spcPts val="600"/>
              </a:spcAft>
            </a:pPr>
            <a:r>
              <a:rPr lang="en-GB" sz="1200" dirty="0">
                <a:latin typeface="Arial" panose="020B0604020202020204" pitchFamily="34" charset="0"/>
                <a:cs typeface="Arial" panose="020B0604020202020204" pitchFamily="34" charset="0"/>
              </a:rPr>
              <a:t>As part of the NPSP, the Adult Inpatient Survey has been conducted annually since 2002. CQC use results from the survey to build an understanding of the risk and quality of services and those who organise care across an area.</a:t>
            </a:r>
          </a:p>
          <a:p>
            <a:pPr>
              <a:spcBef>
                <a:spcPts val="600"/>
              </a:spcBef>
              <a:spcAft>
                <a:spcPts val="600"/>
              </a:spcAft>
            </a:pPr>
            <a:r>
              <a:rPr lang="en-GB" sz="1200" dirty="0">
                <a:latin typeface="Arial" panose="020B0604020202020204" pitchFamily="34" charset="0"/>
                <a:cs typeface="Arial" panose="020B0604020202020204" pitchFamily="34" charset="0"/>
              </a:rPr>
              <a:t>To find out more about the survey programme and to see the results from previous surveys, please refer to the section on further information on this page.</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The Adult Inpatient Survey 2024</a:t>
            </a:r>
          </a:p>
          <a:p>
            <a:pPr>
              <a:spcBef>
                <a:spcPts val="600"/>
              </a:spcBef>
              <a:spcAft>
                <a:spcPts val="600"/>
              </a:spcAft>
            </a:pPr>
            <a:r>
              <a:rPr lang="en-GB" sz="1200" dirty="0">
                <a:latin typeface="Arial" panose="020B0604020202020204" pitchFamily="34" charset="0"/>
                <a:cs typeface="Arial" panose="020B0604020202020204" pitchFamily="34" charset="0"/>
              </a:rPr>
              <a:t>The survey was administered by the Survey Coordination Centre (SCC) at Picker Institute. A total of 162,308 patients were invited to participate in the survey across 131 acute and specialist NHS trusts. Completed responses were received from 62,444 patients, an adjusted* response rate of 41%.</a:t>
            </a:r>
          </a:p>
          <a:p>
            <a:pPr>
              <a:spcBef>
                <a:spcPts val="600"/>
              </a:spcBef>
              <a:spcAft>
                <a:spcPts val="600"/>
              </a:spcAft>
            </a:pPr>
            <a:r>
              <a:rPr lang="en-GB" sz="1200" dirty="0">
                <a:latin typeface="Arial" panose="020B0604020202020204" pitchFamily="34" charset="0"/>
                <a:cs typeface="Arial" panose="020B0604020202020204" pitchFamily="34" charset="0"/>
              </a:rPr>
              <a:t>Patients were eligible to participate in the survey if they were aged 16 years or over, had spent at least one night in hospital, and were not admitted to maternity or psychiatric units. Trusts sampled patients who met the eligibility criteria and were discharged from hospital during November 2024. A full list of eligibility criteria can be found in the survey </a:t>
            </a:r>
            <a:r>
              <a:rPr lang="en-GB" sz="1200" dirty="0">
                <a:latin typeface="Arial" panose="020B0604020202020204" pitchFamily="34" charset="0"/>
                <a:cs typeface="Arial" panose="020B0604020202020204" pitchFamily="34" charset="0"/>
                <a:hlinkClick r:id="rId3"/>
              </a:rPr>
              <a:t>sampling instructions. </a:t>
            </a:r>
            <a:endParaRPr kumimoji="0" lang="en-GB" sz="1200" b="1" i="0" u="none" strike="noStrike" kern="1200" cap="none" spc="0" normalizeH="0" baseline="0" noProof="0" dirty="0">
              <a:ln>
                <a:noFill/>
              </a:ln>
              <a:solidFill>
                <a:prstClr val="black"/>
              </a:solidFill>
              <a:effectLst/>
              <a:uLnTx/>
              <a:uFillTx/>
              <a:latin typeface="Arial"/>
              <a:ea typeface="+mn-ea"/>
              <a:cs typeface="+mn-cs"/>
            </a:endParaRPr>
          </a:p>
          <a:p>
            <a:pPr>
              <a:spcBef>
                <a:spcPts val="600"/>
              </a:spcBef>
              <a:spcAft>
                <a:spcPts val="600"/>
              </a:spcAft>
            </a:pPr>
            <a:r>
              <a:rPr lang="en-GB" sz="1200" dirty="0">
                <a:latin typeface="Arial" panose="020B0604020202020204" pitchFamily="34" charset="0"/>
                <a:cs typeface="Arial" panose="020B0604020202020204" pitchFamily="34" charset="0"/>
              </a:rPr>
              <a:t>Fieldwork took place between January and April 2025.</a:t>
            </a: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endParaRPr lang="en-GB" sz="1600" b="1" dirty="0">
              <a:latin typeface="Arial" panose="020B0604020202020204" pitchFamily="34" charset="0"/>
              <a:cs typeface="Arial" panose="020B0604020202020204" pitchFamily="34" charset="0"/>
            </a:endParaRPr>
          </a:p>
          <a:p>
            <a:pPr>
              <a:spcBef>
                <a:spcPts val="600"/>
              </a:spcBef>
              <a:spcAft>
                <a:spcPts val="600"/>
              </a:spcAft>
            </a:pPr>
            <a:r>
              <a:rPr lang="en-GB" sz="1600" b="1" dirty="0">
                <a:latin typeface="Arial" panose="020B0604020202020204" pitchFamily="34" charset="0"/>
                <a:cs typeface="Arial" panose="020B0604020202020204" pitchFamily="34" charset="0"/>
              </a:rPr>
              <a:t>Trend data</a:t>
            </a:r>
          </a:p>
          <a:p>
            <a:pPr>
              <a:spcBef>
                <a:spcPts val="600"/>
              </a:spcBef>
              <a:spcAft>
                <a:spcPts val="600"/>
              </a:spcAft>
            </a:pPr>
            <a:r>
              <a:rPr lang="en-GB" sz="1200" dirty="0">
                <a:latin typeface="Arial" panose="020B0604020202020204" pitchFamily="34" charset="0"/>
                <a:cs typeface="Arial" panose="020B0604020202020204" pitchFamily="34" charset="0"/>
              </a:rPr>
              <a:t>The Adult Inpatient 2024 survey was conducted using a push-to-web methodology (offering both online and paper completion). There were minor questionnaire changes, including three new questions and changes to question wording. The 2024 results are comparable with data from the Adult Inpatient 2020, 2021, 2022 and 2023 surveys, unless a question has changed or there are other reasons for lack of comparability such as changes in organisation structure of a trust. Where results are comparable, a section on historical trends has been included.  </a:t>
            </a:r>
            <a:endParaRPr lang="en-GB" sz="1200" b="1" dirty="0">
              <a:solidFill>
                <a:prstClr val="black"/>
              </a:solidFill>
              <a:latin typeface="Arial"/>
            </a:endParaRPr>
          </a:p>
          <a:p>
            <a:pPr>
              <a:spcBef>
                <a:spcPts val="600"/>
              </a:spcBef>
              <a:spcAft>
                <a:spcPts val="600"/>
              </a:spcAft>
            </a:pPr>
            <a:r>
              <a:rPr lang="en-GB" sz="1600" b="1" dirty="0">
                <a:latin typeface="Arial" panose="020B0604020202020204" pitchFamily="34" charset="0"/>
                <a:cs typeface="Arial" panose="020B0604020202020204" pitchFamily="34" charset="0"/>
              </a:rPr>
              <a:t>Further information about the survey</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and for more information on the Adult Inpatient Survey please visit the </a:t>
            </a:r>
            <a:r>
              <a:rPr lang="en-GB" sz="1200" dirty="0">
                <a:solidFill>
                  <a:schemeClr val="accent5">
                    <a:lumMod val="75000"/>
                  </a:schemeClr>
                </a:solidFill>
                <a:latin typeface="Arial" panose="020B0604020202020204" pitchFamily="34" charset="0"/>
                <a:cs typeface="Arial" panose="020B0604020202020204" pitchFamily="34" charset="0"/>
                <a:hlinkClick r:id="rId4">
                  <a:extLst>
                    <a:ext uri="{A12FA001-AC4F-418D-AE19-62706E023703}">
                      <ahyp:hlinkClr xmlns:ahyp="http://schemas.microsoft.com/office/drawing/2018/hyperlinkcolor" val="tx"/>
                    </a:ext>
                  </a:extLst>
                </a:hlinkClick>
              </a:rPr>
              <a:t>NHS Survey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For published results for other surveys in the NPSP, and for information to help trusts implement the surveys across the NPSP, please visit the </a:t>
            </a:r>
            <a:r>
              <a:rPr lang="en-GB" sz="1200" dirty="0">
                <a:latin typeface="Arial" panose="020B0604020202020204" pitchFamily="34" charset="0"/>
                <a:cs typeface="Arial" panose="020B0604020202020204" pitchFamily="34" charset="0"/>
                <a:hlinkClick r:id="rId5"/>
              </a:rPr>
              <a:t>NHS Surveys website</a:t>
            </a:r>
            <a:r>
              <a:rPr lang="en-GB" sz="1200" dirty="0">
                <a:latin typeface="Arial" panose="020B0604020202020204" pitchFamily="34" charset="0"/>
                <a:cs typeface="Arial" panose="020B0604020202020204" pitchFamily="34" charset="0"/>
              </a:rPr>
              <a:t>.</a:t>
            </a:r>
          </a:p>
          <a:p>
            <a:pPr marL="171450" indent="-171450">
              <a:spcBef>
                <a:spcPts val="600"/>
              </a:spcBef>
              <a:spcAft>
                <a:spcPts val="600"/>
              </a:spcAft>
              <a:buFont typeface="Arial" panose="020B0604020202020204" pitchFamily="34" charset="0"/>
              <a:buChar char="•"/>
            </a:pPr>
            <a:r>
              <a:rPr lang="en-GB" sz="1200" dirty="0">
                <a:latin typeface="Arial" panose="020B0604020202020204" pitchFamily="34" charset="0"/>
                <a:cs typeface="Arial" panose="020B0604020202020204" pitchFamily="34" charset="0"/>
              </a:rPr>
              <a:t>To learn more about CQC’s survey programme, please visit the </a:t>
            </a:r>
            <a:r>
              <a:rPr lang="en-GB" sz="1200" dirty="0">
                <a:latin typeface="Arial" panose="020B0604020202020204" pitchFamily="34" charset="0"/>
                <a:cs typeface="Arial" panose="020B0604020202020204" pitchFamily="34" charset="0"/>
                <a:hlinkClick r:id="rId6"/>
              </a:rPr>
              <a:t>CQC website</a:t>
            </a:r>
            <a:r>
              <a:rPr lang="en-GB" sz="1200" dirty="0">
                <a:latin typeface="Arial" panose="020B0604020202020204" pitchFamily="34" charset="0"/>
                <a:cs typeface="Arial" panose="020B0604020202020204" pitchFamily="34" charset="0"/>
              </a:rPr>
              <a:t>. </a:t>
            </a: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
        <p:nvSpPr>
          <p:cNvPr id="2" name="TextBox 1">
            <a:extLst>
              <a:ext uri="{FF2B5EF4-FFF2-40B4-BE49-F238E27FC236}">
                <a16:creationId xmlns:a16="http://schemas.microsoft.com/office/drawing/2014/main" id="{CD286044-EE03-8F40-571D-7276642598F5}"/>
              </a:ext>
            </a:extLst>
          </p:cNvPr>
          <p:cNvSpPr txBox="1"/>
          <p:nvPr/>
        </p:nvSpPr>
        <p:spPr>
          <a:xfrm>
            <a:off x="419968" y="5888448"/>
            <a:ext cx="7495307" cy="553998"/>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*The adjusted base is calculated by subtracting the number of questionnaires returned as undeliverable, or if someone had died, from the total number of questionnaires sent out. The adjusted response rate is then calculated by dividing the number of returned useable questionnaires by the adjusted base.</a:t>
            </a:r>
            <a:endParaRPr lang="en-GB" sz="1200" b="1"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809821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1278904447"/>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1" name="high_chart" descr="A bar chart showing the top five trust results within your region.">
            <a:extLst>
              <a:ext uri="{FF2B5EF4-FFF2-40B4-BE49-F238E27FC236}">
                <a16:creationId xmlns:a16="http://schemas.microsoft.com/office/drawing/2014/main" id="{EA3D64F3-861E-4CF7-9AC3-8CA766603AC6}"/>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2839207721"/>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40E54EEF-7204-92E5-FAF3-28A9030304A3}"/>
              </a:ext>
            </a:extLst>
          </p:cNvPr>
          <p:cNvGraphicFramePr>
            <a:graphicFrameLocks noGrp="1"/>
          </p:cNvGraphicFramePr>
          <p:nvPr>
            <p:extLst>
              <p:ext uri="{D42A27DB-BD31-4B8C-83A1-F6EECF244321}">
                <p14:modId xmlns:p14="http://schemas.microsoft.com/office/powerpoint/2010/main" val="325480069"/>
              </p:ext>
            </p:extLst>
          </p:nvPr>
        </p:nvGraphicFramePr>
        <p:xfrm>
          <a:off x="347088"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9.6</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a:ln>
                  <a:noFill/>
                </a:ln>
                <a:solidFill>
                  <a:prstClr val="black"/>
                </a:solidFill>
                <a:effectLst/>
                <a:uLnTx/>
                <a:uFillTx/>
                <a:latin typeface="Arial" panose="020B0604020202020204" pitchFamily="34" charset="0"/>
                <a:cs typeface="Arial" panose="020B0604020202020204" pitchFamily="34" charset="0"/>
              </a:rPr>
              <a:t>This shows </a:t>
            </a:r>
            <a:r>
              <a:rPr lang="en-GB" sz="120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1">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11. Respect and dignity</a:t>
            </a:r>
          </a:p>
        </p:txBody>
      </p:sp>
      <p:graphicFrame>
        <p:nvGraphicFramePr>
          <p:cNvPr id="4" name="Section 11" descr="A bar chart showing the range of section scores for all NHS trusts for Section 1 (Health and social care workers).">
            <a:extLst>
              <a:ext uri="{FF2B5EF4-FFF2-40B4-BE49-F238E27FC236}">
                <a16:creationId xmlns:a16="http://schemas.microsoft.com/office/drawing/2014/main" id="{2A4EE4CE-550B-91CA-784B-40FFC930B266}"/>
              </a:ext>
            </a:extLst>
          </p:cNvPr>
          <p:cNvGraphicFramePr/>
          <p:nvPr>
            <p:extLst>
              <p:ext uri="{D42A27DB-BD31-4B8C-83A1-F6EECF244321}">
                <p14:modId xmlns:p14="http://schemas.microsoft.com/office/powerpoint/2010/main" val="2501967892"/>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6069059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FBD2224-21A5-B1D3-186D-C2F875A77C4E}"/>
              </a:ext>
            </a:extLst>
          </p:cNvPr>
          <p:cNvGraphicFramePr>
            <a:graphicFrameLocks noGrp="1"/>
          </p:cNvGraphicFramePr>
          <p:nvPr>
            <p:extLst>
              <p:ext uri="{D42A27DB-BD31-4B8C-83A1-F6EECF244321}">
                <p14:modId xmlns:p14="http://schemas.microsoft.com/office/powerpoint/2010/main" val="324092199"/>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780</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9.6</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9.8</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274C5E4F-14BB-13E4-82C6-48DE83FB7320}"/>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1" descr="A chart showing how your Trust scored for Q32 compared with other trusts that took part; using the ‘expected range’ analysis technique. ">
            <a:extLst>
              <a:ext uri="{FF2B5EF4-FFF2-40B4-BE49-F238E27FC236}">
                <a16:creationId xmlns:a16="http://schemas.microsoft.com/office/drawing/2014/main" id="{6DBD84A2-D4E9-D1D9-58B0-681769457E12}"/>
              </a:ext>
            </a:extLst>
          </p:cNvPr>
          <p:cNvGrpSpPr/>
          <p:nvPr/>
        </p:nvGrpSpPr>
        <p:grpSpPr>
          <a:xfrm>
            <a:off x="140735" y="1436456"/>
            <a:ext cx="8246527" cy="1512887"/>
            <a:chOff x="380078" y="1436456"/>
            <a:chExt cx="8246527" cy="1512887"/>
          </a:xfrm>
        </p:grpSpPr>
        <p:graphicFrame>
          <p:nvGraphicFramePr>
            <p:cNvPr id="3" name="Q47">
              <a:extLst>
                <a:ext uri="{FF2B5EF4-FFF2-40B4-BE49-F238E27FC236}">
                  <a16:creationId xmlns:a16="http://schemas.microsoft.com/office/drawing/2014/main" id="{583DD789-4A24-31A0-4245-1ADB0F2B5165}"/>
                </a:ext>
              </a:extLst>
            </p:cNvPr>
            <p:cNvGraphicFramePr/>
            <p:nvPr>
              <p:extLst>
                <p:ext uri="{D42A27DB-BD31-4B8C-83A1-F6EECF244321}">
                  <p14:modId xmlns:p14="http://schemas.microsoft.com/office/powerpoint/2010/main" val="3978314527"/>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CBE1648D-85CB-1113-E743-3C8225A330FC}"/>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2">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11. Respect and dignity (continued)</a:t>
            </a:r>
          </a:p>
        </p:txBody>
      </p:sp>
    </p:spTree>
    <p:extLst>
      <p:ext uri="{BB962C8B-B14F-4D97-AF65-F5344CB8AC3E}">
        <p14:creationId xmlns:p14="http://schemas.microsoft.com/office/powerpoint/2010/main" val="23930920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 name="Slide Number Placeholder 1">
            <a:extLst>
              <a:ext uri="{FF2B5EF4-FFF2-40B4-BE49-F238E27FC236}">
                <a16:creationId xmlns:a16="http://schemas.microsoft.com/office/drawing/2014/main" id="{6DA26B08-F48E-4134-B483-BE736DBB767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32" name="TextBox 31">
            <a:extLst>
              <a:ext uri="{FF2B5EF4-FFF2-40B4-BE49-F238E27FC236}">
                <a16:creationId xmlns:a16="http://schemas.microsoft.com/office/drawing/2014/main" id="{12E2E514-440E-432A-9B1D-22C95E568843}"/>
              </a:ext>
            </a:extLst>
          </p:cNvPr>
          <p:cNvSpPr txBox="1"/>
          <p:nvPr/>
        </p:nvSpPr>
        <p:spPr>
          <a:xfrm>
            <a:off x="1551962" y="6101443"/>
            <a:ext cx="3430747"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Each vertical line represents an individual NHS trust</a:t>
            </a:r>
          </a:p>
        </p:txBody>
      </p:sp>
      <p:sp>
        <p:nvSpPr>
          <p:cNvPr id="33" name="TextBox 32">
            <a:extLst>
              <a:ext uri="{FF2B5EF4-FFF2-40B4-BE49-F238E27FC236}">
                <a16:creationId xmlns:a16="http://schemas.microsoft.com/office/drawing/2014/main" id="{0026B67E-24A9-4FBA-8996-53DA26522263}"/>
              </a:ext>
            </a:extLst>
          </p:cNvPr>
          <p:cNvSpPr txBox="1"/>
          <p:nvPr/>
        </p:nvSpPr>
        <p:spPr>
          <a:xfrm>
            <a:off x="1239068" y="6252872"/>
            <a:ext cx="4394152" cy="261610"/>
          </a:xfrm>
          <a:prstGeom prst="rect">
            <a:avLst/>
          </a:prstGeom>
          <a:noFill/>
        </p:spPr>
        <p:txBody>
          <a:bodyPr wrap="none" rtlCol="0">
            <a:spAutoFit/>
          </a:bodyPr>
          <a:lstStyle/>
          <a:p>
            <a:r>
              <a:rPr lang="en-GB" sz="1100">
                <a:latin typeface="Arial" panose="020B0604020202020204" pitchFamily="34" charset="0"/>
                <a:cs typeface="Arial" panose="020B0604020202020204" pitchFamily="34" charset="0"/>
              </a:rPr>
              <a:t>Trust score is not shown when there are fewer than 30 respondents</a:t>
            </a:r>
          </a:p>
        </p:txBody>
      </p:sp>
      <p:sp>
        <p:nvSpPr>
          <p:cNvPr id="35" name="Rectangle 34">
            <a:extLst>
              <a:ext uri="{FF2B5EF4-FFF2-40B4-BE49-F238E27FC236}">
                <a16:creationId xmlns:a16="http://schemas.microsoft.com/office/drawing/2014/main" id="{117E2B67-6D2F-4061-A2B0-7606A89B4780}"/>
              </a:ext>
              <a:ext uri="{C183D7F6-B498-43B3-948B-1728B52AA6E4}">
                <adec:decorative xmlns:adec="http://schemas.microsoft.com/office/drawing/2017/decorative" val="1"/>
              </a:ext>
            </a:extLst>
          </p:cNvPr>
          <p:cNvSpPr/>
          <p:nvPr/>
        </p:nvSpPr>
        <p:spPr>
          <a:xfrm flipH="1">
            <a:off x="9271720" y="2963106"/>
            <a:ext cx="2615600" cy="3137577"/>
          </a:xfrm>
          <a:prstGeom prst="rect">
            <a:avLst/>
          </a:prstGeom>
          <a:solidFill>
            <a:schemeClr val="bg1">
              <a:lumMod val="95000"/>
            </a:schemeClr>
          </a:solidFill>
          <a:ln>
            <a:solidFill>
              <a:schemeClr val="tx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graphicFrame>
        <p:nvGraphicFramePr>
          <p:cNvPr id="42" name="low_chart" descr="A bar chart showing the bottom five trust results within your region.">
            <a:extLst>
              <a:ext uri="{FF2B5EF4-FFF2-40B4-BE49-F238E27FC236}">
                <a16:creationId xmlns:a16="http://schemas.microsoft.com/office/drawing/2014/main" id="{95474102-F299-47E0-B382-83B86A70FA81}"/>
              </a:ext>
            </a:extLst>
          </p:cNvPr>
          <p:cNvGraphicFramePr/>
          <p:nvPr>
            <p:extLst>
              <p:ext uri="{D42A27DB-BD31-4B8C-83A1-F6EECF244321}">
                <p14:modId xmlns:p14="http://schemas.microsoft.com/office/powerpoint/2010/main" val="2216532494"/>
              </p:ext>
            </p:extLst>
          </p:nvPr>
        </p:nvGraphicFramePr>
        <p:xfrm>
          <a:off x="9315630" y="2963106"/>
          <a:ext cx="2640998" cy="3137577"/>
        </p:xfrm>
        <a:graphic>
          <a:graphicData uri="http://schemas.openxmlformats.org/drawingml/2006/chart">
            <c:chart xmlns:c="http://schemas.openxmlformats.org/drawingml/2006/chart" xmlns:r="http://schemas.openxmlformats.org/officeDocument/2006/relationships" r:id="rId2"/>
          </a:graphicData>
        </a:graphic>
      </p:graphicFrame>
      <p:sp>
        <p:nvSpPr>
          <p:cNvPr id="40" name="Title 6">
            <a:extLst>
              <a:ext uri="{FF2B5EF4-FFF2-40B4-BE49-F238E27FC236}">
                <a16:creationId xmlns:a16="http://schemas.microsoft.com/office/drawing/2014/main" id="{98320BA3-92E9-487F-9531-0CF03BC80D9F}"/>
              </a:ext>
            </a:extLst>
          </p:cNvPr>
          <p:cNvSpPr txBox="1">
            <a:spLocks/>
          </p:cNvSpPr>
          <p:nvPr/>
        </p:nvSpPr>
        <p:spPr>
          <a:xfrm>
            <a:off x="9271720" y="2682480"/>
            <a:ext cx="2550145"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lowest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6" name="Rectangle 35">
            <a:extLst>
              <a:ext uri="{FF2B5EF4-FFF2-40B4-BE49-F238E27FC236}">
                <a16:creationId xmlns:a16="http://schemas.microsoft.com/office/drawing/2014/main" id="{325C95BD-2578-4FDB-A8D8-60979D2DDFB9}"/>
              </a:ext>
              <a:ext uri="{C183D7F6-B498-43B3-948B-1728B52AA6E4}">
                <adec:decorative xmlns:adec="http://schemas.microsoft.com/office/drawing/2017/decorative" val="1"/>
              </a:ext>
            </a:extLst>
          </p:cNvPr>
          <p:cNvSpPr/>
          <p:nvPr/>
        </p:nvSpPr>
        <p:spPr>
          <a:xfrm flipH="1">
            <a:off x="6418658" y="2967443"/>
            <a:ext cx="2615600" cy="3137577"/>
          </a:xfrm>
          <a:prstGeom prst="rect">
            <a:avLst/>
          </a:prstGeom>
          <a:solidFill>
            <a:schemeClr val="bg1">
              <a:lumMod val="95000"/>
            </a:schemeClr>
          </a:solidFill>
          <a:ln>
            <a:solidFill>
              <a:srgbClr val="9C8BA7"/>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39" name="Title 6">
            <a:extLst>
              <a:ext uri="{FF2B5EF4-FFF2-40B4-BE49-F238E27FC236}">
                <a16:creationId xmlns:a16="http://schemas.microsoft.com/office/drawing/2014/main" id="{AC09D6B7-211D-40AB-AA0D-E10A75CC4BA0}"/>
              </a:ext>
            </a:extLst>
          </p:cNvPr>
          <p:cNvSpPr txBox="1">
            <a:spLocks/>
          </p:cNvSpPr>
          <p:nvPr/>
        </p:nvSpPr>
        <p:spPr>
          <a:xfrm>
            <a:off x="6418658" y="2682480"/>
            <a:ext cx="2615599" cy="20811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200" i="0" u="none" strike="noStrike" kern="1200" cap="none" spc="0" normalizeH="0" baseline="0" noProof="0">
                <a:ln>
                  <a:noFill/>
                </a:ln>
                <a:solidFill>
                  <a:schemeClr val="tx1"/>
                </a:solidFill>
                <a:effectLst/>
                <a:uLnTx/>
                <a:uFillTx/>
                <a:latin typeface="Arial" panose="020B0604020202020204" pitchFamily="34" charset="0"/>
                <a:ea typeface="+mj-ea"/>
                <a:cs typeface="+mj-cs"/>
              </a:rPr>
              <a:t>Trusts with the highest scores</a:t>
            </a:r>
            <a:endParaRPr kumimoji="0" lang="en-GB" sz="1200" i="0" u="none" strike="noStrike" kern="1200" cap="none" spc="0" normalizeH="0" baseline="0" noProof="0">
              <a:ln>
                <a:noFill/>
              </a:ln>
              <a:solidFill>
                <a:schemeClr val="tx1"/>
              </a:solidFill>
              <a:effectLst/>
              <a:uLnTx/>
              <a:uFillTx/>
              <a:latin typeface="Arial"/>
              <a:ea typeface="+mj-ea"/>
              <a:cs typeface="+mj-cs"/>
            </a:endParaRPr>
          </a:p>
        </p:txBody>
      </p:sp>
      <p:sp>
        <p:nvSpPr>
          <p:cNvPr id="37" name="Title 6">
            <a:extLst>
              <a:ext uri="{FF2B5EF4-FFF2-40B4-BE49-F238E27FC236}">
                <a16:creationId xmlns:a16="http://schemas.microsoft.com/office/drawing/2014/main" id="{686DC4EB-6548-4297-B893-20A5374686FF}"/>
              </a:ext>
            </a:extLst>
          </p:cNvPr>
          <p:cNvSpPr txBox="1">
            <a:spLocks/>
          </p:cNvSpPr>
          <p:nvPr/>
        </p:nvSpPr>
        <p:spPr>
          <a:xfrm>
            <a:off x="6870070" y="2132533"/>
            <a:ext cx="5004000" cy="46555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Comparison with other trusts within your region</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2" name="section_table">
            <a:extLst>
              <a:ext uri="{FF2B5EF4-FFF2-40B4-BE49-F238E27FC236}">
                <a16:creationId xmlns:a16="http://schemas.microsoft.com/office/drawing/2014/main" id="{A851A00F-EE8C-5827-FABB-C41E252B7BE1}"/>
              </a:ext>
            </a:extLst>
          </p:cNvPr>
          <p:cNvGraphicFramePr>
            <a:graphicFrameLocks noGrp="1"/>
          </p:cNvGraphicFramePr>
          <p:nvPr>
            <p:extLst>
              <p:ext uri="{D42A27DB-BD31-4B8C-83A1-F6EECF244321}">
                <p14:modId xmlns:p14="http://schemas.microsoft.com/office/powerpoint/2010/main" val="3657338004"/>
              </p:ext>
            </p:extLst>
          </p:nvPr>
        </p:nvGraphicFramePr>
        <p:xfrm>
          <a:off x="340462" y="2036298"/>
          <a:ext cx="5755538" cy="285360"/>
        </p:xfrm>
        <a:graphic>
          <a:graphicData uri="http://schemas.openxmlformats.org/drawingml/2006/table">
            <a:tbl>
              <a:tblPr firstRow="1" bandRow="1">
                <a:tableStyleId>{5C22544A-7EE6-4342-B048-85BDC9FD1C3A}</a:tableStyleId>
              </a:tblPr>
              <a:tblGrid>
                <a:gridCol w="2375688">
                  <a:extLst>
                    <a:ext uri="{9D8B030D-6E8A-4147-A177-3AD203B41FA5}">
                      <a16:colId xmlns:a16="http://schemas.microsoft.com/office/drawing/2014/main" val="20000"/>
                    </a:ext>
                  </a:extLst>
                </a:gridCol>
                <a:gridCol w="402772">
                  <a:extLst>
                    <a:ext uri="{9D8B030D-6E8A-4147-A177-3AD203B41FA5}">
                      <a16:colId xmlns:a16="http://schemas.microsoft.com/office/drawing/2014/main" val="20001"/>
                    </a:ext>
                  </a:extLst>
                </a:gridCol>
                <a:gridCol w="2977078">
                  <a:extLst>
                    <a:ext uri="{9D8B030D-6E8A-4147-A177-3AD203B41FA5}">
                      <a16:colId xmlns:a16="http://schemas.microsoft.com/office/drawing/2014/main" val="20002"/>
                    </a:ext>
                  </a:extLst>
                </a:gridCol>
              </a:tblGrid>
              <a:tr h="196770">
                <a:tc>
                  <a:txBody>
                    <a:bodyPr/>
                    <a:lstStyle/>
                    <a:p>
                      <a:pPr algn="r"/>
                      <a:r>
                        <a:rPr lang="en-GB" sz="1400" dirty="0">
                          <a:solidFill>
                            <a:srgbClr val="000000"/>
                          </a:solidFill>
                          <a:latin typeface="Arial" panose="020B0604020202020204" pitchFamily="34" charset="0"/>
                          <a:cs typeface="Arial" panose="020B0604020202020204" pitchFamily="34" charset="0"/>
                        </a:rPr>
                        <a:t>Your trust section score =</a:t>
                      </a: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pPr algn="l"/>
                      <a:r>
                        <a:rPr lang="en-GB" sz="1400">
                          <a:solidFill>
                            <a:srgbClr val="000000"/>
                          </a:solidFill>
                          <a:latin typeface="Arial" panose="020B0604020202020204" pitchFamily="34" charset="0"/>
                          <a:cs typeface="Arial" panose="020B0604020202020204" pitchFamily="34" charset="0"/>
                        </a:rPr>
                        <a:t>9.1</a:t>
                      </a:r>
                      <a:endParaRPr lang="en-GB" sz="1400" dirty="0">
                        <a:solidFill>
                          <a:srgbClr val="000000"/>
                        </a:solidFill>
                        <a:latin typeface="Arial" panose="020B0604020202020204" pitchFamily="34" charset="0"/>
                        <a:cs typeface="Arial" panose="020B0604020202020204" pitchFamily="34" charset="0"/>
                      </a:endParaRPr>
                    </a:p>
                  </a:txBody>
                  <a:tcPr marL="36000" marR="3600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tc>
                  <a:txBody>
                    <a:bodyPr/>
                    <a:lstStyle/>
                    <a:p>
                      <a:r>
                        <a:rPr lang="en-GB" sz="1400">
                          <a:solidFill>
                            <a:srgbClr val="000000"/>
                          </a:solidFill>
                          <a:latin typeface="Arial" panose="020B0604020202020204" pitchFamily="34" charset="0"/>
                          <a:cs typeface="Arial" panose="020B0604020202020204" pitchFamily="34" charset="0"/>
                        </a:rPr>
                        <a:t>Much better than expected</a:t>
                      </a:r>
                      <a:endParaRPr lang="en-GB" sz="1400" dirty="0">
                        <a:solidFill>
                          <a:srgbClr val="000000"/>
                        </a:solidFill>
                        <a:latin typeface="Arial" panose="020B0604020202020204" pitchFamily="34" charset="0"/>
                        <a:cs typeface="Arial" panose="020B0604020202020204" pitchFamily="34" charset="0"/>
                      </a:endParaRPr>
                    </a:p>
                  </a:txBody>
                  <a:tcPr marL="0" marR="0" marT="36000" marB="36000">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noFill/>
                  </a:tcPr>
                </a:tc>
                <a:extLst>
                  <a:ext uri="{0D108BD9-81ED-4DB2-BD59-A6C34878D82A}">
                    <a16:rowId xmlns:a16="http://schemas.microsoft.com/office/drawing/2014/main" val="10000"/>
                  </a:ext>
                </a:extLst>
              </a:tr>
            </a:tbl>
          </a:graphicData>
        </a:graphic>
      </p:graphicFrame>
      <p:sp>
        <p:nvSpPr>
          <p:cNvPr id="17" name="TextBox 16">
            <a:extLst>
              <a:ext uri="{FF2B5EF4-FFF2-40B4-BE49-F238E27FC236}">
                <a16:creationId xmlns:a16="http://schemas.microsoft.com/office/drawing/2014/main" id="{C7FB5638-B2ED-4EC2-95C4-5F58C4A089B7}"/>
              </a:ext>
            </a:extLst>
          </p:cNvPr>
          <p:cNvSpPr txBox="1"/>
          <p:nvPr/>
        </p:nvSpPr>
        <p:spPr>
          <a:xfrm>
            <a:off x="419970" y="1283761"/>
            <a:ext cx="11092296" cy="830997"/>
          </a:xfrm>
          <a:prstGeom prst="rect">
            <a:avLst/>
          </a:prstGeom>
          <a:noFill/>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This shows </a:t>
            </a:r>
            <a:r>
              <a:rPr lang="en-GB" sz="1200" dirty="0">
                <a:solidFill>
                  <a:prstClr val="black"/>
                </a:solidFill>
                <a:latin typeface="Arial" panose="020B0604020202020204" pitchFamily="34" charset="0"/>
                <a:cs typeface="Arial" panose="020B0604020202020204" pitchFamily="34" charset="0"/>
              </a:rPr>
              <a:t>the range of section scores for all NHS trusts. The colour of the line denotes whether a trust </a:t>
            </a:r>
            <a:r>
              <a:rPr lang="en-GB" sz="1200" dirty="0">
                <a:latin typeface="Arial" panose="020B0604020202020204" pitchFamily="34" charset="0"/>
                <a:cs typeface="Arial" panose="020B0604020202020204" pitchFamily="34" charset="0"/>
              </a:rPr>
              <a:t>has performed better, worse, or about the same compared with all other trusts (as detailed in the legend). The result for your trust is shown in black. Please note, as a result of the ‘expected range’ analysis technique used, a trust could be categorised as ‘about the same’ whilst having a lower score than a 'worse than expected' trust, or categorised as 'about the same' whilst having a higher score than a 'better than expected' trust.</a:t>
            </a:r>
          </a:p>
        </p:txBody>
      </p:sp>
      <p:sp>
        <p:nvSpPr>
          <p:cNvPr id="16" name="Title 6">
            <a:extLst>
              <a:ext uri="{FF2B5EF4-FFF2-40B4-BE49-F238E27FC236}">
                <a16:creationId xmlns:a16="http://schemas.microsoft.com/office/drawing/2014/main" id="{88AB2684-1164-4FC9-A83C-368EBD57F8FC}"/>
              </a:ext>
            </a:extLst>
          </p:cNvPr>
          <p:cNvSpPr txBox="1">
            <a:spLocks/>
          </p:cNvSpPr>
          <p:nvPr/>
        </p:nvSpPr>
        <p:spPr>
          <a:xfrm>
            <a:off x="515938" y="1035125"/>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Section score</a:t>
            </a:r>
          </a:p>
        </p:txBody>
      </p:sp>
      <p:sp>
        <p:nvSpPr>
          <p:cNvPr id="13" name="Title 43">
            <a:extLst>
              <a:ext uri="{FF2B5EF4-FFF2-40B4-BE49-F238E27FC236}">
                <a16:creationId xmlns:a16="http://schemas.microsoft.com/office/drawing/2014/main" id="{320C2426-C308-4663-976F-C05E9FABCC57}"/>
              </a:ext>
            </a:extLst>
          </p:cNvPr>
          <p:cNvSpPr>
            <a:spLocks noGrp="1"/>
          </p:cNvSpPr>
          <p:nvPr>
            <p:ph type="title"/>
          </p:nvPr>
        </p:nvSpPr>
        <p:spPr>
          <a:xfrm>
            <a:off x="419970" y="537464"/>
            <a:ext cx="11417697" cy="654856"/>
          </a:xfrm>
        </p:spPr>
        <p:txBody>
          <a:bodyPr>
            <a:normAutofit/>
          </a:bodyPr>
          <a:lstStyle/>
          <a:p>
            <a:r>
              <a:rPr lang="en-GB" dirty="0"/>
              <a:t>Section 12. Overall experience</a:t>
            </a:r>
          </a:p>
        </p:txBody>
      </p:sp>
      <p:graphicFrame>
        <p:nvGraphicFramePr>
          <p:cNvPr id="5" name="high_chart" descr="A bar chart showing the top five trust results within your region.">
            <a:extLst>
              <a:ext uri="{FF2B5EF4-FFF2-40B4-BE49-F238E27FC236}">
                <a16:creationId xmlns:a16="http://schemas.microsoft.com/office/drawing/2014/main" id="{2546205F-824F-6E8F-86CB-C242D88D61BA}"/>
              </a:ext>
              <a:ext uri="{C183D7F6-B498-43B3-948B-1728B52AA6E4}">
                <adec:decorative xmlns:adec="http://schemas.microsoft.com/office/drawing/2017/decorative" val="0"/>
              </a:ext>
            </a:extLst>
          </p:cNvPr>
          <p:cNvGraphicFramePr/>
          <p:nvPr>
            <p:extLst>
              <p:ext uri="{D42A27DB-BD31-4B8C-83A1-F6EECF244321}">
                <p14:modId xmlns:p14="http://schemas.microsoft.com/office/powerpoint/2010/main" val="3961209939"/>
              </p:ext>
            </p:extLst>
          </p:nvPr>
        </p:nvGraphicFramePr>
        <p:xfrm>
          <a:off x="6488868" y="2963106"/>
          <a:ext cx="2615608" cy="313757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4" name="Section 12" descr="A bar chart showing the range of section scores for all NHS trusts for Section 1 (Health and social care workers).">
            <a:extLst>
              <a:ext uri="{FF2B5EF4-FFF2-40B4-BE49-F238E27FC236}">
                <a16:creationId xmlns:a16="http://schemas.microsoft.com/office/drawing/2014/main" id="{7A6E34C6-89BA-2D01-7F82-69BCC91872E0}"/>
              </a:ext>
            </a:extLst>
          </p:cNvPr>
          <p:cNvGraphicFramePr/>
          <p:nvPr>
            <p:extLst>
              <p:ext uri="{D42A27DB-BD31-4B8C-83A1-F6EECF244321}">
                <p14:modId xmlns:p14="http://schemas.microsoft.com/office/powerpoint/2010/main" val="2428040267"/>
              </p:ext>
            </p:extLst>
          </p:nvPr>
        </p:nvGraphicFramePr>
        <p:xfrm>
          <a:off x="338463" y="2348879"/>
          <a:ext cx="5857744" cy="384561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4267853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 name="Slide Number Placeholder 1">
            <a:extLst>
              <a:ext uri="{FF2B5EF4-FFF2-40B4-BE49-F238E27FC236}">
                <a16:creationId xmlns:a16="http://schemas.microsoft.com/office/drawing/2014/main" id="{17BB9E90-3336-4D31-AA52-76F8C0D39DF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aphicFrame>
        <p:nvGraphicFramePr>
          <p:cNvPr id="7" name="summary_table" descr="Number of respondents, Trust score, National average, lowest trust score, highest trust score shown for Q32, Q33 Q34 and Q35." title="Summary of scores">
            <a:extLst>
              <a:ext uri="{FF2B5EF4-FFF2-40B4-BE49-F238E27FC236}">
                <a16:creationId xmlns:a16="http://schemas.microsoft.com/office/drawing/2014/main" id="{CB7AFA96-396C-89F4-3271-AD728AE5070C}"/>
              </a:ext>
            </a:extLst>
          </p:cNvPr>
          <p:cNvGraphicFramePr>
            <a:graphicFrameLocks noGrp="1"/>
          </p:cNvGraphicFramePr>
          <p:nvPr>
            <p:extLst>
              <p:ext uri="{D42A27DB-BD31-4B8C-83A1-F6EECF244321}">
                <p14:modId xmlns:p14="http://schemas.microsoft.com/office/powerpoint/2010/main" val="4167475284"/>
              </p:ext>
            </p:extLst>
          </p:nvPr>
        </p:nvGraphicFramePr>
        <p:xfrm>
          <a:off x="8585541" y="1767430"/>
          <a:ext cx="3382605" cy="1009689"/>
        </p:xfrm>
        <a:graphic>
          <a:graphicData uri="http://schemas.openxmlformats.org/drawingml/2006/table">
            <a:tbl>
              <a:tblPr firstRow="1" bandRow="1">
                <a:tableStyleId>{5940675A-B579-460E-94D1-54222C63F5DA}</a:tableStyleId>
              </a:tblPr>
              <a:tblGrid>
                <a:gridCol w="73643">
                  <a:extLst>
                    <a:ext uri="{9D8B030D-6E8A-4147-A177-3AD203B41FA5}">
                      <a16:colId xmlns:a16="http://schemas.microsoft.com/office/drawing/2014/main" val="3601460425"/>
                    </a:ext>
                  </a:extLst>
                </a:gridCol>
                <a:gridCol w="749869">
                  <a:extLst>
                    <a:ext uri="{9D8B030D-6E8A-4147-A177-3AD203B41FA5}">
                      <a16:colId xmlns:a16="http://schemas.microsoft.com/office/drawing/2014/main" val="4049772561"/>
                    </a:ext>
                  </a:extLst>
                </a:gridCol>
                <a:gridCol w="693471">
                  <a:extLst>
                    <a:ext uri="{9D8B030D-6E8A-4147-A177-3AD203B41FA5}">
                      <a16:colId xmlns:a16="http://schemas.microsoft.com/office/drawing/2014/main" val="761297345"/>
                    </a:ext>
                  </a:extLst>
                </a:gridCol>
                <a:gridCol w="466405">
                  <a:extLst>
                    <a:ext uri="{9D8B030D-6E8A-4147-A177-3AD203B41FA5}">
                      <a16:colId xmlns:a16="http://schemas.microsoft.com/office/drawing/2014/main" val="2986169346"/>
                    </a:ext>
                  </a:extLst>
                </a:gridCol>
                <a:gridCol w="466406">
                  <a:extLst>
                    <a:ext uri="{9D8B030D-6E8A-4147-A177-3AD203B41FA5}">
                      <a16:colId xmlns:a16="http://schemas.microsoft.com/office/drawing/2014/main" val="2645485451"/>
                    </a:ext>
                  </a:extLst>
                </a:gridCol>
                <a:gridCol w="466405">
                  <a:extLst>
                    <a:ext uri="{9D8B030D-6E8A-4147-A177-3AD203B41FA5}">
                      <a16:colId xmlns:a16="http://schemas.microsoft.com/office/drawing/2014/main" val="457178370"/>
                    </a:ext>
                  </a:extLst>
                </a:gridCol>
                <a:gridCol w="466406">
                  <a:extLst>
                    <a:ext uri="{9D8B030D-6E8A-4147-A177-3AD203B41FA5}">
                      <a16:colId xmlns:a16="http://schemas.microsoft.com/office/drawing/2014/main" val="1607234817"/>
                    </a:ext>
                  </a:extLst>
                </a:gridCol>
              </a:tblGrid>
              <a:tr h="494889">
                <a:tc>
                  <a:txBody>
                    <a:bodyPr/>
                    <a:lstStyle/>
                    <a:p>
                      <a:pPr algn="ctr"/>
                      <a:endParaRPr lang="en-GB" sz="1000" b="1"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solidFill>
                      <a:schemeClr val="bg1"/>
                    </a:solidFill>
                  </a:tcPr>
                </a:tc>
                <a:tc>
                  <a:txBody>
                    <a:bodyPr/>
                    <a:lstStyle/>
                    <a:p>
                      <a:pPr algn="l"/>
                      <a:endParaRPr lang="en-GB" sz="1000" b="1">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noFill/>
                  </a:tcPr>
                </a:tc>
                <a:tc>
                  <a:txBody>
                    <a:bodyPr/>
                    <a:lstStyle/>
                    <a:p>
                      <a:pPr algn="ctr"/>
                      <a:r>
                        <a:rPr lang="en-US" sz="900" b="1">
                          <a:solidFill>
                            <a:schemeClr val="bg1"/>
                          </a:solidFill>
                          <a:latin typeface="Arial" panose="020B0604020202020204" pitchFamily="34" charset="0"/>
                          <a:cs typeface="Arial" panose="020B0604020202020204" pitchFamily="34" charset="0"/>
                        </a:rPr>
                        <a:t>Number of respondents</a:t>
                      </a:r>
                      <a:endParaRPr lang="en-GB" sz="900" b="1">
                        <a:solidFill>
                          <a:schemeClr val="bg1"/>
                        </a:solidFill>
                        <a:latin typeface="Arial" panose="020B0604020202020204" pitchFamily="34" charset="0"/>
                        <a:cs typeface="Arial" panose="020B0604020202020204" pitchFamily="34" charset="0"/>
                      </a:endParaRPr>
                    </a:p>
                  </a:txBody>
                  <a:tcPr marL="0" marR="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Your trust</a:t>
                      </a:r>
                    </a:p>
                  </a:txBody>
                  <a:tcPr marL="0" marR="0" anchor="ctr">
                    <a:lnL w="12700" cap="flat" cmpd="sng" algn="ctr">
                      <a:solidFill>
                        <a:schemeClr val="tx1"/>
                      </a:solidFill>
                      <a:prstDash val="solid"/>
                      <a:round/>
                      <a:headEnd type="none" w="med" len="med"/>
                      <a:tailEnd type="none" w="med" len="med"/>
                    </a:lnL>
                    <a:solidFill>
                      <a:schemeClr val="tx1"/>
                    </a:solidFill>
                  </a:tcPr>
                </a:tc>
                <a:tc>
                  <a:txBody>
                    <a:bodyPr/>
                    <a:lstStyle/>
                    <a:p>
                      <a:pPr algn="ctr"/>
                      <a:r>
                        <a:rPr lang="en-GB" sz="900" b="1">
                          <a:solidFill>
                            <a:schemeClr val="bg1"/>
                          </a:solidFill>
                          <a:latin typeface="Arial" panose="020B0604020202020204" pitchFamily="34" charset="0"/>
                          <a:cs typeface="Arial" panose="020B0604020202020204" pitchFamily="34" charset="0"/>
                        </a:rPr>
                        <a:t>National average</a:t>
                      </a:r>
                    </a:p>
                  </a:txBody>
                  <a:tcPr marL="0" marR="0" anchor="ctr">
                    <a:solidFill>
                      <a:srgbClr val="005EB8"/>
                    </a:solidFill>
                  </a:tcPr>
                </a:tc>
                <a:tc>
                  <a:txBody>
                    <a:bodyPr/>
                    <a:lstStyle/>
                    <a:p>
                      <a:pPr algn="ctr"/>
                      <a:r>
                        <a:rPr lang="en-GB" sz="900" b="1">
                          <a:latin typeface="Arial" panose="020B0604020202020204" pitchFamily="34" charset="0"/>
                          <a:cs typeface="Arial" panose="020B0604020202020204" pitchFamily="34" charset="0"/>
                        </a:rPr>
                        <a:t>Lowest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tc>
                  <a:txBody>
                    <a:bodyPr/>
                    <a:lstStyle/>
                    <a:p>
                      <a:pPr algn="ctr"/>
                      <a:r>
                        <a:rPr lang="en-GB" sz="900" b="1">
                          <a:latin typeface="Arial" panose="020B0604020202020204" pitchFamily="34" charset="0"/>
                          <a:cs typeface="Arial" panose="020B0604020202020204" pitchFamily="34" charset="0"/>
                        </a:rPr>
                        <a:t>Highest score</a:t>
                      </a:r>
                      <a:endParaRPr lang="en-GB" sz="900" b="1">
                        <a:solidFill>
                          <a:schemeClr val="tx1"/>
                        </a:solidFill>
                        <a:latin typeface="Arial" panose="020B0604020202020204" pitchFamily="34" charset="0"/>
                        <a:cs typeface="Arial" panose="020B0604020202020204" pitchFamily="34" charset="0"/>
                      </a:endParaRPr>
                    </a:p>
                  </a:txBody>
                  <a:tcPr marL="0" marR="0" anchor="ctr">
                    <a:noFill/>
                  </a:tcPr>
                </a:tc>
                <a:extLst>
                  <a:ext uri="{0D108BD9-81ED-4DB2-BD59-A6C34878D82A}">
                    <a16:rowId xmlns:a16="http://schemas.microsoft.com/office/drawing/2014/main" val="564013571"/>
                  </a:ext>
                </a:extLst>
              </a:tr>
              <a:tr h="514800">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lang="en-GB" sz="200" b="0" dirty="0">
                        <a:solidFill>
                          <a:schemeClr val="tx1"/>
                        </a:solidFill>
                        <a:latin typeface="Arial" panose="020B0604020202020204" pitchFamily="34" charset="0"/>
                        <a:cs typeface="Arial" panose="020B0604020202020204" pitchFamily="34" charset="0"/>
                      </a:endParaRPr>
                    </a:p>
                  </a:txBody>
                  <a:tcPr marL="0" marR="0" marT="0" marB="0" anchor="ctr">
                    <a:lnL w="12700" cmpd="sng">
                      <a:noFill/>
                    </a:lnL>
                    <a:lnR w="12700" cap="flat" cmpd="sng" algn="ctr">
                      <a:no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rgbClr val="419999"/>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Much better than expected</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noFill/>
                      <a:prstDash val="solid"/>
                      <a:round/>
                      <a:headEnd type="none" w="med" len="med"/>
                      <a:tailEnd type="none" w="med" len="med"/>
                    </a:lnL>
                    <a:lnR w="12700" cap="flat" cmpd="sng" algn="ctr">
                      <a:solidFill>
                        <a:schemeClr val="tx1"/>
                      </a:solidFill>
                      <a:prstDash val="solid"/>
                      <a:round/>
                      <a:headEnd type="none" w="med" len="med"/>
                      <a:tailEnd type="none" w="med" len="med"/>
                    </a:lnR>
                    <a:lnT w="12700" cmpd="sng">
                      <a:noFill/>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783</a:t>
                      </a:r>
                      <a:endParaRPr lang="en-GB" sz="900" b="0" dirty="0">
                        <a:solidFill>
                          <a:schemeClr val="tx1"/>
                        </a:solidFill>
                        <a:latin typeface="Arial" panose="020B0604020202020204" pitchFamily="34" charset="0"/>
                        <a:cs typeface="Arial" panose="020B0604020202020204" pitchFamily="34" charset="0"/>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9.1</a:t>
                      </a:r>
                    </a:p>
                  </a:txBody>
                  <a:tcPr anchor="ct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8.2</a:t>
                      </a:r>
                    </a:p>
                  </a:txBody>
                  <a:tcPr anchor="ctr">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GB" sz="900" b="0">
                          <a:solidFill>
                            <a:schemeClr val="tx1"/>
                          </a:solidFill>
                          <a:latin typeface="Arial" panose="020B0604020202020204" pitchFamily="34" charset="0"/>
                          <a:cs typeface="Arial" panose="020B0604020202020204" pitchFamily="34" charset="0"/>
                        </a:rPr>
                        <a:t>7.4</a:t>
                      </a:r>
                    </a:p>
                  </a:txBody>
                  <a:tcPr anchor="ctr">
                    <a:lnB w="12700" cap="flat" cmpd="sng" algn="ctr">
                      <a:solidFill>
                        <a:schemeClr val="tx1"/>
                      </a:solidFill>
                      <a:prstDash val="solid"/>
                      <a:round/>
                      <a:headEnd type="none" w="med" len="med"/>
                      <a:tailEnd type="none" w="med" len="med"/>
                    </a:lnB>
                  </a:tcPr>
                </a:tc>
                <a:tc>
                  <a:txBody>
                    <a:bodyPr/>
                    <a:lstStyle/>
                    <a:p>
                      <a:pPr algn="ctr"/>
                      <a:r>
                        <a:rPr lang="en-GB" sz="900" b="0">
                          <a:solidFill>
                            <a:schemeClr val="tx1"/>
                          </a:solidFill>
                          <a:latin typeface="Arial" panose="020B0604020202020204" pitchFamily="34" charset="0"/>
                          <a:cs typeface="Arial" panose="020B0604020202020204" pitchFamily="34" charset="0"/>
                        </a:rPr>
                        <a:t>9.4</a:t>
                      </a:r>
                      <a:endParaRPr lang="en-GB" sz="900" b="0" dirty="0">
                        <a:solidFill>
                          <a:schemeClr val="tx1"/>
                        </a:solidFill>
                        <a:latin typeface="Arial" panose="020B0604020202020204" pitchFamily="34" charset="0"/>
                        <a:cs typeface="Arial" panose="020B0604020202020204" pitchFamily="34" charset="0"/>
                      </a:endParaRPr>
                    </a:p>
                  </a:txBody>
                  <a:tcPr anchor="ctr">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54803258"/>
                  </a:ext>
                </a:extLst>
              </a:tr>
            </a:tbl>
          </a:graphicData>
        </a:graphic>
      </p:graphicFrame>
      <p:sp>
        <p:nvSpPr>
          <p:cNvPr id="8" name="Rectangle 7">
            <a:extLst>
              <a:ext uri="{FF2B5EF4-FFF2-40B4-BE49-F238E27FC236}">
                <a16:creationId xmlns:a16="http://schemas.microsoft.com/office/drawing/2014/main" id="{8854BAA7-C8BB-3E37-09F7-5EF843A42E57}"/>
              </a:ext>
            </a:extLst>
          </p:cNvPr>
          <p:cNvSpPr/>
          <p:nvPr/>
        </p:nvSpPr>
        <p:spPr>
          <a:xfrm>
            <a:off x="10575850" y="1508022"/>
            <a:ext cx="1392295" cy="259408"/>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b="1" dirty="0">
                <a:solidFill>
                  <a:schemeClr val="tx1"/>
                </a:solidFill>
                <a:latin typeface="Arial" panose="020B0604020202020204" pitchFamily="34" charset="0"/>
                <a:cs typeface="Arial" panose="020B0604020202020204" pitchFamily="34" charset="0"/>
              </a:rPr>
              <a:t>All trusts in England</a:t>
            </a:r>
          </a:p>
        </p:txBody>
      </p:sp>
      <p:grpSp>
        <p:nvGrpSpPr>
          <p:cNvPr id="2" name="Section 12" descr="A chart showing how your Trust scored for Q32 compared with other trusts that took part; using the ‘expected range’ analysis technique. ">
            <a:extLst>
              <a:ext uri="{FF2B5EF4-FFF2-40B4-BE49-F238E27FC236}">
                <a16:creationId xmlns:a16="http://schemas.microsoft.com/office/drawing/2014/main" id="{41759263-D80C-187E-B7C8-A3488662461E}"/>
              </a:ext>
            </a:extLst>
          </p:cNvPr>
          <p:cNvGrpSpPr/>
          <p:nvPr/>
        </p:nvGrpSpPr>
        <p:grpSpPr>
          <a:xfrm>
            <a:off x="140735" y="1436456"/>
            <a:ext cx="8246527" cy="1512887"/>
            <a:chOff x="380078" y="1436456"/>
            <a:chExt cx="8246527" cy="1512887"/>
          </a:xfrm>
        </p:grpSpPr>
        <p:graphicFrame>
          <p:nvGraphicFramePr>
            <p:cNvPr id="3" name="Q48">
              <a:extLst>
                <a:ext uri="{FF2B5EF4-FFF2-40B4-BE49-F238E27FC236}">
                  <a16:creationId xmlns:a16="http://schemas.microsoft.com/office/drawing/2014/main" id="{B3FDE07F-130A-33F4-23CA-32E7AD0AA9F1}"/>
                </a:ext>
              </a:extLst>
            </p:cNvPr>
            <p:cNvGraphicFramePr/>
            <p:nvPr>
              <p:extLst>
                <p:ext uri="{D42A27DB-BD31-4B8C-83A1-F6EECF244321}">
                  <p14:modId xmlns:p14="http://schemas.microsoft.com/office/powerpoint/2010/main" val="2696337475"/>
                </p:ext>
              </p:extLst>
            </p:nvPr>
          </p:nvGraphicFramePr>
          <p:xfrm>
            <a:off x="380078" y="1436456"/>
            <a:ext cx="8246527" cy="1512887"/>
          </p:xfrm>
          <a:graphic>
            <a:graphicData uri="http://schemas.openxmlformats.org/drawingml/2006/chart">
              <c:chart xmlns:c="http://schemas.openxmlformats.org/drawingml/2006/chart" xmlns:r="http://schemas.openxmlformats.org/officeDocument/2006/relationships" r:id="rId3"/>
            </a:graphicData>
          </a:graphic>
        </p:graphicFrame>
        <p:sp>
          <p:nvSpPr>
            <p:cNvPr id="5" name="Rectangle 4">
              <a:extLst>
                <a:ext uri="{FF2B5EF4-FFF2-40B4-BE49-F238E27FC236}">
                  <a16:creationId xmlns:a16="http://schemas.microsoft.com/office/drawing/2014/main" id="{289F0795-F420-1A12-F1C8-027B3F970A6E}"/>
                </a:ext>
              </a:extLst>
            </p:cNvPr>
            <p:cNvSpPr/>
            <p:nvPr/>
          </p:nvSpPr>
          <p:spPr>
            <a:xfrm>
              <a:off x="6685523" y="1855724"/>
              <a:ext cx="36000" cy="108000"/>
            </a:xfrm>
            <a:prstGeom prst="rect">
              <a:avLst/>
            </a:prstGeom>
            <a:solidFill>
              <a:srgbClr val="005EB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35" name="Title 6">
            <a:extLst>
              <a:ext uri="{FF2B5EF4-FFF2-40B4-BE49-F238E27FC236}">
                <a16:creationId xmlns:a16="http://schemas.microsoft.com/office/drawing/2014/main" id="{01932B1D-15B3-4577-86A6-73BD8E95D8BF}"/>
              </a:ext>
            </a:extLst>
          </p:cNvPr>
          <p:cNvSpPr txBox="1">
            <a:spLocks/>
          </p:cNvSpPr>
          <p:nvPr/>
        </p:nvSpPr>
        <p:spPr>
          <a:xfrm>
            <a:off x="514800" y="103680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b="1" i="0" u="none" strike="noStrike" kern="1200" cap="none" spc="0" normalizeH="0" baseline="0" noProof="0">
                <a:ln>
                  <a:noFill/>
                </a:ln>
                <a:solidFill>
                  <a:prstClr val="black"/>
                </a:solidFill>
                <a:effectLst/>
                <a:uLnTx/>
                <a:uFillTx/>
                <a:latin typeface="Arial"/>
                <a:ea typeface="+mj-ea"/>
                <a:cs typeface="+mj-cs"/>
              </a:rPr>
              <a:t>Question score</a:t>
            </a:r>
          </a:p>
        </p:txBody>
      </p:sp>
      <p:sp>
        <p:nvSpPr>
          <p:cNvPr id="4" name="Title 44">
            <a:extLst>
              <a:ext uri="{FF2B5EF4-FFF2-40B4-BE49-F238E27FC236}">
                <a16:creationId xmlns:a16="http://schemas.microsoft.com/office/drawing/2014/main" id="{3E844D97-4E0E-4096-B450-FEB056272683}"/>
              </a:ext>
            </a:extLst>
          </p:cNvPr>
          <p:cNvSpPr>
            <a:spLocks noGrp="1"/>
          </p:cNvSpPr>
          <p:nvPr>
            <p:ph type="title"/>
          </p:nvPr>
        </p:nvSpPr>
        <p:spPr>
          <a:xfrm>
            <a:off x="419970" y="536400"/>
            <a:ext cx="11417697" cy="654856"/>
          </a:xfrm>
        </p:spPr>
        <p:txBody>
          <a:bodyPr/>
          <a:lstStyle/>
          <a:p>
            <a:r>
              <a:rPr lang="en-GB" dirty="0"/>
              <a:t>Section 12. Overall experience (continued)</a:t>
            </a:r>
          </a:p>
        </p:txBody>
      </p:sp>
    </p:spTree>
    <p:extLst>
      <p:ext uri="{BB962C8B-B14F-4D97-AF65-F5344CB8AC3E}">
        <p14:creationId xmlns:p14="http://schemas.microsoft.com/office/powerpoint/2010/main" val="3864749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44</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2214344"/>
            <a:ext cx="6334114" cy="1107996"/>
          </a:xfrm>
        </p:spPr>
        <p:txBody>
          <a:bodyPr/>
          <a:lstStyle/>
          <a:p>
            <a:r>
              <a:rPr lang="en-GB" b="1" dirty="0">
                <a:cs typeface="Arial" panose="020B0604020202020204" pitchFamily="34" charset="0"/>
              </a:rPr>
              <a:t>Trust</a:t>
            </a:r>
            <a:r>
              <a:rPr lang="en-GB" b="1" baseline="0" dirty="0">
                <a:cs typeface="Arial" panose="020B0604020202020204" pitchFamily="34" charset="0"/>
              </a:rPr>
              <a:t> and site results</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833040" y="2850749"/>
            <a:ext cx="10480228" cy="3020763"/>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results for your trust for each question, including:</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the score for your trust</a:t>
            </a:r>
          </a:p>
          <a:p>
            <a:pPr marL="708025" lvl="0" indent="-342900">
              <a:spcBef>
                <a:spcPts val="600"/>
              </a:spcBef>
              <a:buFont typeface="Courier New" panose="02070309020205020404" pitchFamily="49" charset="0"/>
              <a:buChar char="o"/>
              <a:defRPr/>
            </a:pPr>
            <a:r>
              <a:rPr lang="en-GB" sz="2000" dirty="0">
                <a:solidFill>
                  <a:prstClr val="white"/>
                </a:solidFill>
                <a:latin typeface="Arial"/>
              </a:rPr>
              <a:t>a breakdown of scores across sites within your trust </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if fewer than 30 responses were received from patients discharged from a site, no scores will be displayed for that site</a:t>
            </a:r>
          </a:p>
          <a:p>
            <a:pPr marL="180975" indent="-180975">
              <a:lnSpc>
                <a:spcPct val="110000"/>
              </a:lnSpc>
              <a:spcBef>
                <a:spcPts val="600"/>
              </a:spcBef>
              <a:buFont typeface="Arial" panose="020B0604020202020204" pitchFamily="34" charset="0"/>
              <a:buChar char="•"/>
            </a:pPr>
            <a:endParaRPr lang="en-GB" sz="2000" dirty="0">
              <a:latin typeface="Arial" panose="020B0604020202020204" pitchFamily="34" charset="0"/>
              <a:cs typeface="Arial" panose="020B0604020202020204" pitchFamily="34" charset="0"/>
            </a:endParaRPr>
          </a:p>
          <a:p>
            <a:pPr marL="180975" indent="-180975">
              <a:lnSpc>
                <a:spcPct val="110000"/>
              </a:lnSpc>
              <a:spcBef>
                <a:spcPts val="600"/>
              </a:spcBef>
              <a:buFont typeface="Arial" panose="020B0604020202020204" pitchFamily="34" charset="0"/>
              <a:buChar char="•"/>
            </a:pPr>
            <a:r>
              <a:rPr lang="en-US" sz="2000" b="1" dirty="0">
                <a:latin typeface="Arial" panose="020B0604020202020204" pitchFamily="34" charset="0"/>
                <a:cs typeface="Arial" panose="020B0604020202020204" pitchFamily="34" charset="0"/>
              </a:rPr>
              <a:t>Please note: </a:t>
            </a:r>
            <a:r>
              <a:rPr lang="en-US" sz="2000" dirty="0">
                <a:latin typeface="Arial" panose="020B0604020202020204" pitchFamily="34" charset="0"/>
                <a:cs typeface="Arial" panose="020B0604020202020204" pitchFamily="34" charset="0"/>
              </a:rPr>
              <a:t>Data is not provided for Q31_3 due to low numbers</a:t>
            </a:r>
            <a:endParaRPr lang="en-GB"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9953372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 How did you feel about the length of time you were on the waiting list before your admission to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6" name="Title 39">
            <a:extLst>
              <a:ext uri="{FF2B5EF4-FFF2-40B4-BE49-F238E27FC236}">
                <a16:creationId xmlns:a16="http://schemas.microsoft.com/office/drawing/2014/main" id="{018B2AA4-9086-4517-E95E-A2D7E5A6205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 How would you rate the  quality of information you were given, while you were on the waiting list to be admitted to hospital?</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3" name="TextBox 12">
            <a:extLst>
              <a:ext uri="{FF2B5EF4-FFF2-40B4-BE49-F238E27FC236}">
                <a16:creationId xmlns:a16="http://schemas.microsoft.com/office/drawing/2014/main" id="{587BF2D8-4D61-63CF-AB59-C5F0913F18A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3" name="TextBox 22">
            <a:extLst>
              <a:ext uri="{FF2B5EF4-FFF2-40B4-BE49-F238E27FC236}">
                <a16:creationId xmlns:a16="http://schemas.microsoft.com/office/drawing/2014/main" id="{9450B5F6-881F-380A-3CEC-656FAEE18FC3}"/>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graphicFrame>
        <p:nvGraphicFramePr>
          <p:cNvPr id="9" name="Q2" descr="A bar chart showing the question scores for sites within your trust. The colour of the chart corresponds with the legend above.">
            <a:extLst>
              <a:ext uri="{FF2B5EF4-FFF2-40B4-BE49-F238E27FC236}">
                <a16:creationId xmlns:a16="http://schemas.microsoft.com/office/drawing/2014/main" id="{8C91DAD3-3C2D-758E-999E-D80566A71462}"/>
              </a:ext>
            </a:extLst>
          </p:cNvPr>
          <p:cNvGraphicFramePr>
            <a:graphicFrameLocks/>
          </p:cNvGraphicFramePr>
          <p:nvPr>
            <p:extLst>
              <p:ext uri="{D42A27DB-BD31-4B8C-83A1-F6EECF244321}">
                <p14:modId xmlns:p14="http://schemas.microsoft.com/office/powerpoint/2010/main" val="263690619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4" descr="A bar chart showing the question scores for sites within your trust. The colour of the chart corresponds with the legend above.">
            <a:extLst>
              <a:ext uri="{FF2B5EF4-FFF2-40B4-BE49-F238E27FC236}">
                <a16:creationId xmlns:a16="http://schemas.microsoft.com/office/drawing/2014/main" id="{BFDE1822-F8C6-C7C2-A778-6B9F005C9640}"/>
              </a:ext>
            </a:extLst>
          </p:cNvPr>
          <p:cNvGraphicFramePr>
            <a:graphicFrameLocks/>
          </p:cNvGraphicFramePr>
          <p:nvPr>
            <p:extLst>
              <p:ext uri="{D42A27DB-BD31-4B8C-83A1-F6EECF244321}">
                <p14:modId xmlns:p14="http://schemas.microsoft.com/office/powerpoint/2010/main" val="255414574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6B742F78-8326-72BE-B1DC-31040C334867}"/>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Tree>
    <p:extLst>
      <p:ext uri="{BB962C8B-B14F-4D97-AF65-F5344CB8AC3E}">
        <p14:creationId xmlns:p14="http://schemas.microsoft.com/office/powerpoint/2010/main" val="14296189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Q5. How long do you feel you had to wait to get to a bed on a ward after you arrived at the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6"/>
            <a:ext cx="5808877" cy="64438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Q7. Thinking about the location(s) selected at Q6 / at the previous question, how long did you wait, in total, before you were admitted onto</a:t>
            </a:r>
            <a:r>
              <a:rPr lang="en-GB" sz="1400" b="1" dirty="0">
                <a:solidFill>
                  <a:srgbClr val="6D276A"/>
                </a:solidFill>
                <a:latin typeface="Arial"/>
                <a:ea typeface="+mj-ea"/>
                <a:cs typeface="+mj-cs"/>
              </a:rPr>
              <a:t> a ward?</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5" descr="A bar chart showing the question scores for sites within your trust. The colour of the chart corresponds with the legend above.">
            <a:extLst>
              <a:ext uri="{FF2B5EF4-FFF2-40B4-BE49-F238E27FC236}">
                <a16:creationId xmlns:a16="http://schemas.microsoft.com/office/drawing/2014/main" id="{1B0D77B2-486A-D6EE-3E0B-E5095877F1CE}"/>
              </a:ext>
            </a:extLst>
          </p:cNvPr>
          <p:cNvGraphicFramePr>
            <a:graphicFrameLocks/>
          </p:cNvGraphicFramePr>
          <p:nvPr>
            <p:extLst>
              <p:ext uri="{D42A27DB-BD31-4B8C-83A1-F6EECF244321}">
                <p14:modId xmlns:p14="http://schemas.microsoft.com/office/powerpoint/2010/main" val="104023274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7" descr="A bar chart showing the question scores for sites within your trust. The colour of the chart corresponds with the legend above.">
            <a:extLst>
              <a:ext uri="{FF2B5EF4-FFF2-40B4-BE49-F238E27FC236}">
                <a16:creationId xmlns:a16="http://schemas.microsoft.com/office/drawing/2014/main" id="{DCC11A50-4754-96A2-CB4A-242E3982F80A}"/>
              </a:ext>
            </a:extLst>
          </p:cNvPr>
          <p:cNvGraphicFramePr>
            <a:graphicFrameLocks/>
          </p:cNvGraphicFramePr>
          <p:nvPr>
            <p:extLst>
              <p:ext uri="{D42A27DB-BD31-4B8C-83A1-F6EECF244321}">
                <p14:modId xmlns:p14="http://schemas.microsoft.com/office/powerpoint/2010/main" val="2695667304"/>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E30AD16-BE7F-2AF0-E8D0-50E0C0F288D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9" name="Title 39">
            <a:extLst>
              <a:ext uri="{FF2B5EF4-FFF2-40B4-BE49-F238E27FC236}">
                <a16:creationId xmlns:a16="http://schemas.microsoft.com/office/drawing/2014/main" id="{B21BCF65-D90D-1568-7318-023C70FD75DC}"/>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 Admission to hospital </a:t>
            </a:r>
          </a:p>
        </p:txBody>
      </p:sp>
      <p:sp>
        <p:nvSpPr>
          <p:cNvPr id="10" name="TextBox 9">
            <a:extLst>
              <a:ext uri="{FF2B5EF4-FFF2-40B4-BE49-F238E27FC236}">
                <a16:creationId xmlns:a16="http://schemas.microsoft.com/office/drawing/2014/main" id="{44611B71-44E8-82CF-8FC6-BE87CED5C7FB}"/>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CE9906E-D88E-374E-545B-3DF5591B2BF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8716784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FA65EB2-D5E8-6440-9EEF-E92008830F34}"/>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D1C8964F-9929-2DBE-7A99-E597176E3F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7" name="Title 4">
            <a:extLst>
              <a:ext uri="{FF2B5EF4-FFF2-40B4-BE49-F238E27FC236}">
                <a16:creationId xmlns:a16="http://schemas.microsoft.com/office/drawing/2014/main" id="{3205A1B3-5893-E687-6DF4-B39839851B8A}"/>
              </a:ext>
            </a:extLst>
          </p:cNvPr>
          <p:cNvSpPr>
            <a:spLocks/>
          </p:cNvSpPr>
          <p:nvPr/>
        </p:nvSpPr>
        <p:spPr>
          <a:xfrm>
            <a:off x="166402"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Q8_1. Were you ever prevented from sleeping at night by noise from other patients?</a:t>
            </a:r>
          </a:p>
        </p:txBody>
      </p:sp>
      <p:sp>
        <p:nvSpPr>
          <p:cNvPr id="4" name="Title 4">
            <a:extLst>
              <a:ext uri="{FF2B5EF4-FFF2-40B4-BE49-F238E27FC236}">
                <a16:creationId xmlns:a16="http://schemas.microsoft.com/office/drawing/2014/main" id="{74BE7707-6DF9-2A7A-85BA-FBD52B7BDA70}"/>
              </a:ext>
            </a:extLst>
          </p:cNvPr>
          <p:cNvSpPr>
            <a:spLocks/>
          </p:cNvSpPr>
          <p:nvPr/>
        </p:nvSpPr>
        <p:spPr>
          <a:xfrm>
            <a:off x="6236317"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Q8_2. Were you ever prevented from sleeping at night by noise from staff?</a:t>
            </a:r>
          </a:p>
        </p:txBody>
      </p:sp>
      <p:graphicFrame>
        <p:nvGraphicFramePr>
          <p:cNvPr id="8" name="Q8_2" descr="A bar chart showing the question scores for sites within your trust. The colour of the chart corresponds with the legend above.">
            <a:extLst>
              <a:ext uri="{FF2B5EF4-FFF2-40B4-BE49-F238E27FC236}">
                <a16:creationId xmlns:a16="http://schemas.microsoft.com/office/drawing/2014/main" id="{E26D907F-26E8-0693-55BE-8F1AD3753C31}"/>
              </a:ext>
            </a:extLst>
          </p:cNvPr>
          <p:cNvGraphicFramePr>
            <a:graphicFrameLocks/>
          </p:cNvGraphicFramePr>
          <p:nvPr>
            <p:extLst>
              <p:ext uri="{D42A27DB-BD31-4B8C-83A1-F6EECF244321}">
                <p14:modId xmlns:p14="http://schemas.microsoft.com/office/powerpoint/2010/main" val="1196365116"/>
              </p:ext>
            </p:extLst>
          </p:nvPr>
        </p:nvGraphicFramePr>
        <p:xfrm>
          <a:off x="6082604"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cxnSp>
        <p:nvCxnSpPr>
          <p:cNvPr id="9" name="Straight Connector 8">
            <a:extLst>
              <a:ext uri="{FF2B5EF4-FFF2-40B4-BE49-F238E27FC236}">
                <a16:creationId xmlns:a16="http://schemas.microsoft.com/office/drawing/2014/main" id="{7EA6D22C-4DB9-E0F4-28D7-04CF8C75C05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0" name="Title 39">
            <a:extLst>
              <a:ext uri="{FF2B5EF4-FFF2-40B4-BE49-F238E27FC236}">
                <a16:creationId xmlns:a16="http://schemas.microsoft.com/office/drawing/2014/main" id="{7F0A9078-EF33-A1C7-0556-D8677A43C86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11" name="Title 39">
            <a:extLst>
              <a:ext uri="{FF2B5EF4-FFF2-40B4-BE49-F238E27FC236}">
                <a16:creationId xmlns:a16="http://schemas.microsoft.com/office/drawing/2014/main" id="{28FBF68F-71BA-036A-CF6C-E65B0918321E}"/>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graphicFrame>
        <p:nvGraphicFramePr>
          <p:cNvPr id="12" name="Table 3" descr="A chart key showing the expected range benchmark bandings.">
            <a:extLst>
              <a:ext uri="{FF2B5EF4-FFF2-40B4-BE49-F238E27FC236}">
                <a16:creationId xmlns:a16="http://schemas.microsoft.com/office/drawing/2014/main" id="{A7840096-D459-85B7-80F4-94B938B6FC3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dirty="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graphicFrame>
        <p:nvGraphicFramePr>
          <p:cNvPr id="15" name="Q8_1" descr="A bar chart showing the question scores for sites within your trust. The colour of the chart corresponds with the legend above.">
            <a:extLst>
              <a:ext uri="{FF2B5EF4-FFF2-40B4-BE49-F238E27FC236}">
                <a16:creationId xmlns:a16="http://schemas.microsoft.com/office/drawing/2014/main" id="{C0841F37-924C-FED7-C810-9144469CFA66}"/>
              </a:ext>
            </a:extLst>
          </p:cNvPr>
          <p:cNvGraphicFramePr>
            <a:graphicFrameLocks/>
          </p:cNvGraphicFramePr>
          <p:nvPr>
            <p:extLst>
              <p:ext uri="{D42A27DB-BD31-4B8C-83A1-F6EECF244321}">
                <p14:modId xmlns:p14="http://schemas.microsoft.com/office/powerpoint/2010/main" val="20414745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8" name="Table 3" descr="A chart key showing the expected range benchmark bandings.">
            <a:extLst>
              <a:ext uri="{FF2B5EF4-FFF2-40B4-BE49-F238E27FC236}">
                <a16:creationId xmlns:a16="http://schemas.microsoft.com/office/drawing/2014/main" id="{47E778F2-9775-7021-F446-7EC42289A34D}"/>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9" name="Title 6">
            <a:extLst>
              <a:ext uri="{FF2B5EF4-FFF2-40B4-BE49-F238E27FC236}">
                <a16:creationId xmlns:a16="http://schemas.microsoft.com/office/drawing/2014/main" id="{5C6B63C4-E977-1789-2440-D89182CF2143}"/>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0" name="TextBox 19">
            <a:extLst>
              <a:ext uri="{FF2B5EF4-FFF2-40B4-BE49-F238E27FC236}">
                <a16:creationId xmlns:a16="http://schemas.microsoft.com/office/drawing/2014/main" id="{6C6B3816-09E0-32B3-AD44-BBE3AED837C1}"/>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1" name="Title 6">
            <a:extLst>
              <a:ext uri="{FF2B5EF4-FFF2-40B4-BE49-F238E27FC236}">
                <a16:creationId xmlns:a16="http://schemas.microsoft.com/office/drawing/2014/main" id="{741535A3-0A22-C83D-9689-64EA410BEF6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4" name="TextBox 23">
            <a:extLst>
              <a:ext uri="{FF2B5EF4-FFF2-40B4-BE49-F238E27FC236}">
                <a16:creationId xmlns:a16="http://schemas.microsoft.com/office/drawing/2014/main" id="{4FC1FAF3-7C9D-10DD-A6B3-246C21AEE2A3}"/>
              </a:ext>
            </a:extLst>
          </p:cNvPr>
          <p:cNvSpPr txBox="1"/>
          <p:nvPr/>
        </p:nvSpPr>
        <p:spPr>
          <a:xfrm>
            <a:off x="6207500"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25" name="TextBox 24">
            <a:extLst>
              <a:ext uri="{FF2B5EF4-FFF2-40B4-BE49-F238E27FC236}">
                <a16:creationId xmlns:a16="http://schemas.microsoft.com/office/drawing/2014/main" id="{E0C32D45-EFC1-4BBE-31D4-A9704BCCE0E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26" name="TextBox 25">
            <a:extLst>
              <a:ext uri="{FF2B5EF4-FFF2-40B4-BE49-F238E27FC236}">
                <a16:creationId xmlns:a16="http://schemas.microsoft.com/office/drawing/2014/main" id="{C4AC5357-A88E-97D3-18D3-370C180ABDA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2829792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Q8_4. Were you ever prevented from sleeping at night by hospital lighting?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Q8_6. Were you ever prevented from sleeping at night by the room temperature?</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10" name="Q8_4" descr="A bar chart showing the question scores for sites within your trust. The colour of the chart corresponds with the legend above.">
            <a:extLst>
              <a:ext uri="{FF2B5EF4-FFF2-40B4-BE49-F238E27FC236}">
                <a16:creationId xmlns:a16="http://schemas.microsoft.com/office/drawing/2014/main" id="{2E505815-6596-510C-6A64-0A2D83410AC2}"/>
              </a:ext>
            </a:extLst>
          </p:cNvPr>
          <p:cNvGraphicFramePr>
            <a:graphicFrameLocks/>
          </p:cNvGraphicFramePr>
          <p:nvPr>
            <p:extLst>
              <p:ext uri="{D42A27DB-BD31-4B8C-83A1-F6EECF244321}">
                <p14:modId xmlns:p14="http://schemas.microsoft.com/office/powerpoint/2010/main" val="8897295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8_6" descr="A bar chart showing the question scores for sites within your trust. The colour of the chart corresponds with the legend above.">
            <a:extLst>
              <a:ext uri="{FF2B5EF4-FFF2-40B4-BE49-F238E27FC236}">
                <a16:creationId xmlns:a16="http://schemas.microsoft.com/office/drawing/2014/main" id="{4641403F-182D-EDA5-9275-3318AE9C37C6}"/>
              </a:ext>
            </a:extLst>
          </p:cNvPr>
          <p:cNvGraphicFramePr>
            <a:graphicFrameLocks/>
          </p:cNvGraphicFramePr>
          <p:nvPr>
            <p:extLst>
              <p:ext uri="{D42A27DB-BD31-4B8C-83A1-F6EECF244321}">
                <p14:modId xmlns:p14="http://schemas.microsoft.com/office/powerpoint/2010/main" val="305186162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E133C166-794A-14C7-EF80-BBB5BACAEE4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681D9D84-B863-FF31-A59D-3B39A25C0CA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9" name="TextBox 8">
            <a:extLst>
              <a:ext uri="{FF2B5EF4-FFF2-40B4-BE49-F238E27FC236}">
                <a16:creationId xmlns:a16="http://schemas.microsoft.com/office/drawing/2014/main" id="{4C7D2ED4-8CB6-BF51-546B-5D215869898F}"/>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0ACED8F4-CA3D-9871-6591-A559B66D9A0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354845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Q8_8. Were you ever prevented from sleeping at night by any of the following? I was not prevented from sleeping</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49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Q10. Did the hospital staff explain the reasons for changing wards during the night in a way you could understand?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8_8" descr="A bar chart showing the question scores for sites within your trust. The colour of the chart corresponds with the legend above.">
            <a:extLst>
              <a:ext uri="{FF2B5EF4-FFF2-40B4-BE49-F238E27FC236}">
                <a16:creationId xmlns:a16="http://schemas.microsoft.com/office/drawing/2014/main" id="{118D0436-3D2E-67D4-B401-E95A40FB47FB}"/>
              </a:ext>
            </a:extLst>
          </p:cNvPr>
          <p:cNvGraphicFramePr>
            <a:graphicFrameLocks/>
          </p:cNvGraphicFramePr>
          <p:nvPr>
            <p:extLst>
              <p:ext uri="{D42A27DB-BD31-4B8C-83A1-F6EECF244321}">
                <p14:modId xmlns:p14="http://schemas.microsoft.com/office/powerpoint/2010/main" val="3136814236"/>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0" name="Q10" descr="A bar chart showing the question scores for sites within your trust. The colour of the chart corresponds with the legend above.">
            <a:extLst>
              <a:ext uri="{FF2B5EF4-FFF2-40B4-BE49-F238E27FC236}">
                <a16:creationId xmlns:a16="http://schemas.microsoft.com/office/drawing/2014/main" id="{14A9B1E1-3F94-69CC-C957-185550107E35}"/>
              </a:ext>
            </a:extLst>
          </p:cNvPr>
          <p:cNvGraphicFramePr>
            <a:graphicFrameLocks/>
          </p:cNvGraphicFramePr>
          <p:nvPr>
            <p:extLst>
              <p:ext uri="{D42A27DB-BD31-4B8C-83A1-F6EECF244321}">
                <p14:modId xmlns:p14="http://schemas.microsoft.com/office/powerpoint/2010/main" val="205864184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2" name="Title 39">
            <a:extLst>
              <a:ext uri="{FF2B5EF4-FFF2-40B4-BE49-F238E27FC236}">
                <a16:creationId xmlns:a16="http://schemas.microsoft.com/office/drawing/2014/main" id="{330464D2-FABC-5DD5-2FF5-1AF4922E33C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4" name="Title 39">
            <a:extLst>
              <a:ext uri="{FF2B5EF4-FFF2-40B4-BE49-F238E27FC236}">
                <a16:creationId xmlns:a16="http://schemas.microsoft.com/office/drawing/2014/main" id="{35E4A08F-AECC-B25D-B1CE-C960CA09383A}"/>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extBox 7">
            <a:extLst>
              <a:ext uri="{FF2B5EF4-FFF2-40B4-BE49-F238E27FC236}">
                <a16:creationId xmlns:a16="http://schemas.microsoft.com/office/drawing/2014/main" id="{082EA8E9-ECB3-04AB-60A3-867716EE26B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126947-19D6-9D61-A993-0B89B195B877}"/>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40964876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lide Number Placeholder 1">
            <a:extLst>
              <a:ext uri="{FF2B5EF4-FFF2-40B4-BE49-F238E27FC236}">
                <a16:creationId xmlns:a16="http://schemas.microsoft.com/office/drawing/2014/main" id="{EC4E9D86-BF7E-47B6-9C57-077D58CEF8B3}"/>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35ADDDE9-AC91-48A7-9A88-33441285A7EB}"/>
              </a:ext>
            </a:extLst>
          </p:cNvPr>
          <p:cNvSpPr>
            <a:spLocks noGrp="1"/>
          </p:cNvSpPr>
          <p:nvPr>
            <p:ph type="title"/>
          </p:nvPr>
        </p:nvSpPr>
        <p:spPr/>
        <p:txBody>
          <a:bodyPr>
            <a:normAutofit/>
          </a:bodyPr>
          <a:lstStyle/>
          <a:p>
            <a:r>
              <a:rPr lang="en-GB"/>
              <a:t>Key terms used in this report</a:t>
            </a:r>
          </a:p>
        </p:txBody>
      </p:sp>
      <p:sp>
        <p:nvSpPr>
          <p:cNvPr id="5" name="TextBox 4">
            <a:extLst>
              <a:ext uri="{FF2B5EF4-FFF2-40B4-BE49-F238E27FC236}">
                <a16:creationId xmlns:a16="http://schemas.microsoft.com/office/drawing/2014/main" id="{EA1929BB-44B1-4CC8-9D6E-D2258ABDD37D}"/>
              </a:ext>
            </a:extLst>
          </p:cNvPr>
          <p:cNvSpPr txBox="1"/>
          <p:nvPr/>
        </p:nvSpPr>
        <p:spPr>
          <a:xfrm>
            <a:off x="434484" y="1195949"/>
            <a:ext cx="11268000" cy="5296925"/>
          </a:xfrm>
          <a:prstGeom prst="rect">
            <a:avLst/>
          </a:prstGeom>
          <a:noFill/>
        </p:spPr>
        <p:txBody>
          <a:bodyPr wrap="square" numCol="3" spcCol="180000" rtlCol="0">
            <a:noAutofit/>
          </a:bodyPr>
          <a:lstStyle/>
          <a:p>
            <a:pPr>
              <a:spcAft>
                <a:spcPts val="400"/>
              </a:spcAft>
            </a:pPr>
            <a:r>
              <a:rPr lang="en-GB" sz="1600" b="1" dirty="0">
                <a:latin typeface="Arial" panose="020B0604020202020204" pitchFamily="34" charset="0"/>
                <a:cs typeface="Arial" panose="020B0604020202020204" pitchFamily="34" charset="0"/>
              </a:rPr>
              <a:t>The ‘expected range’ technique</a:t>
            </a:r>
          </a:p>
          <a:p>
            <a:pPr>
              <a:spcBef>
                <a:spcPts val="600"/>
              </a:spcBef>
              <a:spcAft>
                <a:spcPts val="600"/>
              </a:spcAft>
            </a:pPr>
            <a:r>
              <a:rPr lang="en-GB" sz="1200" dirty="0">
                <a:latin typeface="Arial" panose="020B0604020202020204" pitchFamily="34" charset="0"/>
                <a:cs typeface="Arial" panose="020B0604020202020204" pitchFamily="34" charset="0"/>
              </a:rPr>
              <a:t>This report shows how your trust scored for each evaluative question in the survey, compared with other trusts that took part. It uses an analysis technique called the ‘expected range’ to determine if your trust is performing about the same, better or worse compared with most other trusts. This is designed to help understand the performance of individual trusts and identify areas for improvement.</a:t>
            </a:r>
          </a:p>
          <a:p>
            <a:pPr>
              <a:spcBef>
                <a:spcPts val="600"/>
              </a:spcBef>
              <a:spcAft>
                <a:spcPts val="600"/>
              </a:spcAft>
            </a:pPr>
            <a:r>
              <a:rPr lang="en-GB" sz="1200" dirty="0">
                <a:latin typeface="Arial" panose="020B0604020202020204" pitchFamily="34" charset="0"/>
                <a:cs typeface="Arial" panose="020B0604020202020204" pitchFamily="34" charset="0"/>
              </a:rPr>
              <a:t>This report also includes site level benchmarking. This allows you to compare the results for sites within your trust with all other sites across trusts. It is important to note that the performance ratings presented here may differ from that presented in the trust level benchmarking. More information can be found in the </a:t>
            </a:r>
            <a:r>
              <a:rPr lang="en-GB" sz="1200" dirty="0">
                <a:latin typeface="Arial" panose="020B0604020202020204" pitchFamily="34" charset="0"/>
                <a:cs typeface="Arial" panose="020B0604020202020204" pitchFamily="34" charset="0"/>
                <a:hlinkClick r:id="rId3" action="ppaction://hlinksldjump"/>
              </a:rPr>
              <a:t>How to interpret benchmarking in this report</a:t>
            </a:r>
            <a:r>
              <a:rPr lang="en-GB" sz="1200" dirty="0">
                <a:latin typeface="Arial" panose="020B0604020202020204" pitchFamily="34" charset="0"/>
                <a:cs typeface="Arial" panose="020B0604020202020204" pitchFamily="34" charset="0"/>
              </a:rPr>
              <a:t> slides. </a:t>
            </a:r>
          </a:p>
          <a:p>
            <a:pPr>
              <a:spcBef>
                <a:spcPts val="400"/>
              </a:spcBef>
              <a:spcAft>
                <a:spcPts val="400"/>
              </a:spcAft>
            </a:pPr>
            <a:r>
              <a:rPr lang="en-GB" sz="1600" b="1" dirty="0">
                <a:latin typeface="Arial" panose="020B0604020202020204" pitchFamily="34" charset="0"/>
                <a:cs typeface="Arial" panose="020B0604020202020204" pitchFamily="34" charset="0"/>
              </a:rPr>
              <a:t>Standardisation</a:t>
            </a:r>
            <a:endParaRPr lang="en-GB" sz="1400" b="1"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Demographic characteristics, such as age and gender, can influence patients’ experience of care and the way they report it. Results from previous years show that men tend to report more positive experiences than women, and older people more so than younger people. Since trusts have differing profiles of patients, this could make fair trust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comparisons difficult. To account for this, we ‘standardise’ the results, which means we apply a weight to individual patient responses to account for differences in demographic profile between trusts.</a:t>
            </a:r>
          </a:p>
          <a:p>
            <a:pPr>
              <a:spcBef>
                <a:spcPts val="600"/>
              </a:spcBef>
              <a:spcAft>
                <a:spcPts val="600"/>
              </a:spcAft>
            </a:pPr>
            <a:r>
              <a:rPr lang="en-GB" sz="1200" dirty="0">
                <a:latin typeface="Arial" panose="020B0604020202020204" pitchFamily="34" charset="0"/>
                <a:cs typeface="Arial" panose="020B0604020202020204" pitchFamily="34" charset="0"/>
              </a:rPr>
              <a:t>For each trust, results have been standardised by the age, sex and route of admission (emergency or elective) of respondents to reflect the ‘national’ age, sex, and route of admission distribution (based on all respondents to the survey).This helps ensure that no trust will appear better or worse than another because of its patient profile and enables a fairer and more useful comparison of results across trusts. In most cases this standardisation will not have a large impact on trust results. Site level results are standardised in the same way.</a:t>
            </a:r>
          </a:p>
          <a:p>
            <a:pPr>
              <a:spcBef>
                <a:spcPts val="400"/>
              </a:spcBef>
              <a:spcAft>
                <a:spcPts val="400"/>
              </a:spcAft>
            </a:pPr>
            <a:r>
              <a:rPr lang="en-GB" sz="1600" b="1" dirty="0">
                <a:latin typeface="Arial" panose="020B0604020202020204" pitchFamily="34" charset="0"/>
                <a:cs typeface="Arial" panose="020B0604020202020204" pitchFamily="34" charset="0"/>
              </a:rPr>
              <a:t>Scoring</a:t>
            </a:r>
          </a:p>
          <a:p>
            <a:pPr>
              <a:spcBef>
                <a:spcPts val="600"/>
              </a:spcBef>
              <a:spcAft>
                <a:spcPts val="600"/>
              </a:spcAft>
            </a:pPr>
            <a:r>
              <a:rPr lang="en-GB" sz="1200" dirty="0">
                <a:latin typeface="Arial" panose="020B0604020202020204" pitchFamily="34" charset="0"/>
                <a:cs typeface="Arial" panose="020B0604020202020204" pitchFamily="34" charset="0"/>
              </a:rPr>
              <a:t>For each question in the survey, the individual (standardised) responses are converted into scores on a scale of 0 to 10. A score of 10 represents the best possible result and a score of 0 the worst. The higher the score for each question, the better the trust is performing. Only evaluative questions in the questionnaire are scored. Some questions are descriptive (for example Q1) and others are ‘routing questions’, which are designed to filter out respondents to whom the following questions do not</a:t>
            </a: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r>
              <a:rPr lang="en-GB" sz="1200" dirty="0">
                <a:latin typeface="Arial" panose="020B0604020202020204" pitchFamily="34" charset="0"/>
                <a:cs typeface="Arial" panose="020B0604020202020204" pitchFamily="34" charset="0"/>
              </a:rPr>
              <a:t>apply (for example Q6). These questions are not scored. </a:t>
            </a:r>
            <a:r>
              <a:rPr lang="en-US" sz="1200" dirty="0">
                <a:latin typeface="Arial" panose="020B0604020202020204" pitchFamily="34" charset="0"/>
                <a:cs typeface="Arial" panose="020B0604020202020204" pitchFamily="34" charset="0"/>
              </a:rPr>
              <a:t>Please refer to the </a:t>
            </a:r>
            <a:r>
              <a:rPr lang="en-US" sz="1200" dirty="0">
                <a:latin typeface="Arial" panose="020B0604020202020204" pitchFamily="34" charset="0"/>
                <a:cs typeface="Arial" panose="020B0604020202020204" pitchFamily="34" charset="0"/>
                <a:hlinkClick r:id="rId4"/>
              </a:rPr>
              <a:t>scored questionnaire </a:t>
            </a:r>
            <a:r>
              <a:rPr lang="en-US" sz="1200" dirty="0">
                <a:latin typeface="Arial" panose="020B0604020202020204" pitchFamily="34" charset="0"/>
                <a:cs typeface="Arial" panose="020B0604020202020204" pitchFamily="34" charset="0"/>
              </a:rPr>
              <a:t>for further details.</a:t>
            </a:r>
            <a:r>
              <a:rPr lang="en-GB" sz="1200" dirty="0">
                <a:latin typeface="Arial" panose="020B0604020202020204" pitchFamily="34" charset="0"/>
                <a:cs typeface="Arial" panose="020B0604020202020204" pitchFamily="34" charset="0"/>
              </a:rPr>
              <a:t> Section scoring is computed as the arithmetic mean of question scores for the section after weighting is applied. More information can be found in the ‘</a:t>
            </a:r>
            <a:r>
              <a:rPr lang="en-GB" sz="1200" dirty="0">
                <a:latin typeface="Arial" panose="020B0604020202020204" pitchFamily="34" charset="0"/>
                <a:cs typeface="Arial" panose="020B0604020202020204" pitchFamily="34" charset="0"/>
                <a:hlinkClick r:id="rId5" action="ppaction://hlinksldjump"/>
              </a:rPr>
              <a:t>How questions are scored</a:t>
            </a:r>
            <a:r>
              <a:rPr lang="en-GB" sz="1200" dirty="0">
                <a:latin typeface="Arial" panose="020B0604020202020204" pitchFamily="34" charset="0"/>
                <a:cs typeface="Arial" panose="020B0604020202020204" pitchFamily="34" charset="0"/>
              </a:rPr>
              <a:t>’ slide.</a:t>
            </a:r>
          </a:p>
          <a:p>
            <a:pPr>
              <a:spcBef>
                <a:spcPts val="400"/>
              </a:spcBef>
              <a:spcAft>
                <a:spcPts val="400"/>
              </a:spcAft>
            </a:pPr>
            <a:r>
              <a:rPr lang="en-GB" sz="1600" b="1" dirty="0">
                <a:latin typeface="Arial" panose="020B0604020202020204" pitchFamily="34" charset="0"/>
                <a:cs typeface="Arial" panose="020B0604020202020204" pitchFamily="34" charset="0"/>
              </a:rPr>
              <a:t>National average</a:t>
            </a:r>
          </a:p>
          <a:p>
            <a:pPr>
              <a:spcBef>
                <a:spcPts val="600"/>
              </a:spcBef>
              <a:spcAft>
                <a:spcPts val="600"/>
              </a:spcAft>
            </a:pPr>
            <a:r>
              <a:rPr lang="en-GB" sz="1200" dirty="0">
                <a:latin typeface="Arial" panose="020B0604020202020204" pitchFamily="34" charset="0"/>
                <a:cs typeface="Arial" panose="020B0604020202020204" pitchFamily="34" charset="0"/>
              </a:rPr>
              <a:t>The ‘national average’ mentioned in this report is the arithmetic mean of all trusts’ scores after weighting is applied.</a:t>
            </a:r>
          </a:p>
          <a:p>
            <a:pPr>
              <a:spcBef>
                <a:spcPts val="600"/>
              </a:spcBef>
              <a:spcAft>
                <a:spcPts val="600"/>
              </a:spcAft>
            </a:pPr>
            <a:r>
              <a:rPr lang="en-GB" sz="1600" b="1" dirty="0">
                <a:latin typeface="Arial" panose="020B0604020202020204" pitchFamily="34" charset="0"/>
                <a:cs typeface="Arial" panose="020B0604020202020204" pitchFamily="34" charset="0"/>
              </a:rPr>
              <a:t>Suppressed data</a:t>
            </a:r>
          </a:p>
          <a:p>
            <a:pPr>
              <a:spcBef>
                <a:spcPts val="600"/>
              </a:spcBef>
              <a:spcAft>
                <a:spcPts val="600"/>
              </a:spcAft>
            </a:pPr>
            <a:r>
              <a:rPr lang="en-GB" sz="1200" dirty="0">
                <a:latin typeface="Arial" panose="020B0604020202020204" pitchFamily="34" charset="0"/>
                <a:cs typeface="Arial" panose="020B0604020202020204" pitchFamily="34" charset="0"/>
              </a:rPr>
              <a:t>If fewer than 30 respondents have answered a question, no score will be displayed for that question (or the corresponding section the question contributes to).</a:t>
            </a:r>
          </a:p>
          <a:p>
            <a:pPr>
              <a:spcBef>
                <a:spcPts val="600"/>
              </a:spcBef>
              <a:spcAft>
                <a:spcPts val="600"/>
              </a:spcAft>
            </a:pPr>
            <a:r>
              <a:rPr lang="en-GB" sz="1600" b="1" dirty="0">
                <a:solidFill>
                  <a:prstClr val="black"/>
                </a:solidFill>
                <a:latin typeface="Arial"/>
              </a:rPr>
              <a:t>Further information about the methods</a:t>
            </a:r>
          </a:p>
          <a:p>
            <a:pPr>
              <a:spcBef>
                <a:spcPts val="600"/>
              </a:spcBef>
              <a:spcAft>
                <a:spcPts val="600"/>
              </a:spcAft>
            </a:pPr>
            <a:r>
              <a:rPr lang="en-GB" sz="1200" dirty="0">
                <a:latin typeface="Arial" panose="020B0604020202020204" pitchFamily="34" charset="0"/>
                <a:cs typeface="Arial" panose="020B0604020202020204" pitchFamily="34" charset="0"/>
              </a:rPr>
              <a:t>For further information about the statistical methods used in this report, please refer to the </a:t>
            </a:r>
            <a:r>
              <a:rPr lang="en-GB" sz="1200" dirty="0">
                <a:latin typeface="Arial" panose="020B0604020202020204" pitchFamily="34" charset="0"/>
                <a:cs typeface="Arial" panose="020B0604020202020204" pitchFamily="34" charset="0"/>
                <a:hlinkClick r:id="rId6"/>
              </a:rPr>
              <a:t>survey technical document. </a:t>
            </a: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a:p>
            <a:pPr>
              <a:spcBef>
                <a:spcPts val="600"/>
              </a:spcBef>
              <a:spcAft>
                <a:spcPts val="600"/>
              </a:spcAft>
            </a:pPr>
            <a:endParaRPr lang="en-GB" sz="1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6267982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Q11. How clean was the hospital room or ward that you were 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Q12. Did you get enough help from staff to wash or keep yourself clean?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1" descr="A bar chart showing the question scores for sites within your trust. The colour of the chart corresponds with the legend above.">
            <a:extLst>
              <a:ext uri="{FF2B5EF4-FFF2-40B4-BE49-F238E27FC236}">
                <a16:creationId xmlns:a16="http://schemas.microsoft.com/office/drawing/2014/main" id="{431B9B00-3BE9-B03E-A560-57991922E1F6}"/>
              </a:ext>
            </a:extLst>
          </p:cNvPr>
          <p:cNvGraphicFramePr>
            <a:graphicFrameLocks/>
          </p:cNvGraphicFramePr>
          <p:nvPr>
            <p:extLst>
              <p:ext uri="{D42A27DB-BD31-4B8C-83A1-F6EECF244321}">
                <p14:modId xmlns:p14="http://schemas.microsoft.com/office/powerpoint/2010/main" val="2619513992"/>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2" descr="A bar chart showing the question scores for sites within your trust. The colour of the chart corresponds with the legend above.">
            <a:extLst>
              <a:ext uri="{FF2B5EF4-FFF2-40B4-BE49-F238E27FC236}">
                <a16:creationId xmlns:a16="http://schemas.microsoft.com/office/drawing/2014/main" id="{3622A693-354F-437B-7944-E369B760E424}"/>
              </a:ext>
            </a:extLst>
          </p:cNvPr>
          <p:cNvGraphicFramePr>
            <a:graphicFrameLocks/>
          </p:cNvGraphicFramePr>
          <p:nvPr>
            <p:extLst>
              <p:ext uri="{D42A27DB-BD31-4B8C-83A1-F6EECF244321}">
                <p14:modId xmlns:p14="http://schemas.microsoft.com/office/powerpoint/2010/main" val="208996030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C799933A-430A-E746-2695-4D1A924732C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2. The hospital and ward</a:t>
            </a:r>
          </a:p>
        </p:txBody>
      </p:sp>
      <p:sp>
        <p:nvSpPr>
          <p:cNvPr id="8" name="Title 39">
            <a:extLst>
              <a:ext uri="{FF2B5EF4-FFF2-40B4-BE49-F238E27FC236}">
                <a16:creationId xmlns:a16="http://schemas.microsoft.com/office/drawing/2014/main" id="{7BB47C88-C0F3-4C1A-534B-4D6A280E893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C46B2EC8-A50E-4634-6C80-094CC5EBEAF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57CE9BF-D554-89F3-3B0A-2B469C114C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947878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Q13. If you brought medication with you to hospital, were you able to take it when you needed to?</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Q14. Did you get enough help from staff to eat your meals?</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3" descr="A bar chart showing the question scores for sites within your trust. The colour of the chart corresponds with the legend above.">
            <a:extLst>
              <a:ext uri="{FF2B5EF4-FFF2-40B4-BE49-F238E27FC236}">
                <a16:creationId xmlns:a16="http://schemas.microsoft.com/office/drawing/2014/main" id="{140AFDBB-6169-3F80-1874-96ACF72D6EBF}"/>
              </a:ext>
            </a:extLst>
          </p:cNvPr>
          <p:cNvGraphicFramePr>
            <a:graphicFrameLocks/>
          </p:cNvGraphicFramePr>
          <p:nvPr>
            <p:extLst>
              <p:ext uri="{D42A27DB-BD31-4B8C-83A1-F6EECF244321}">
                <p14:modId xmlns:p14="http://schemas.microsoft.com/office/powerpoint/2010/main" val="287685909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4" descr="A bar chart showing the question scores for sites within your trust. The colour of the chart corresponds with the legend above.">
            <a:extLst>
              <a:ext uri="{FF2B5EF4-FFF2-40B4-BE49-F238E27FC236}">
                <a16:creationId xmlns:a16="http://schemas.microsoft.com/office/drawing/2014/main" id="{6E8B08BA-92DB-FD5F-6230-9F8421A80443}"/>
              </a:ext>
            </a:extLst>
          </p:cNvPr>
          <p:cNvGraphicFramePr>
            <a:graphicFrameLocks/>
          </p:cNvGraphicFramePr>
          <p:nvPr>
            <p:extLst>
              <p:ext uri="{D42A27DB-BD31-4B8C-83A1-F6EECF244321}">
                <p14:modId xmlns:p14="http://schemas.microsoft.com/office/powerpoint/2010/main" val="375232421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2B091F6-B260-4215-1FF8-079CA00814B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DCD35A17-F027-AC24-095C-A0C66A120F9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75108830-5117-E695-EC0C-B9B5C1801E69}"/>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F7DA2D6-6AEF-3009-1522-BC30D4B51F1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7946324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Q15. Were you able to get hospital food outside of set mealtimes?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Q16. During your time in hospital, did you get enough to drink?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5" descr="A bar chart showing the question scores for sites within your trust. The colour of the chart corresponds with the legend above.">
            <a:extLst>
              <a:ext uri="{FF2B5EF4-FFF2-40B4-BE49-F238E27FC236}">
                <a16:creationId xmlns:a16="http://schemas.microsoft.com/office/drawing/2014/main" id="{8A54AC00-00CC-F80A-0150-F4A36D47E1DA}"/>
              </a:ext>
            </a:extLst>
          </p:cNvPr>
          <p:cNvGraphicFramePr>
            <a:graphicFrameLocks/>
          </p:cNvGraphicFramePr>
          <p:nvPr>
            <p:extLst>
              <p:ext uri="{D42A27DB-BD31-4B8C-83A1-F6EECF244321}">
                <p14:modId xmlns:p14="http://schemas.microsoft.com/office/powerpoint/2010/main" val="2069677125"/>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6" descr="A bar chart showing the question scores for sites within your trust. The colour of the chart corresponds with the legend above.">
            <a:extLst>
              <a:ext uri="{FF2B5EF4-FFF2-40B4-BE49-F238E27FC236}">
                <a16:creationId xmlns:a16="http://schemas.microsoft.com/office/drawing/2014/main" id="{057F6C00-587B-D33B-3DF0-FDB5A7E32B2C}"/>
              </a:ext>
            </a:extLst>
          </p:cNvPr>
          <p:cNvGraphicFramePr>
            <a:graphicFrameLocks/>
          </p:cNvGraphicFramePr>
          <p:nvPr>
            <p:extLst>
              <p:ext uri="{D42A27DB-BD31-4B8C-83A1-F6EECF244321}">
                <p14:modId xmlns:p14="http://schemas.microsoft.com/office/powerpoint/2010/main" val="1305455741"/>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25E7627-3AE3-7404-2DA6-40B479E24FA6}"/>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8" name="Title 39">
            <a:extLst>
              <a:ext uri="{FF2B5EF4-FFF2-40B4-BE49-F238E27FC236}">
                <a16:creationId xmlns:a16="http://schemas.microsoft.com/office/drawing/2014/main" id="{E912E065-CD92-971C-BD01-2A05054481F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3. Basic needs</a:t>
            </a:r>
          </a:p>
        </p:txBody>
      </p:sp>
      <p:sp>
        <p:nvSpPr>
          <p:cNvPr id="10" name="TextBox 9">
            <a:extLst>
              <a:ext uri="{FF2B5EF4-FFF2-40B4-BE49-F238E27FC236}">
                <a16:creationId xmlns:a16="http://schemas.microsoft.com/office/drawing/2014/main" id="{285950D5-B0D0-F444-0893-5190BE3C74F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69BE2DB-189E-CD72-127F-1AEDEB6BC8CF}"/>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422203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Q17. When you asked doctors questions, did you get answers you could understand?</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Q18. Did you have confidence and trust in the doctors treating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17" descr="A bar chart showing the question scores for sites within your trust. The colour of the chart corresponds with the legend above.">
            <a:extLst>
              <a:ext uri="{FF2B5EF4-FFF2-40B4-BE49-F238E27FC236}">
                <a16:creationId xmlns:a16="http://schemas.microsoft.com/office/drawing/2014/main" id="{B100ECF8-8B5D-FC2C-DC8E-DE9502977D03}"/>
              </a:ext>
            </a:extLst>
          </p:cNvPr>
          <p:cNvGraphicFramePr>
            <a:graphicFrameLocks/>
          </p:cNvGraphicFramePr>
          <p:nvPr>
            <p:extLst>
              <p:ext uri="{D42A27DB-BD31-4B8C-83A1-F6EECF244321}">
                <p14:modId xmlns:p14="http://schemas.microsoft.com/office/powerpoint/2010/main" val="1813679299"/>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18" descr="A bar chart showing the question scores for sites within your trust. The colour of the chart corresponds with the legend above.">
            <a:extLst>
              <a:ext uri="{FF2B5EF4-FFF2-40B4-BE49-F238E27FC236}">
                <a16:creationId xmlns:a16="http://schemas.microsoft.com/office/drawing/2014/main" id="{35742203-1BF3-8E7B-D407-C5849834BB9D}"/>
              </a:ext>
            </a:extLst>
          </p:cNvPr>
          <p:cNvGraphicFramePr>
            <a:graphicFrameLocks/>
          </p:cNvGraphicFramePr>
          <p:nvPr>
            <p:extLst>
              <p:ext uri="{D42A27DB-BD31-4B8C-83A1-F6EECF244321}">
                <p14:modId xmlns:p14="http://schemas.microsoft.com/office/powerpoint/2010/main" val="212839819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8F133452-5D82-8F09-042A-617C5FAF7443}"/>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8" name="Title 39">
            <a:extLst>
              <a:ext uri="{FF2B5EF4-FFF2-40B4-BE49-F238E27FC236}">
                <a16:creationId xmlns:a16="http://schemas.microsoft.com/office/drawing/2014/main" id="{640B8DCB-056B-BAF3-BD37-A4BD137E7102}"/>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10" name="TextBox 9">
            <a:extLst>
              <a:ext uri="{FF2B5EF4-FFF2-40B4-BE49-F238E27FC236}">
                <a16:creationId xmlns:a16="http://schemas.microsoft.com/office/drawing/2014/main" id="{1CA4DDE1-4FB4-3B6C-3721-6B7002C310F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52441BFF-0DE6-F97F-BC94-89D0AF617D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8729405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Q19. When doctors spoke about your care in front of you, were you included in the conversation?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Q20. When you asked nurses questions, did you get answers you could understand? </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19" descr="A bar chart showing the question scores for sites within your trust. The colour of the chart corresponds with the legend above.">
            <a:extLst>
              <a:ext uri="{FF2B5EF4-FFF2-40B4-BE49-F238E27FC236}">
                <a16:creationId xmlns:a16="http://schemas.microsoft.com/office/drawing/2014/main" id="{CE35F8D5-F5F6-3991-EA8D-5999564355EB}"/>
              </a:ext>
            </a:extLst>
          </p:cNvPr>
          <p:cNvGraphicFramePr>
            <a:graphicFrameLocks/>
          </p:cNvGraphicFramePr>
          <p:nvPr>
            <p:extLst>
              <p:ext uri="{D42A27DB-BD31-4B8C-83A1-F6EECF244321}">
                <p14:modId xmlns:p14="http://schemas.microsoft.com/office/powerpoint/2010/main" val="1214107977"/>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0" descr="A bar chart showing the question scores for sites within your trust. The colour of the chart corresponds with the legend above.">
            <a:extLst>
              <a:ext uri="{FF2B5EF4-FFF2-40B4-BE49-F238E27FC236}">
                <a16:creationId xmlns:a16="http://schemas.microsoft.com/office/drawing/2014/main" id="{42282265-FC2B-3C36-7891-52B41E988A25}"/>
              </a:ext>
            </a:extLst>
          </p:cNvPr>
          <p:cNvGraphicFramePr>
            <a:graphicFrameLocks/>
          </p:cNvGraphicFramePr>
          <p:nvPr>
            <p:extLst>
              <p:ext uri="{D42A27DB-BD31-4B8C-83A1-F6EECF244321}">
                <p14:modId xmlns:p14="http://schemas.microsoft.com/office/powerpoint/2010/main" val="24857261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A1B5F05-5925-8513-6869-52B970AF935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4. Doctors</a:t>
            </a:r>
          </a:p>
        </p:txBody>
      </p:sp>
      <p:sp>
        <p:nvSpPr>
          <p:cNvPr id="9" name="Title 39">
            <a:extLst>
              <a:ext uri="{FF2B5EF4-FFF2-40B4-BE49-F238E27FC236}">
                <a16:creationId xmlns:a16="http://schemas.microsoft.com/office/drawing/2014/main" id="{02AD74A7-CD56-55D1-2519-FDBCA7CEB88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7F198A36-E11D-CFD6-8EA4-8A09C8B2549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B41A120-5D1B-91DA-02BA-9AE8D197AADC}"/>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0908175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Q21. Did you have confidence and trust in the nurses treating you?</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Q22. When nurses spoke about your care in front of you, were you included in the conversation?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1" descr="A bar chart showing the question scores for sites within your trust. The colour of the chart corresponds with the legend above.">
            <a:extLst>
              <a:ext uri="{FF2B5EF4-FFF2-40B4-BE49-F238E27FC236}">
                <a16:creationId xmlns:a16="http://schemas.microsoft.com/office/drawing/2014/main" id="{F3463FE3-8082-3784-5E7D-3516F35F3BF2}"/>
              </a:ext>
            </a:extLst>
          </p:cNvPr>
          <p:cNvGraphicFramePr>
            <a:graphicFrameLocks/>
          </p:cNvGraphicFramePr>
          <p:nvPr>
            <p:extLst>
              <p:ext uri="{D42A27DB-BD31-4B8C-83A1-F6EECF244321}">
                <p14:modId xmlns:p14="http://schemas.microsoft.com/office/powerpoint/2010/main" val="3966697330"/>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2" descr="A bar chart showing the question scores for sites within your trust. The colour of the chart corresponds with the legend above.">
            <a:extLst>
              <a:ext uri="{FF2B5EF4-FFF2-40B4-BE49-F238E27FC236}">
                <a16:creationId xmlns:a16="http://schemas.microsoft.com/office/drawing/2014/main" id="{8BEBF887-30C9-F940-9DE1-865DC38F6E5A}"/>
              </a:ext>
            </a:extLst>
          </p:cNvPr>
          <p:cNvGraphicFramePr>
            <a:graphicFrameLocks/>
          </p:cNvGraphicFramePr>
          <p:nvPr>
            <p:extLst>
              <p:ext uri="{D42A27DB-BD31-4B8C-83A1-F6EECF244321}">
                <p14:modId xmlns:p14="http://schemas.microsoft.com/office/powerpoint/2010/main" val="423060709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1A769023-5832-15EA-684F-487C0D700FCB}"/>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DC781CA0-5F50-AC0E-329E-7F27BC90592D}"/>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10" name="TextBox 9">
            <a:extLst>
              <a:ext uri="{FF2B5EF4-FFF2-40B4-BE49-F238E27FC236}">
                <a16:creationId xmlns:a16="http://schemas.microsoft.com/office/drawing/2014/main" id="{ABD13B8E-DF0F-C4C0-514D-9AD5A7806E1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F72E93E4-E2D8-42F3-8744-CE2A9BC4FE3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39759090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Q23. In your opinion, were there enough nurses on duty to care for you in hospital?</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Q24. Thinking about your care and treatment, were you told something by a member of staff that was different to what you had been told by another member of staff?</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3" descr="A bar chart showing the question scores for sites within your trust. The colour of the chart corresponds with the legend above.">
            <a:extLst>
              <a:ext uri="{FF2B5EF4-FFF2-40B4-BE49-F238E27FC236}">
                <a16:creationId xmlns:a16="http://schemas.microsoft.com/office/drawing/2014/main" id="{42DCF4E1-AB61-EA46-70B2-1934A45D1FD3}"/>
              </a:ext>
            </a:extLst>
          </p:cNvPr>
          <p:cNvGraphicFramePr>
            <a:graphicFrameLocks/>
          </p:cNvGraphicFramePr>
          <p:nvPr>
            <p:extLst>
              <p:ext uri="{D42A27DB-BD31-4B8C-83A1-F6EECF244321}">
                <p14:modId xmlns:p14="http://schemas.microsoft.com/office/powerpoint/2010/main" val="206599270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4" descr="A bar chart showing the question scores for sites within your trust. The colour of the chart corresponds with the legend above.">
            <a:extLst>
              <a:ext uri="{FF2B5EF4-FFF2-40B4-BE49-F238E27FC236}">
                <a16:creationId xmlns:a16="http://schemas.microsoft.com/office/drawing/2014/main" id="{F09EF1A8-07C0-06B5-350E-773AF2F200EC}"/>
              </a:ext>
            </a:extLst>
          </p:cNvPr>
          <p:cNvGraphicFramePr>
            <a:graphicFrameLocks/>
          </p:cNvGraphicFramePr>
          <p:nvPr>
            <p:extLst>
              <p:ext uri="{D42A27DB-BD31-4B8C-83A1-F6EECF244321}">
                <p14:modId xmlns:p14="http://schemas.microsoft.com/office/powerpoint/2010/main" val="9760054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539FD94-CA3F-64B1-68F7-0BE2CC5C6A3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5. Nurses</a:t>
            </a:r>
          </a:p>
        </p:txBody>
      </p:sp>
      <p:sp>
        <p:nvSpPr>
          <p:cNvPr id="9" name="Title 39">
            <a:extLst>
              <a:ext uri="{FF2B5EF4-FFF2-40B4-BE49-F238E27FC236}">
                <a16:creationId xmlns:a16="http://schemas.microsoft.com/office/drawing/2014/main" id="{7DA6BF2A-E59D-F6B6-11F7-DE507501619C}"/>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2D804EA0-9E16-3B5D-D30D-1BD8FF2B6946}"/>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D35A0670-EDD8-7861-C87F-A23D5E3D561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267487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Q25. To what extent did staff looking after you involve you in decisions about your care and treatment?</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Q26. How much information about your condition or treatment was given to you?</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9" name="Q25" descr="A bar chart showing the question scores for sites within your trust. The colour of the chart corresponds with the legend above.">
            <a:extLst>
              <a:ext uri="{FF2B5EF4-FFF2-40B4-BE49-F238E27FC236}">
                <a16:creationId xmlns:a16="http://schemas.microsoft.com/office/drawing/2014/main" id="{F79CCDD7-7220-451A-F3AD-7D08A3066B3B}"/>
              </a:ext>
            </a:extLst>
          </p:cNvPr>
          <p:cNvGraphicFramePr>
            <a:graphicFrameLocks/>
          </p:cNvGraphicFramePr>
          <p:nvPr>
            <p:extLst>
              <p:ext uri="{D42A27DB-BD31-4B8C-83A1-F6EECF244321}">
                <p14:modId xmlns:p14="http://schemas.microsoft.com/office/powerpoint/2010/main" val="288268256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6" descr="A bar chart showing the question scores for sites within your trust. The colour of the chart corresponds with the legend above.">
            <a:extLst>
              <a:ext uri="{FF2B5EF4-FFF2-40B4-BE49-F238E27FC236}">
                <a16:creationId xmlns:a16="http://schemas.microsoft.com/office/drawing/2014/main" id="{FF42015B-33BF-E989-25B4-D16ABEC62432}"/>
              </a:ext>
            </a:extLst>
          </p:cNvPr>
          <p:cNvGraphicFramePr>
            <a:graphicFrameLocks/>
          </p:cNvGraphicFramePr>
          <p:nvPr>
            <p:extLst>
              <p:ext uri="{D42A27DB-BD31-4B8C-83A1-F6EECF244321}">
                <p14:modId xmlns:p14="http://schemas.microsoft.com/office/powerpoint/2010/main" val="157883650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991276A-1BEA-C6A9-64E6-F79606277F3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itle 39">
            <a:extLst>
              <a:ext uri="{FF2B5EF4-FFF2-40B4-BE49-F238E27FC236}">
                <a16:creationId xmlns:a16="http://schemas.microsoft.com/office/drawing/2014/main" id="{D634105B-EFBA-7354-74D8-5F98A16A02A7}"/>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1" name="TextBox 10">
            <a:extLst>
              <a:ext uri="{FF2B5EF4-FFF2-40B4-BE49-F238E27FC236}">
                <a16:creationId xmlns:a16="http://schemas.microsoft.com/office/drawing/2014/main" id="{F7A3E263-7987-CA9F-B21E-76F25E6A6514}"/>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5" name="TextBox 14">
            <a:extLst>
              <a:ext uri="{FF2B5EF4-FFF2-40B4-BE49-F238E27FC236}">
                <a16:creationId xmlns:a16="http://schemas.microsoft.com/office/drawing/2014/main" id="{B6757B55-8C8B-0C4A-DE7C-88A47AD16A48}"/>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9650688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Q27. Did you feel able to talk to members of hospital staff about your worries and fears?</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Q28. Were you given enough privacy when being examined or treated?</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Much better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7" descr="A bar chart showing the question scores for sites within your trust. The colour of the chart corresponds with the legend above.">
            <a:extLst>
              <a:ext uri="{FF2B5EF4-FFF2-40B4-BE49-F238E27FC236}">
                <a16:creationId xmlns:a16="http://schemas.microsoft.com/office/drawing/2014/main" id="{C2F22F60-4FF2-68EF-69BD-5E779B00D0F9}"/>
              </a:ext>
            </a:extLst>
          </p:cNvPr>
          <p:cNvGraphicFramePr>
            <a:graphicFrameLocks/>
          </p:cNvGraphicFramePr>
          <p:nvPr>
            <p:extLst>
              <p:ext uri="{D42A27DB-BD31-4B8C-83A1-F6EECF244321}">
                <p14:modId xmlns:p14="http://schemas.microsoft.com/office/powerpoint/2010/main" val="3756368548"/>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28" descr="A bar chart showing the question scores for sites within your trust. The colour of the chart corresponds with the legend above.">
            <a:extLst>
              <a:ext uri="{FF2B5EF4-FFF2-40B4-BE49-F238E27FC236}">
                <a16:creationId xmlns:a16="http://schemas.microsoft.com/office/drawing/2014/main" id="{C7C1952C-BD11-5FD1-AD1A-8594217B5EA1}"/>
              </a:ext>
            </a:extLst>
          </p:cNvPr>
          <p:cNvGraphicFramePr>
            <a:graphicFrameLocks/>
          </p:cNvGraphicFramePr>
          <p:nvPr>
            <p:extLst>
              <p:ext uri="{D42A27DB-BD31-4B8C-83A1-F6EECF244321}">
                <p14:modId xmlns:p14="http://schemas.microsoft.com/office/powerpoint/2010/main" val="124056309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55BA585B-EED1-D868-E4E1-390887E7477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D0AAA058-051B-C1D4-E3D9-6B6BD39D81B9}"/>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B48A9247-5130-0F05-E616-677434937A2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2F08025D-519D-477E-1B25-03F8E71BEE81}"/>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532632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4">
            <a:extLst>
              <a:ext uri="{FF2B5EF4-FFF2-40B4-BE49-F238E27FC236}">
                <a16:creationId xmlns:a16="http://schemas.microsoft.com/office/drawing/2014/main" id="{4C6A4DE1-38D5-55D5-4EF0-78664069ABB3}"/>
              </a:ext>
            </a:extLst>
          </p:cNvPr>
          <p:cNvSpPr>
            <a:spLocks/>
          </p:cNvSpPr>
          <p:nvPr/>
        </p:nvSpPr>
        <p:spPr>
          <a:xfrm>
            <a:off x="12572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Q29. Do you think the hospital staff did everything they could to help control your pain?</a:t>
            </a:r>
          </a:p>
        </p:txBody>
      </p:sp>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59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6229138"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Q30. Were you able to get a member of staff to help you when you needed attention?</a:t>
            </a:r>
          </a:p>
        </p:txBody>
      </p:sp>
      <p:sp>
        <p:nvSpPr>
          <p:cNvPr id="3" name="Title 6">
            <a:extLst>
              <a:ext uri="{FF2B5EF4-FFF2-40B4-BE49-F238E27FC236}">
                <a16:creationId xmlns:a16="http://schemas.microsoft.com/office/drawing/2014/main" id="{1A37844C-156D-CC9F-B184-1F3A9FE3BEDE}"/>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5" name="Table 3" descr="A chart key showing the expected range benchmark bandings.">
            <a:extLst>
              <a:ext uri="{FF2B5EF4-FFF2-40B4-BE49-F238E27FC236}">
                <a16:creationId xmlns:a16="http://schemas.microsoft.com/office/drawing/2014/main" id="{B1381E89-2141-ED00-4E9A-5F80C46AD585}"/>
              </a:ext>
            </a:extLst>
          </p:cNvPr>
          <p:cNvGraphicFramePr>
            <a:graphicFrameLocks noGrp="1"/>
          </p:cNvGraphicFramePr>
          <p:nvPr/>
        </p:nvGraphicFramePr>
        <p:xfrm>
          <a:off x="274386" y="5628549"/>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2" name="TextBox 11">
            <a:extLst>
              <a:ext uri="{FF2B5EF4-FFF2-40B4-BE49-F238E27FC236}">
                <a16:creationId xmlns:a16="http://schemas.microsoft.com/office/drawing/2014/main" id="{78CA7EBB-3E82-DAF1-F20F-A069D5AE0BC2}"/>
              </a:ext>
            </a:extLst>
          </p:cNvPr>
          <p:cNvSpPr txBox="1"/>
          <p:nvPr/>
        </p:nvSpPr>
        <p:spPr>
          <a:xfrm>
            <a:off x="144764" y="1965413"/>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8" name="Q29" descr="A bar chart showing the question scores for sites within your trust. The colour of the chart corresponds with the legend above.">
            <a:extLst>
              <a:ext uri="{FF2B5EF4-FFF2-40B4-BE49-F238E27FC236}">
                <a16:creationId xmlns:a16="http://schemas.microsoft.com/office/drawing/2014/main" id="{043A83FE-41EE-E53F-1142-480A6575D0E3}"/>
              </a:ext>
            </a:extLst>
          </p:cNvPr>
          <p:cNvGraphicFramePr>
            <a:graphicFrameLocks/>
          </p:cNvGraphicFramePr>
          <p:nvPr>
            <p:extLst>
              <p:ext uri="{D42A27DB-BD31-4B8C-83A1-F6EECF244321}">
                <p14:modId xmlns:p14="http://schemas.microsoft.com/office/powerpoint/2010/main" val="3784608023"/>
              </p:ext>
            </p:extLst>
          </p:nvPr>
        </p:nvGraphicFramePr>
        <p:xfrm>
          <a:off x="-63049" y="2230493"/>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0" descr="A bar chart showing the question scores for sites within your trust. The colour of the chart corresponds with the legend above.">
            <a:extLst>
              <a:ext uri="{FF2B5EF4-FFF2-40B4-BE49-F238E27FC236}">
                <a16:creationId xmlns:a16="http://schemas.microsoft.com/office/drawing/2014/main" id="{97BCB92A-8A47-95D3-7F7D-29859DD1DEBC}"/>
              </a:ext>
            </a:extLst>
          </p:cNvPr>
          <p:cNvGraphicFramePr>
            <a:graphicFrameLocks/>
          </p:cNvGraphicFramePr>
          <p:nvPr>
            <p:extLst>
              <p:ext uri="{D42A27DB-BD31-4B8C-83A1-F6EECF244321}">
                <p14:modId xmlns:p14="http://schemas.microsoft.com/office/powerpoint/2010/main" val="424654026"/>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
        <p:nvSpPr>
          <p:cNvPr id="4" name="Title 39">
            <a:extLst>
              <a:ext uri="{FF2B5EF4-FFF2-40B4-BE49-F238E27FC236}">
                <a16:creationId xmlns:a16="http://schemas.microsoft.com/office/drawing/2014/main" id="{FFD3DE52-13AB-858A-F84B-A7BD00C2D84E}"/>
              </a:ext>
            </a:extLst>
          </p:cNvPr>
          <p:cNvSpPr txBox="1">
            <a:spLocks/>
          </p:cNvSpPr>
          <p:nvPr/>
        </p:nvSpPr>
        <p:spPr>
          <a:xfrm>
            <a:off x="242184"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9" name="Title 39">
            <a:extLst>
              <a:ext uri="{FF2B5EF4-FFF2-40B4-BE49-F238E27FC236}">
                <a16:creationId xmlns:a16="http://schemas.microsoft.com/office/drawing/2014/main" id="{64491267-C8A3-C8B6-01DC-1ADC68DC5913}"/>
              </a:ext>
            </a:extLst>
          </p:cNvPr>
          <p:cNvSpPr txBox="1">
            <a:spLocks/>
          </p:cNvSpPr>
          <p:nvPr/>
        </p:nvSpPr>
        <p:spPr>
          <a:xfrm>
            <a:off x="6304919" y="576617"/>
            <a:ext cx="3953501"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6. Your care and treatment</a:t>
            </a:r>
          </a:p>
        </p:txBody>
      </p:sp>
      <p:sp>
        <p:nvSpPr>
          <p:cNvPr id="10" name="TextBox 9">
            <a:extLst>
              <a:ext uri="{FF2B5EF4-FFF2-40B4-BE49-F238E27FC236}">
                <a16:creationId xmlns:a16="http://schemas.microsoft.com/office/drawing/2014/main" id="{AB26442D-5A58-FCC8-161F-3EB1515EE811}"/>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1" name="TextBox 10">
            <a:extLst>
              <a:ext uri="{FF2B5EF4-FFF2-40B4-BE49-F238E27FC236}">
                <a16:creationId xmlns:a16="http://schemas.microsoft.com/office/drawing/2014/main" id="{8C8422BF-FE60-2520-1BD9-9D9860292D7E}"/>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Tree>
    <p:extLst>
      <p:ext uri="{BB962C8B-B14F-4D97-AF65-F5344CB8AC3E}">
        <p14:creationId xmlns:p14="http://schemas.microsoft.com/office/powerpoint/2010/main" val="15453061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6" name="Slide Number Placeholder 1">
            <a:extLst>
              <a:ext uri="{FF2B5EF4-FFF2-40B4-BE49-F238E27FC236}">
                <a16:creationId xmlns:a16="http://schemas.microsoft.com/office/drawing/2014/main" id="{C59877B4-4ED8-44CF-A9EE-D5EB49B2574E}"/>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2" name="Title 1">
            <a:extLst>
              <a:ext uri="{FF2B5EF4-FFF2-40B4-BE49-F238E27FC236}">
                <a16:creationId xmlns:a16="http://schemas.microsoft.com/office/drawing/2014/main" id="{6422587C-032E-4911-BD87-7E6A95D6B6D9}"/>
              </a:ext>
            </a:extLst>
          </p:cNvPr>
          <p:cNvSpPr>
            <a:spLocks noGrp="1"/>
          </p:cNvSpPr>
          <p:nvPr>
            <p:ph type="title"/>
          </p:nvPr>
        </p:nvSpPr>
        <p:spPr/>
        <p:txBody>
          <a:bodyPr>
            <a:normAutofit/>
          </a:bodyPr>
          <a:lstStyle/>
          <a:p>
            <a:r>
              <a:rPr lang="en-GB"/>
              <a:t>Using the survey results</a:t>
            </a:r>
          </a:p>
        </p:txBody>
      </p:sp>
      <p:sp>
        <p:nvSpPr>
          <p:cNvPr id="3" name="TextBox 2">
            <a:extLst>
              <a:ext uri="{FF2B5EF4-FFF2-40B4-BE49-F238E27FC236}">
                <a16:creationId xmlns:a16="http://schemas.microsoft.com/office/drawing/2014/main" id="{6E1CA1A3-8B5B-44F5-8622-08BD2914E737}"/>
              </a:ext>
            </a:extLst>
          </p:cNvPr>
          <p:cNvSpPr txBox="1"/>
          <p:nvPr/>
        </p:nvSpPr>
        <p:spPr>
          <a:xfrm>
            <a:off x="515938" y="1196975"/>
            <a:ext cx="11417697" cy="5295900"/>
          </a:xfrm>
          <a:prstGeom prst="rect">
            <a:avLst/>
          </a:prstGeom>
          <a:noFill/>
        </p:spPr>
        <p:txBody>
          <a:bodyPr wrap="square" numCol="3" spcCol="180000" rtlCol="0">
            <a:normAutofit lnSpcReduction="10000"/>
          </a:bodyPr>
          <a:lstStyle/>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Navigating this report</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This report is split into six sections:</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Background and methodology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provides information about the survey programme, how the survey is run, and how to interpret the data.</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Headline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key trust-level findings relating to the patients who took part in the survey, benchmarking, and top and bottom scores. This section provides an overview of results for your trust, identifying areas where your organisation performs better than the average and where you may wish to focus improvement activities.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Scoring and benchmarking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shows how your trust scored for each evaluative question in the survey, compared with other trusts that took part; using the ‘expected range’ analysis technique. This allows you to see the range of scores achieved and compare yourself with the other organisations that took part in the survey. Benchmarking can provide you with an indication of where you perform better than the average, and what you should aim for in areas where you may wish to improve. Section score slides also include a comparison with other trusts in your region. It may be helpful to compare yourself with regional trusts, so you can learn from and share learnings with trusts in your area who care for similar populations.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Trust and site results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the score for your trust and breakdown of scores across sites within your trust. Internal benchmarking may be helpful so you can compare sites within your organisation, sharing best practice within the trust and identifying any sites that may need attention.</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lang="en-GB" sz="1200" b="1" dirty="0">
                <a:solidFill>
                  <a:prstClr val="black"/>
                </a:solidFill>
                <a:latin typeface="Arial" panose="020B0604020202020204" pitchFamily="34" charset="0"/>
                <a:cs typeface="Arial" panose="020B0604020202020204" pitchFamily="34" charset="0"/>
              </a:rPr>
              <a:t>Change</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over time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includes your trust’s mean score for each evaluative question </a:t>
            </a:r>
            <a:r>
              <a:rPr lang="en-GB" sz="1200" dirty="0">
                <a:solidFill>
                  <a:prstClr val="black"/>
                </a:solidFill>
                <a:latin typeface="Arial" panose="020B0604020202020204" pitchFamily="34" charset="0"/>
                <a:cs typeface="Arial" panose="020B0604020202020204" pitchFamily="34" charset="0"/>
              </a:rPr>
              <a:t>across survey years,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2020, 2021, 2022, 2023 and 2024. Significance test tables, below the</a:t>
            </a:r>
            <a:r>
              <a:rPr lang="en-GB" sz="1200" dirty="0">
                <a:solidFill>
                  <a:prstClr val="black"/>
                </a:solidFill>
                <a:latin typeface="Arial" panose="020B0604020202020204" pitchFamily="34" charset="0"/>
                <a:cs typeface="Arial" panose="020B0604020202020204" pitchFamily="34" charset="0"/>
              </a:rPr>
              <a:t> chart,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allows you to see if your trust has made statistically significant improvements between survey years. </a:t>
            </a:r>
          </a:p>
          <a:p>
            <a:pPr marL="172800" indent="-172800">
              <a:spcBef>
                <a:spcPts val="600"/>
              </a:spcBef>
              <a:spcAft>
                <a:spcPts val="600"/>
              </a:spcAft>
              <a:buFont typeface="Arial" panose="020B0604020202020204" pitchFamily="34" charset="0"/>
              <a:buChar char="•"/>
            </a:pP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Comparison to other trusts </a:t>
            </a:r>
            <a:r>
              <a:rPr lang="en-GB" sz="1200" dirty="0">
                <a:latin typeface="Arial" panose="020B0604020202020204" pitchFamily="34" charset="0"/>
                <a:cs typeface="Arial" panose="020B0604020202020204" pitchFamily="34" charset="0"/>
              </a:rPr>
              <a:t>– includes where your trust has performed better or worse in comparison to other trusts.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How to interpret the graphs in this report</a:t>
            </a:r>
            <a:endParaRPr kumimoji="0" lang="en-GB" sz="16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There are several types of graphs in this report which show how the score for your trust compares to the scores achieved by all trusts that took part in the survey.</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two chart types used in the section ‘Scoring and Benchmarking’ use the ‘expected range’ technique to show results. For information on how to interpret these graphs, please refer to the</a:t>
            </a:r>
            <a:r>
              <a:rPr lang="en-GB" sz="1200" dirty="0">
                <a:solidFill>
                  <a:prstClr val="black"/>
                </a:solidFill>
                <a:latin typeface="Arial" panose="020B0604020202020204" pitchFamily="34" charset="0"/>
                <a:cs typeface="Arial" panose="020B0604020202020204" pitchFamily="34" charset="0"/>
              </a:rPr>
              <a:t> </a:t>
            </a:r>
            <a:r>
              <a:rPr lang="en-GB" sz="1200" dirty="0">
                <a:solidFill>
                  <a:prstClr val="black"/>
                </a:solidFill>
                <a:latin typeface="Arial" panose="020B0604020202020204" pitchFamily="34" charset="0"/>
                <a:cs typeface="Arial" panose="020B0604020202020204" pitchFamily="34" charset="0"/>
                <a:hlinkClick r:id="rId3" action="ppaction://hlinksldjump"/>
              </a:rPr>
              <a:t>How to interpret benchmarking in this report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slides.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6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Other data sources</a:t>
            </a:r>
          </a:p>
          <a:p>
            <a:pPr marL="0" marR="0" lvl="0" indent="0" algn="l" defTabSz="914400" rtl="0" eaLnBrk="1" fontAlgn="auto" latinLnBrk="0" hangingPunct="1">
              <a:lnSpc>
                <a:spcPct val="100000"/>
              </a:lnSpc>
              <a:spcBef>
                <a:spcPts val="600"/>
              </a:spcBef>
              <a:spcAft>
                <a:spcPts val="60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More information is available about the following topics at their respective websites, listed below:</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Full national results; technical document: </a:t>
            </a:r>
            <a:r>
              <a:rPr kumimoji="0" lang="en-GB" sz="1200" b="0" i="0" u="sng"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4"/>
              </a:rPr>
              <a:t>www.cqc.org.uk/inpatientsurvey</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National and trust-level data for all trusts who took part in the 2024 Adult Inpatient Survey: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5"/>
              </a:rPr>
              <a:t>https://nhssurveys.org/surveys/survey/02-adults-inpatients/year/2024/</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Full details of the methodology for the survey, instructions for trusts and contractors to carry out the survey, and the survey development report can also be found on the NHS Surveys website.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on the NHS Patient Survey Programme, including results from other surveys: </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6"/>
              </a:rPr>
              <a:t>www.cqc.org.uk/content/surveys</a:t>
            </a:r>
            <a:r>
              <a:rPr kumimoji="0" lang="en-GB" sz="1200" b="0" i="0"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171450" marR="0" lvl="0" indent="-171450" algn="l" defTabSz="914400" rtl="0" eaLnBrk="1" fontAlgn="auto" latinLnBrk="0" hangingPunct="1">
              <a:lnSpc>
                <a:spcPct val="100000"/>
              </a:lnSpc>
              <a:spcBef>
                <a:spcPts val="600"/>
              </a:spcBef>
              <a:spcAft>
                <a:spcPts val="600"/>
              </a:spcAft>
              <a:buClrTx/>
              <a:buSzTx/>
              <a:buFont typeface="Arial" panose="020B0604020202020204" pitchFamily="34" charset="0"/>
              <a:buChar char="•"/>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Information about how the CQC monitors hospitals: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hlinkClick r:id="rId7"/>
              </a:rPr>
              <a:t>www.cqc.org.uk/what-we-do/how-we-use-information/monitoring-nhs-acute-hospitals</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a:p>
            <a:pPr marL="0" marR="0" lvl="0" indent="0" algn="l" defTabSz="914400" rtl="0" eaLnBrk="1" fontAlgn="auto" latinLnBrk="0" hangingPunct="1">
              <a:lnSpc>
                <a:spcPct val="100000"/>
              </a:lnSpc>
              <a:spcBef>
                <a:spcPts val="600"/>
              </a:spcBef>
              <a:spcAft>
                <a:spcPts val="60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538798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3A77E4-6618-C5CA-DB0F-0D71DFAB6EC2}"/>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C4BEAC72-405B-E6A3-A797-A5E9BCF89E9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60</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9BE4216B-A9F9-6C9E-707B-778543ADCA4E}"/>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F2FC313F-4027-D4FC-569F-79FC475D8999}"/>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a:t>
            </a:r>
            <a:r>
              <a:rPr lang="en-GB" sz="1400" b="1" dirty="0">
                <a:solidFill>
                  <a:srgbClr val="6D276A"/>
                </a:solidFill>
                <a:latin typeface="Arial"/>
                <a:ea typeface="+mj-ea"/>
                <a:cs typeface="+mj-cs"/>
              </a:rPr>
              <a:t>1_1</a:t>
            </a:r>
            <a:r>
              <a:rPr kumimoji="0" lang="en-GB" sz="1400" b="1" i="0" u="none" strike="noStrike" kern="1200" cap="none" spc="0" normalizeH="0" baseline="0" noProof="0" dirty="0">
                <a:ln>
                  <a:noFill/>
                </a:ln>
                <a:solidFill>
                  <a:srgbClr val="6D276A"/>
                </a:solidFill>
                <a:effectLst/>
                <a:uLnTx/>
                <a:uFillTx/>
                <a:latin typeface="Arial"/>
                <a:ea typeface="+mj-ea"/>
                <a:cs typeface="+mj-cs"/>
              </a:rPr>
              <a:t>. Thinking about your care and treatment, did hospital staff take into account the following individual needs? Language needs (e.g. translation, braille)</a:t>
            </a:r>
          </a:p>
        </p:txBody>
      </p:sp>
      <p:sp>
        <p:nvSpPr>
          <p:cNvPr id="22" name="TextBox 21">
            <a:extLst>
              <a:ext uri="{FF2B5EF4-FFF2-40B4-BE49-F238E27FC236}">
                <a16:creationId xmlns:a16="http://schemas.microsoft.com/office/drawing/2014/main" id="{5E1FB3DC-ABEB-E028-2110-CF9E87052C8B}"/>
              </a:ext>
            </a:extLst>
          </p:cNvPr>
          <p:cNvSpPr txBox="1"/>
          <p:nvPr/>
        </p:nvSpPr>
        <p:spPr>
          <a:xfrm>
            <a:off x="132075" y="1982268"/>
            <a:ext cx="5805767" cy="646331"/>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a:t>
            </a:r>
            <a:r>
              <a:rPr lang="en-US" sz="1200" dirty="0">
                <a:solidFill>
                  <a:prstClr val="black"/>
                </a:solidFill>
                <a:latin typeface="Arial" panose="020B0604020202020204" pitchFamily="34" charset="0"/>
                <a:ea typeface="+mj-ea"/>
                <a:cs typeface="+mj-cs"/>
              </a:rPr>
              <a:t> mean score has been produced to enable trusts to monitor their trust and sites performance internally.</a:t>
            </a:r>
          </a:p>
          <a:p>
            <a:endParaRPr lang="en-GB" sz="1200" dirty="0">
              <a:solidFill>
                <a:prstClr val="black"/>
              </a:solidFill>
              <a:latin typeface="Arial" panose="020B0604020202020204" pitchFamily="34" charset="0"/>
              <a:ea typeface="+mj-ea"/>
              <a:cs typeface="+mj-cs"/>
            </a:endParaRPr>
          </a:p>
        </p:txBody>
      </p:sp>
      <p:sp>
        <p:nvSpPr>
          <p:cNvPr id="4" name="Title 4">
            <a:extLst>
              <a:ext uri="{FF2B5EF4-FFF2-40B4-BE49-F238E27FC236}">
                <a16:creationId xmlns:a16="http://schemas.microsoft.com/office/drawing/2014/main" id="{4C6A4DE1-38D5-55D5-4EF0-78664069ABB3}"/>
              </a:ext>
            </a:extLst>
          </p:cNvPr>
          <p:cNvSpPr>
            <a:spLocks/>
          </p:cNvSpPr>
          <p:nvPr/>
        </p:nvSpPr>
        <p:spPr>
          <a:xfrm>
            <a:off x="6211211" y="1013496"/>
            <a:ext cx="5808877" cy="6176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US" sz="1400" b="1" i="0" u="none" strike="noStrike" kern="1200" cap="none" spc="0" normalizeH="0" baseline="0" noProof="0" dirty="0">
                <a:ln>
                  <a:noFill/>
                </a:ln>
                <a:solidFill>
                  <a:srgbClr val="6D276A"/>
                </a:solidFill>
                <a:effectLst/>
                <a:uLnTx/>
                <a:uFillTx/>
                <a:latin typeface="Arial"/>
                <a:ea typeface="+mj-ea"/>
                <a:cs typeface="+mj-cs"/>
              </a:rPr>
              <a:t>Q31_2. Thinking about your care and treatment, did hospital staff take into account the following individual needs? </a:t>
            </a:r>
            <a:r>
              <a:rPr lang="en-US" sz="1400" b="1" dirty="0">
                <a:solidFill>
                  <a:srgbClr val="6D276A"/>
                </a:solidFill>
                <a:latin typeface="Arial"/>
                <a:ea typeface="+mj-ea"/>
                <a:cs typeface="+mj-cs"/>
              </a:rPr>
              <a:t>Cultural</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a:t>
            </a:r>
            <a:r>
              <a:rPr lang="en-US" sz="1400" b="1" dirty="0">
                <a:solidFill>
                  <a:srgbClr val="6D276A"/>
                </a:solidFill>
                <a:latin typeface="Arial"/>
                <a:ea typeface="+mj-ea"/>
                <a:cs typeface="+mj-cs"/>
              </a:rPr>
              <a:t>same gender staff</a:t>
            </a:r>
            <a:r>
              <a:rPr kumimoji="0" lang="en-US" sz="1400" b="1" i="0" u="none" strike="noStrike" kern="1200" cap="none" spc="0" normalizeH="0" baseline="0" noProof="0" dirty="0">
                <a:ln>
                  <a:noFill/>
                </a:ln>
                <a:solidFill>
                  <a:srgbClr val="6D276A"/>
                </a:solidFill>
                <a:effectLst/>
                <a:uLnTx/>
                <a:uFillTx/>
                <a:latin typeface="Arial"/>
                <a:ea typeface="+mj-ea"/>
                <a:cs typeface="+mj-cs"/>
              </a:rPr>
              <a:t>)</a:t>
            </a:r>
          </a:p>
          <a:p>
            <a:pPr>
              <a:lnSpc>
                <a:spcPct val="90000"/>
              </a:lnSpc>
              <a:spcBef>
                <a:spcPct val="0"/>
              </a:spcBef>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5" name="TextBox 14">
            <a:extLst>
              <a:ext uri="{FF2B5EF4-FFF2-40B4-BE49-F238E27FC236}">
                <a16:creationId xmlns:a16="http://schemas.microsoft.com/office/drawing/2014/main" id="{78CA7EBB-3E82-DAF1-F20F-A069D5AE0BC2}"/>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 name="TextBox 1">
            <a:extLst>
              <a:ext uri="{FF2B5EF4-FFF2-40B4-BE49-F238E27FC236}">
                <a16:creationId xmlns:a16="http://schemas.microsoft.com/office/drawing/2014/main" id="{B24FB5AD-1328-3721-F3B1-96432128A136}"/>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3" name="TextBox 2">
            <a:extLst>
              <a:ext uri="{FF2B5EF4-FFF2-40B4-BE49-F238E27FC236}">
                <a16:creationId xmlns:a16="http://schemas.microsoft.com/office/drawing/2014/main" id="{210476A5-A10C-099F-A554-06B7D4A8C2F0}"/>
              </a:ext>
            </a:extLst>
          </p:cNvPr>
          <p:cNvSpPr txBox="1"/>
          <p:nvPr/>
        </p:nvSpPr>
        <p:spPr>
          <a:xfrm>
            <a:off x="6340297"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7" name="Title 39">
            <a:extLst>
              <a:ext uri="{FF2B5EF4-FFF2-40B4-BE49-F238E27FC236}">
                <a16:creationId xmlns:a16="http://schemas.microsoft.com/office/drawing/2014/main" id="{97739543-55AC-0A23-893C-FA11CFC051BA}"/>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itle 39">
            <a:extLst>
              <a:ext uri="{FF2B5EF4-FFF2-40B4-BE49-F238E27FC236}">
                <a16:creationId xmlns:a16="http://schemas.microsoft.com/office/drawing/2014/main" id="{73C77722-C77E-FCE6-5AE3-3FC58D2133B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12" name="TextBox 11">
            <a:extLst>
              <a:ext uri="{FF2B5EF4-FFF2-40B4-BE49-F238E27FC236}">
                <a16:creationId xmlns:a16="http://schemas.microsoft.com/office/drawing/2014/main" id="{30BFE7D6-DFEF-723E-A4A6-D0B586DF1FB7}"/>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extBox 12">
            <a:extLst>
              <a:ext uri="{FF2B5EF4-FFF2-40B4-BE49-F238E27FC236}">
                <a16:creationId xmlns:a16="http://schemas.microsoft.com/office/drawing/2014/main" id="{BA2EAD63-D804-8FA9-1988-5B3863382AD5}"/>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6" name="Title 6">
            <a:extLst>
              <a:ext uri="{FF2B5EF4-FFF2-40B4-BE49-F238E27FC236}">
                <a16:creationId xmlns:a16="http://schemas.microsoft.com/office/drawing/2014/main" id="{6926F867-30BD-09AB-A2A3-4DF766A96FEC}"/>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19" name="Title 6">
            <a:extLst>
              <a:ext uri="{FF2B5EF4-FFF2-40B4-BE49-F238E27FC236}">
                <a16:creationId xmlns:a16="http://schemas.microsoft.com/office/drawing/2014/main" id="{5BC4D460-4FB7-E2CA-FC1C-29B403C9BA2E}"/>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3" name="Q31_2" descr="A bar chart showing the question scores for sites within your trust. The colour of the chart corresponds with the legend above.">
            <a:extLst>
              <a:ext uri="{FF2B5EF4-FFF2-40B4-BE49-F238E27FC236}">
                <a16:creationId xmlns:a16="http://schemas.microsoft.com/office/drawing/2014/main" id="{C309EB32-95DC-3BC7-4EA6-EAC9717136A2}"/>
              </a:ext>
            </a:extLst>
          </p:cNvPr>
          <p:cNvGraphicFramePr>
            <a:graphicFrameLocks/>
          </p:cNvGraphicFramePr>
          <p:nvPr>
            <p:extLst>
              <p:ext uri="{D42A27DB-BD31-4B8C-83A1-F6EECF244321}">
                <p14:modId xmlns:p14="http://schemas.microsoft.com/office/powerpoint/2010/main" val="20269845"/>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5" name="Q31_1" descr="A bar chart showing the question scores for sites within your trust. The colour of the chart corresponds with the legend above.">
            <a:extLst>
              <a:ext uri="{FF2B5EF4-FFF2-40B4-BE49-F238E27FC236}">
                <a16:creationId xmlns:a16="http://schemas.microsoft.com/office/drawing/2014/main" id="{62E7E50A-0A8F-E9B0-A062-6C7063A88E70}"/>
              </a:ext>
            </a:extLst>
          </p:cNvPr>
          <p:cNvGraphicFramePr>
            <a:graphicFrameLocks/>
          </p:cNvGraphicFramePr>
          <p:nvPr>
            <p:extLst>
              <p:ext uri="{D42A27DB-BD31-4B8C-83A1-F6EECF244321}">
                <p14:modId xmlns:p14="http://schemas.microsoft.com/office/powerpoint/2010/main" val="3355901516"/>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75598682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F5C50AF-576E-641E-8F13-49149541A56F}"/>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4F6F72A4-C768-46D2-8CF8-6B2775B77094}"/>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61</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18315C07-D99C-C800-5A52-B449A46DF831}"/>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BE14922-CB1C-A597-7C6F-E14439B9692E}"/>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Q31_4. Thinking about your care and treatment, did hospital staff take into account the following individual needs? </a:t>
            </a:r>
            <a:r>
              <a:rPr lang="en-GB" sz="1400" b="1" dirty="0">
                <a:solidFill>
                  <a:srgbClr val="6D276A"/>
                </a:solidFill>
                <a:latin typeface="Arial"/>
                <a:ea typeface="+mj-ea"/>
                <a:cs typeface="+mj-cs"/>
              </a:rPr>
              <a:t>Accessibility</a:t>
            </a:r>
            <a:r>
              <a:rPr kumimoji="0" lang="en-GB" sz="1400" b="1" i="0" u="none" strike="noStrike" kern="1200" cap="none" spc="0" normalizeH="0" baseline="0" noProof="0" dirty="0">
                <a:ln>
                  <a:noFill/>
                </a:ln>
                <a:solidFill>
                  <a:srgbClr val="6D276A"/>
                </a:solidFill>
                <a:effectLst/>
                <a:uLnTx/>
                <a:uFillTx/>
                <a:latin typeface="Arial"/>
                <a:ea typeface="+mj-ea"/>
                <a:cs typeface="+mj-cs"/>
              </a:rPr>
              <a:t> needs (e.g. </a:t>
            </a:r>
            <a:r>
              <a:rPr lang="en-GB" sz="1400" b="1" dirty="0">
                <a:solidFill>
                  <a:srgbClr val="6D276A"/>
                </a:solidFill>
                <a:latin typeface="Arial"/>
                <a:ea typeface="+mj-ea"/>
                <a:cs typeface="+mj-cs"/>
              </a:rPr>
              <a:t>mobility needs, room adaptations</a:t>
            </a:r>
            <a:r>
              <a:rPr kumimoji="0" lang="en-GB" sz="1400" b="1" i="0" u="none" strike="noStrike" kern="1200" cap="none" spc="0" normalizeH="0" baseline="0" noProof="0" dirty="0">
                <a:ln>
                  <a:noFill/>
                </a:ln>
                <a:solidFill>
                  <a:srgbClr val="6D276A"/>
                </a:solidFill>
                <a:effectLst/>
                <a:uLnTx/>
                <a:uFillTx/>
                <a:latin typeface="Arial"/>
                <a:ea typeface="+mj-ea"/>
                <a:cs typeface="+mj-cs"/>
              </a:rPr>
              <a:t>)</a:t>
            </a:r>
          </a:p>
        </p:txBody>
      </p:sp>
      <p:sp>
        <p:nvSpPr>
          <p:cNvPr id="22" name="TextBox 21">
            <a:extLst>
              <a:ext uri="{FF2B5EF4-FFF2-40B4-BE49-F238E27FC236}">
                <a16:creationId xmlns:a16="http://schemas.microsoft.com/office/drawing/2014/main" id="{FA5745A8-CD62-9EBE-40DA-D9DEC3ACED77}"/>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4" name="Title 4">
            <a:extLst>
              <a:ext uri="{FF2B5EF4-FFF2-40B4-BE49-F238E27FC236}">
                <a16:creationId xmlns:a16="http://schemas.microsoft.com/office/drawing/2014/main" id="{2D9D4179-D1AA-68BE-222E-44711DD9918A}"/>
              </a:ext>
            </a:extLst>
          </p:cNvPr>
          <p:cNvSpPr>
            <a:spLocks/>
          </p:cNvSpPr>
          <p:nvPr/>
        </p:nvSpPr>
        <p:spPr>
          <a:xfrm>
            <a:off x="6206805" y="1013497"/>
            <a:ext cx="5808877" cy="617636"/>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Q31_5. </a:t>
            </a:r>
            <a:r>
              <a:rPr kumimoji="0" lang="en-US" sz="1400" b="1" i="0" u="none" strike="noStrike" kern="1200" cap="none" spc="0" normalizeH="0" baseline="0" noProof="0" dirty="0">
                <a:ln>
                  <a:noFill/>
                </a:ln>
                <a:solidFill>
                  <a:srgbClr val="6D276A"/>
                </a:solidFill>
                <a:effectLst/>
                <a:uLnTx/>
                <a:uFillTx/>
                <a:latin typeface="Arial"/>
                <a:ea typeface="+mj-ea"/>
                <a:cs typeface="+mj-cs"/>
              </a:rPr>
              <a:t>Thinking about your care and treatment, did hospital staff take into account the following individual needs? </a:t>
            </a:r>
            <a:r>
              <a:rPr lang="en-US" sz="1400" b="1" dirty="0">
                <a:solidFill>
                  <a:srgbClr val="6D276A"/>
                </a:solidFill>
                <a:latin typeface="Arial"/>
                <a:ea typeface="+mj-ea"/>
                <a:cs typeface="+mj-cs"/>
              </a:rPr>
              <a:t>Dietary</a:t>
            </a:r>
            <a:r>
              <a:rPr kumimoji="0" lang="en-US" sz="1400" b="1" i="0" u="none" strike="noStrike" kern="1200" cap="none" spc="0" normalizeH="0" baseline="0" noProof="0" dirty="0">
                <a:ln>
                  <a:noFill/>
                </a:ln>
                <a:solidFill>
                  <a:srgbClr val="6D276A"/>
                </a:solidFill>
                <a:effectLst/>
                <a:uLnTx/>
                <a:uFillTx/>
                <a:latin typeface="Arial"/>
                <a:ea typeface="+mj-ea"/>
                <a:cs typeface="+mj-cs"/>
              </a:rPr>
              <a:t> needs (e.g. medical, allergy, vegan)</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6" name="Title 39">
            <a:extLst>
              <a:ext uri="{FF2B5EF4-FFF2-40B4-BE49-F238E27FC236}">
                <a16:creationId xmlns:a16="http://schemas.microsoft.com/office/drawing/2014/main" id="{16125001-EE09-EB9B-C403-8EB8F699B007}"/>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7" name="Title 39">
            <a:extLst>
              <a:ext uri="{FF2B5EF4-FFF2-40B4-BE49-F238E27FC236}">
                <a16:creationId xmlns:a16="http://schemas.microsoft.com/office/drawing/2014/main" id="{F9D779A1-8CE6-BF77-9DE5-8753B2958925}"/>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7. Individual needs</a:t>
            </a:r>
          </a:p>
        </p:txBody>
      </p:sp>
      <p:sp>
        <p:nvSpPr>
          <p:cNvPr id="8" name="TextBox 7">
            <a:extLst>
              <a:ext uri="{FF2B5EF4-FFF2-40B4-BE49-F238E27FC236}">
                <a16:creationId xmlns:a16="http://schemas.microsoft.com/office/drawing/2014/main" id="{CE3330EA-D758-5910-E4B8-6DF65C624820}"/>
              </a:ext>
            </a:extLst>
          </p:cNvPr>
          <p:cNvSpPr txBox="1"/>
          <p:nvPr/>
        </p:nvSpPr>
        <p:spPr>
          <a:xfrm>
            <a:off x="261697" y="5767400"/>
            <a:ext cx="5834301"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11" name="TextBox 10">
            <a:extLst>
              <a:ext uri="{FF2B5EF4-FFF2-40B4-BE49-F238E27FC236}">
                <a16:creationId xmlns:a16="http://schemas.microsoft.com/office/drawing/2014/main" id="{2F28E48D-6ED2-0DB6-6B55-6ACDDC0CAFF6}"/>
              </a:ext>
            </a:extLst>
          </p:cNvPr>
          <p:cNvSpPr txBox="1"/>
          <p:nvPr/>
        </p:nvSpPr>
        <p:spPr>
          <a:xfrm>
            <a:off x="6327966" y="5760025"/>
            <a:ext cx="5812188" cy="400110"/>
          </a:xfrm>
          <a:prstGeom prst="rect">
            <a:avLst/>
          </a:prstGeom>
          <a:noFill/>
        </p:spPr>
        <p:txBody>
          <a:bodyPr wrap="square" rtlCol="0">
            <a:spAutoFit/>
          </a:bodyPr>
          <a:lstStyle/>
          <a:p>
            <a:r>
              <a:rPr lang="en-GB" sz="1000" dirty="0">
                <a:latin typeface="Arial" panose="020B0604020202020204" pitchFamily="34" charset="0"/>
                <a:cs typeface="Arial" panose="020B0604020202020204" pitchFamily="34" charset="0"/>
              </a:rPr>
              <a:t>Benchmark data has not been provided for Q31 for the 2024 Adult Inpatient Survey due to data quality issues.</a:t>
            </a:r>
          </a:p>
        </p:txBody>
      </p:sp>
      <p:sp>
        <p:nvSpPr>
          <p:cNvPr id="24" name="TextBox 23">
            <a:extLst>
              <a:ext uri="{FF2B5EF4-FFF2-40B4-BE49-F238E27FC236}">
                <a16:creationId xmlns:a16="http://schemas.microsoft.com/office/drawing/2014/main" id="{67A8B2FE-F0F1-EE1B-51EC-D3BE7EBC49B8}"/>
              </a:ext>
            </a:extLst>
          </p:cNvPr>
          <p:cNvSpPr txBox="1"/>
          <p:nvPr/>
        </p:nvSpPr>
        <p:spPr>
          <a:xfrm>
            <a:off x="6230255" y="1965413"/>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A mean score has been produced to enable trusts to monitor their trust and sites performance internally. </a:t>
            </a:r>
          </a:p>
        </p:txBody>
      </p:sp>
      <p:sp>
        <p:nvSpPr>
          <p:cNvPr id="26" name="TextBox 25">
            <a:extLst>
              <a:ext uri="{FF2B5EF4-FFF2-40B4-BE49-F238E27FC236}">
                <a16:creationId xmlns:a16="http://schemas.microsoft.com/office/drawing/2014/main" id="{433671DE-D835-6B5A-92C4-D74019CD653E}"/>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7" name="TextBox 26">
            <a:extLst>
              <a:ext uri="{FF2B5EF4-FFF2-40B4-BE49-F238E27FC236}">
                <a16:creationId xmlns:a16="http://schemas.microsoft.com/office/drawing/2014/main" id="{62776A98-84EB-1090-A97F-3595FD2FF172}"/>
              </a:ext>
            </a:extLst>
          </p:cNvPr>
          <p:cNvSpPr txBox="1"/>
          <p:nvPr/>
        </p:nvSpPr>
        <p:spPr>
          <a:xfrm>
            <a:off x="632796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8" name="Title 6">
            <a:extLst>
              <a:ext uri="{FF2B5EF4-FFF2-40B4-BE49-F238E27FC236}">
                <a16:creationId xmlns:a16="http://schemas.microsoft.com/office/drawing/2014/main" id="{BA0EB005-582D-90AE-7263-0418AF63F65B}"/>
              </a:ext>
            </a:extLst>
          </p:cNvPr>
          <p:cNvSpPr txBox="1">
            <a:spLocks/>
          </p:cNvSpPr>
          <p:nvPr/>
        </p:nvSpPr>
        <p:spPr>
          <a:xfrm>
            <a:off x="242184" y="1523815"/>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sp>
        <p:nvSpPr>
          <p:cNvPr id="29" name="Title 6">
            <a:extLst>
              <a:ext uri="{FF2B5EF4-FFF2-40B4-BE49-F238E27FC236}">
                <a16:creationId xmlns:a16="http://schemas.microsoft.com/office/drawing/2014/main" id="{3D31DECB-E1DD-8A76-7375-AD59651240B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3" name="Q31_4" descr="A bar chart showing the question scores for sites within your trust. The colour of the chart corresponds with the legend above.">
            <a:extLst>
              <a:ext uri="{FF2B5EF4-FFF2-40B4-BE49-F238E27FC236}">
                <a16:creationId xmlns:a16="http://schemas.microsoft.com/office/drawing/2014/main" id="{F9225E2F-B94F-0C93-DB3E-B34A5603FFD9}"/>
              </a:ext>
            </a:extLst>
          </p:cNvPr>
          <p:cNvGraphicFramePr>
            <a:graphicFrameLocks/>
          </p:cNvGraphicFramePr>
          <p:nvPr>
            <p:extLst>
              <p:ext uri="{D42A27DB-BD31-4B8C-83A1-F6EECF244321}">
                <p14:modId xmlns:p14="http://schemas.microsoft.com/office/powerpoint/2010/main" val="620897205"/>
              </p:ext>
            </p:extLst>
          </p:nvPr>
        </p:nvGraphicFramePr>
        <p:xfrm>
          <a:off x="134108" y="2423598"/>
          <a:ext cx="6069915" cy="3375122"/>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 name="Q31_5" descr="A bar chart showing the question scores for sites within your trust. The colour of the chart corresponds with the legend above.">
            <a:extLst>
              <a:ext uri="{FF2B5EF4-FFF2-40B4-BE49-F238E27FC236}">
                <a16:creationId xmlns:a16="http://schemas.microsoft.com/office/drawing/2014/main" id="{7795FC06-FAB6-47C2-086F-736920ED065A}"/>
              </a:ext>
            </a:extLst>
          </p:cNvPr>
          <p:cNvGraphicFramePr>
            <a:graphicFrameLocks/>
          </p:cNvGraphicFramePr>
          <p:nvPr>
            <p:extLst>
              <p:ext uri="{D42A27DB-BD31-4B8C-83A1-F6EECF244321}">
                <p14:modId xmlns:p14="http://schemas.microsoft.com/office/powerpoint/2010/main" val="2996690153"/>
              </p:ext>
            </p:extLst>
          </p:nvPr>
        </p:nvGraphicFramePr>
        <p:xfrm>
          <a:off x="6254156" y="2423598"/>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4691674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D11D857-07D7-0CCA-7A99-3A39A4DD7B3D}"/>
            </a:ext>
          </a:extLst>
        </p:cNvPr>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9B3F4900-9EC8-77FE-F7A2-7BDCF2CD487F}"/>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62</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2309AAA5-A688-06E0-70A5-9F55C1A62842}"/>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E1A3C5A9-48DD-C382-2908-53A79380FC31}"/>
              </a:ext>
            </a:extLst>
          </p:cNvPr>
          <p:cNvSpPr>
            <a:spLocks/>
          </p:cNvSpPr>
          <p:nvPr/>
        </p:nvSpPr>
        <p:spPr>
          <a:xfrm>
            <a:off x="153713" y="1013497"/>
            <a:ext cx="5808877" cy="643854"/>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Q33. Before being admitted onto a virtual ward, did hospital staff give you information about the risks and benefits of continuing your treatment on a virtual ward?</a:t>
            </a:r>
          </a:p>
        </p:txBody>
      </p:sp>
      <p:sp>
        <p:nvSpPr>
          <p:cNvPr id="14" name="Title 6">
            <a:extLst>
              <a:ext uri="{FF2B5EF4-FFF2-40B4-BE49-F238E27FC236}">
                <a16:creationId xmlns:a16="http://schemas.microsoft.com/office/drawing/2014/main" id="{BB7D699E-E521-4430-9D79-2C3A312D092C}"/>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3E75C3EB-F08D-F784-870C-AF89A6E7C7B3}"/>
              </a:ext>
            </a:extLst>
          </p:cNvPr>
          <p:cNvGraphicFramePr>
            <a:graphicFrameLocks noGrp="1"/>
          </p:cNvGraphicFramePr>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C1FDDA4-DC30-CFC7-7D36-DC28D0DE0FC0}"/>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3" descr="A bar chart showing the question scores for sites within your trust. The colour of the chart corresponds with the legend above.">
            <a:extLst>
              <a:ext uri="{FF2B5EF4-FFF2-40B4-BE49-F238E27FC236}">
                <a16:creationId xmlns:a16="http://schemas.microsoft.com/office/drawing/2014/main" id="{4B9958CE-8562-6150-8125-2994DA365798}"/>
              </a:ext>
            </a:extLst>
          </p:cNvPr>
          <p:cNvGraphicFramePr>
            <a:graphicFrameLocks/>
          </p:cNvGraphicFramePr>
          <p:nvPr>
            <p:extLst>
              <p:ext uri="{D42A27DB-BD31-4B8C-83A1-F6EECF244321}">
                <p14:modId xmlns:p14="http://schemas.microsoft.com/office/powerpoint/2010/main" val="290532577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F3A459DE-1530-8680-C07D-EAC8A102E9B0}"/>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Q34. Were you given enough information about the care and treatment you would receive while on a virtual ward? </a:t>
            </a:r>
          </a:p>
        </p:txBody>
      </p:sp>
      <p:sp>
        <p:nvSpPr>
          <p:cNvPr id="3" name="Title 39">
            <a:extLst>
              <a:ext uri="{FF2B5EF4-FFF2-40B4-BE49-F238E27FC236}">
                <a16:creationId xmlns:a16="http://schemas.microsoft.com/office/drawing/2014/main" id="{24067B5F-7831-B5C3-7EB6-A5B602EE2382}"/>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8. Virtual wards</a:t>
            </a:r>
          </a:p>
        </p:txBody>
      </p:sp>
      <p:sp>
        <p:nvSpPr>
          <p:cNvPr id="5" name="Title 39">
            <a:extLst>
              <a:ext uri="{FF2B5EF4-FFF2-40B4-BE49-F238E27FC236}">
                <a16:creationId xmlns:a16="http://schemas.microsoft.com/office/drawing/2014/main" id="{B12EB56E-192B-0951-DFE5-E2D7328C0FC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 Virtual wards</a:t>
            </a:r>
          </a:p>
        </p:txBody>
      </p:sp>
      <p:sp>
        <p:nvSpPr>
          <p:cNvPr id="6" name="TextBox 5">
            <a:extLst>
              <a:ext uri="{FF2B5EF4-FFF2-40B4-BE49-F238E27FC236}">
                <a16:creationId xmlns:a16="http://schemas.microsoft.com/office/drawing/2014/main" id="{479C195F-9915-8607-2798-6F31E74FFC88}"/>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7" name="TextBox 6">
            <a:extLst>
              <a:ext uri="{FF2B5EF4-FFF2-40B4-BE49-F238E27FC236}">
                <a16:creationId xmlns:a16="http://schemas.microsoft.com/office/drawing/2014/main" id="{6E8977C7-79DD-11D9-46AF-34C1A2B7FAE6}"/>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8" name="Title 6">
            <a:extLst>
              <a:ext uri="{FF2B5EF4-FFF2-40B4-BE49-F238E27FC236}">
                <a16:creationId xmlns:a16="http://schemas.microsoft.com/office/drawing/2014/main" id="{2C102E10-0892-3697-216D-679ACD8A4F3F}"/>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2" name="Table 3" descr="A chart key showing the expected range benchmark bandings.">
            <a:extLst>
              <a:ext uri="{FF2B5EF4-FFF2-40B4-BE49-F238E27FC236}">
                <a16:creationId xmlns:a16="http://schemas.microsoft.com/office/drawing/2014/main" id="{98F0AD53-D953-E2AA-9874-67293E7B37E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13" name="TextBox 12">
            <a:extLst>
              <a:ext uri="{FF2B5EF4-FFF2-40B4-BE49-F238E27FC236}">
                <a16:creationId xmlns:a16="http://schemas.microsoft.com/office/drawing/2014/main" id="{CCD8225B-6EA6-D3A9-0EC1-00F8433881F8}"/>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0" name="Q34" descr="A bar chart showing the question scores for sites within your trust. The colour of the chart corresponds with the legend above.">
            <a:extLst>
              <a:ext uri="{FF2B5EF4-FFF2-40B4-BE49-F238E27FC236}">
                <a16:creationId xmlns:a16="http://schemas.microsoft.com/office/drawing/2014/main" id="{8AE53893-46C0-8FDC-B8C9-12370A4B854F}"/>
              </a:ext>
            </a:extLst>
          </p:cNvPr>
          <p:cNvGraphicFramePr>
            <a:graphicFrameLocks/>
          </p:cNvGraphicFramePr>
          <p:nvPr>
            <p:extLst>
              <p:ext uri="{D42A27DB-BD31-4B8C-83A1-F6EECF244321}">
                <p14:modId xmlns:p14="http://schemas.microsoft.com/office/powerpoint/2010/main" val="253827526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89368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63</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Q35. To what extent did staff involve you in decisions about leaving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41819956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5" descr="A bar chart showing the question scores for sites within your trust. The colour of the chart corresponds with the legend above.">
            <a:extLst>
              <a:ext uri="{FF2B5EF4-FFF2-40B4-BE49-F238E27FC236}">
                <a16:creationId xmlns:a16="http://schemas.microsoft.com/office/drawing/2014/main" id="{FDC0AA24-66DB-9F25-9B7F-63EF72A91695}"/>
              </a:ext>
            </a:extLst>
          </p:cNvPr>
          <p:cNvGraphicFramePr>
            <a:graphicFrameLocks/>
          </p:cNvGraphicFramePr>
          <p:nvPr>
            <p:extLst>
              <p:ext uri="{D42A27DB-BD31-4B8C-83A1-F6EECF244321}">
                <p14:modId xmlns:p14="http://schemas.microsoft.com/office/powerpoint/2010/main" val="57411376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Q36. To what extent did hospital staff involve your family or carers in discussions about you leaving the hospital?</a:t>
            </a:r>
          </a:p>
        </p:txBody>
      </p:sp>
      <p:sp>
        <p:nvSpPr>
          <p:cNvPr id="3" name="TextBox 2">
            <a:extLst>
              <a:ext uri="{FF2B5EF4-FFF2-40B4-BE49-F238E27FC236}">
                <a16:creationId xmlns:a16="http://schemas.microsoft.com/office/drawing/2014/main" id="{C2A01970-0398-2FB7-7B0F-8D26D6738AE5}"/>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8CBA371-2823-1A34-0CFA-4FDD7D2E154D}"/>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DA443DBE-D7FA-171C-627B-13704829B8EF}"/>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29E96FCB-3F42-7E91-9416-983CF80C9A78}"/>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7" name="Title 6">
            <a:extLst>
              <a:ext uri="{FF2B5EF4-FFF2-40B4-BE49-F238E27FC236}">
                <a16:creationId xmlns:a16="http://schemas.microsoft.com/office/drawing/2014/main" id="{33A0DF76-CC35-6996-8788-98FE008C63A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8" name="Table 3" descr="A chart key showing the expected range benchmark bandings.">
            <a:extLst>
              <a:ext uri="{FF2B5EF4-FFF2-40B4-BE49-F238E27FC236}">
                <a16:creationId xmlns:a16="http://schemas.microsoft.com/office/drawing/2014/main" id="{881966F2-10CF-309A-DC1D-B08928EB23F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9" name="TextBox 28">
            <a:extLst>
              <a:ext uri="{FF2B5EF4-FFF2-40B4-BE49-F238E27FC236}">
                <a16:creationId xmlns:a16="http://schemas.microsoft.com/office/drawing/2014/main" id="{A5E62342-58C5-0650-E6A3-17C719AC3554}"/>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30" name="Q36" descr="A bar chart showing the question scores for sites within your trust. The colour of the chart corresponds with the legend above.">
            <a:extLst>
              <a:ext uri="{FF2B5EF4-FFF2-40B4-BE49-F238E27FC236}">
                <a16:creationId xmlns:a16="http://schemas.microsoft.com/office/drawing/2014/main" id="{B209BE4A-BCFC-F1A7-E7FB-642CE2498995}"/>
              </a:ext>
            </a:extLst>
          </p:cNvPr>
          <p:cNvGraphicFramePr>
            <a:graphicFrameLocks/>
          </p:cNvGraphicFramePr>
          <p:nvPr>
            <p:extLst>
              <p:ext uri="{D42A27DB-BD31-4B8C-83A1-F6EECF244321}">
                <p14:modId xmlns:p14="http://schemas.microsoft.com/office/powerpoint/2010/main" val="3177302668"/>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5751809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64</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Q37. Did hospital staff discuss with you whether you would need any additional equipment in your home, or any changes to your home,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2583796240"/>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7" descr="A bar chart showing the question scores for sites within your trust. The colour of the chart corresponds with the legend above.">
            <a:extLst>
              <a:ext uri="{FF2B5EF4-FFF2-40B4-BE49-F238E27FC236}">
                <a16:creationId xmlns:a16="http://schemas.microsoft.com/office/drawing/2014/main" id="{929F46F4-6882-7A9E-069F-22C04C97B9F5}"/>
              </a:ext>
            </a:extLst>
          </p:cNvPr>
          <p:cNvGraphicFramePr>
            <a:graphicFrameLocks/>
          </p:cNvGraphicFramePr>
          <p:nvPr>
            <p:extLst>
              <p:ext uri="{D42A27DB-BD31-4B8C-83A1-F6EECF244321}">
                <p14:modId xmlns:p14="http://schemas.microsoft.com/office/powerpoint/2010/main" val="2484414044"/>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Q38. Were you given enough notice about when you were going to leave hospital?</a:t>
            </a:r>
          </a:p>
        </p:txBody>
      </p:sp>
      <p:sp>
        <p:nvSpPr>
          <p:cNvPr id="3" name="TextBox 2">
            <a:extLst>
              <a:ext uri="{FF2B5EF4-FFF2-40B4-BE49-F238E27FC236}">
                <a16:creationId xmlns:a16="http://schemas.microsoft.com/office/drawing/2014/main" id="{6DA79F62-E631-3F0B-69DC-8B19164052E2}"/>
              </a:ext>
            </a:extLst>
          </p:cNvPr>
          <p:cNvSpPr txBox="1"/>
          <p:nvPr/>
        </p:nvSpPr>
        <p:spPr>
          <a:xfrm>
            <a:off x="274386" y="6188120"/>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46BDD076-24AF-411B-C74D-A87F8BAC22BA}"/>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6" name="Title 39">
            <a:extLst>
              <a:ext uri="{FF2B5EF4-FFF2-40B4-BE49-F238E27FC236}">
                <a16:creationId xmlns:a16="http://schemas.microsoft.com/office/drawing/2014/main" id="{E3B58DA9-9841-236A-A3F1-BBCF20EFC774}"/>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7" name="Title 39">
            <a:extLst>
              <a:ext uri="{FF2B5EF4-FFF2-40B4-BE49-F238E27FC236}">
                <a16:creationId xmlns:a16="http://schemas.microsoft.com/office/drawing/2014/main" id="{71E3DD1A-EA61-9BB2-FA4B-4B5F1F7BAFF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0104E9EA-1647-6858-AD84-E70495F0EF3B}"/>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8AEFDD9F-2CD2-1081-090C-49BA79629C90}"/>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52965B83-1323-18B5-1EE2-C09E0EC91ECE}"/>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38" descr="A bar chart showing the question scores for sites within your trust. The colour of the chart corresponds with the legend above.">
            <a:extLst>
              <a:ext uri="{FF2B5EF4-FFF2-40B4-BE49-F238E27FC236}">
                <a16:creationId xmlns:a16="http://schemas.microsoft.com/office/drawing/2014/main" id="{70706749-EB23-7EC8-5730-5F77A7DA0CF5}"/>
              </a:ext>
            </a:extLst>
          </p:cNvPr>
          <p:cNvGraphicFramePr>
            <a:graphicFrameLocks/>
          </p:cNvGraphicFramePr>
          <p:nvPr>
            <p:extLst>
              <p:ext uri="{D42A27DB-BD31-4B8C-83A1-F6EECF244321}">
                <p14:modId xmlns:p14="http://schemas.microsoft.com/office/powerpoint/2010/main" val="272088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877088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65</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Q39. Before you left the hospital, were you given any information about what you should or should not do after leaving the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372272997"/>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39" descr="A bar chart showing the question scores for sites within your trust. The colour of the chart corresponds with the legend above.">
            <a:extLst>
              <a:ext uri="{FF2B5EF4-FFF2-40B4-BE49-F238E27FC236}">
                <a16:creationId xmlns:a16="http://schemas.microsoft.com/office/drawing/2014/main" id="{D48EB652-88B3-A8BA-0C77-4FE6B35EA0F9}"/>
              </a:ext>
            </a:extLst>
          </p:cNvPr>
          <p:cNvGraphicFramePr>
            <a:graphicFrameLocks/>
          </p:cNvGraphicFramePr>
          <p:nvPr>
            <p:extLst>
              <p:ext uri="{D42A27DB-BD31-4B8C-83A1-F6EECF244321}">
                <p14:modId xmlns:p14="http://schemas.microsoft.com/office/powerpoint/2010/main" val="1911329003"/>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2929"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Q40. To what extent did you understand the information you were given about what you should or should not do after leaving</a:t>
            </a:r>
            <a:r>
              <a:rPr lang="en-GB" sz="1400" b="1" dirty="0">
                <a:solidFill>
                  <a:srgbClr val="6D276A"/>
                </a:solidFill>
                <a:latin typeface="Arial"/>
                <a:ea typeface="+mj-ea"/>
                <a:cs typeface="+mj-cs"/>
              </a:rPr>
              <a:t> the</a:t>
            </a:r>
            <a:r>
              <a:rPr kumimoji="0" lang="en-GB" sz="1400" b="1" i="0" u="none" strike="noStrike" kern="1200" cap="none" spc="0" normalizeH="0" baseline="0" noProof="0" dirty="0">
                <a:ln>
                  <a:noFill/>
                </a:ln>
                <a:solidFill>
                  <a:srgbClr val="6D276A"/>
                </a:solidFill>
                <a:effectLst/>
                <a:uLnTx/>
                <a:uFillTx/>
                <a:latin typeface="Arial"/>
                <a:ea typeface="+mj-ea"/>
                <a:cs typeface="+mj-cs"/>
              </a:rPr>
              <a:t> hospital?</a:t>
            </a:r>
          </a:p>
        </p:txBody>
      </p:sp>
      <p:sp>
        <p:nvSpPr>
          <p:cNvPr id="3" name="TextBox 2">
            <a:extLst>
              <a:ext uri="{FF2B5EF4-FFF2-40B4-BE49-F238E27FC236}">
                <a16:creationId xmlns:a16="http://schemas.microsoft.com/office/drawing/2014/main" id="{78D65DE5-8E32-5CF9-8B82-53370C9FC9CD}"/>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AC123700-5EE3-EDD0-84A4-1CB716F2D63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89DD9EA7-F8BA-B96C-D359-CDF4EBD2D12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B3E26669-1775-FACE-43E0-F6544F1C09B4}"/>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E5456C73-9012-332D-B437-00909C680DFC}"/>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F25711AE-5895-96FC-4B07-8B873441FCA6}"/>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2FA8522-523F-7F27-3F27-40EDD5358565}"/>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0" descr="A bar chart showing the question scores for sites within your trust. The colour of the chart corresponds with the legend above.">
            <a:extLst>
              <a:ext uri="{FF2B5EF4-FFF2-40B4-BE49-F238E27FC236}">
                <a16:creationId xmlns:a16="http://schemas.microsoft.com/office/drawing/2014/main" id="{03BD5486-1F0A-76FA-36BA-8EB5B4E0D8B4}"/>
              </a:ext>
            </a:extLst>
          </p:cNvPr>
          <p:cNvGraphicFramePr>
            <a:graphicFrameLocks/>
          </p:cNvGraphicFramePr>
          <p:nvPr>
            <p:extLst>
              <p:ext uri="{D42A27DB-BD31-4B8C-83A1-F6EECF244321}">
                <p14:modId xmlns:p14="http://schemas.microsoft.com/office/powerpoint/2010/main" val="1622250560"/>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7643771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66</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Q41. Thinking about any medicine you were to take at home, were you given any of the following?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475564711"/>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1" descr="A bar chart showing the question scores for sites within your trust. The colour of the chart corresponds with the legend above.">
            <a:extLst>
              <a:ext uri="{FF2B5EF4-FFF2-40B4-BE49-F238E27FC236}">
                <a16:creationId xmlns:a16="http://schemas.microsoft.com/office/drawing/2014/main" id="{646B2ABA-646C-166B-1311-3D687B8C782D}"/>
              </a:ext>
            </a:extLst>
          </p:cNvPr>
          <p:cNvGraphicFramePr>
            <a:graphicFrameLocks/>
          </p:cNvGraphicFramePr>
          <p:nvPr>
            <p:extLst>
              <p:ext uri="{D42A27DB-BD31-4B8C-83A1-F6EECF244321}">
                <p14:modId xmlns:p14="http://schemas.microsoft.com/office/powerpoint/2010/main" val="2373406266"/>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Q42. Before you left the hospital, did you know what would happen next with your care?</a:t>
            </a:r>
          </a:p>
        </p:txBody>
      </p:sp>
      <p:sp>
        <p:nvSpPr>
          <p:cNvPr id="3" name="TextBox 2">
            <a:extLst>
              <a:ext uri="{FF2B5EF4-FFF2-40B4-BE49-F238E27FC236}">
                <a16:creationId xmlns:a16="http://schemas.microsoft.com/office/drawing/2014/main" id="{4BB300EF-85FB-F9B5-6B93-7ABA2ABC5890}"/>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DA9AEC5D-5F72-9FEE-C2AB-4FB1DE8007F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C57428AD-7895-E350-43E9-ED810F15DBB0}"/>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9406D46E-9DA9-3606-46F7-CFF462BF593D}"/>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19FB0D38-8C04-031B-E0F3-EA21ED0D5CFD}"/>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25AC6FF4-813F-AFFF-B067-6F0A44DD26DC}"/>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BAAB5CFF-8E52-5717-4662-14CC0AE400B1}"/>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2" descr="A bar chart showing the question scores for sites within your trust. The colour of the chart corresponds with the legend above.">
            <a:extLst>
              <a:ext uri="{FF2B5EF4-FFF2-40B4-BE49-F238E27FC236}">
                <a16:creationId xmlns:a16="http://schemas.microsoft.com/office/drawing/2014/main" id="{C492246E-2FE0-B9D2-C95D-675690166AA8}"/>
              </a:ext>
            </a:extLst>
          </p:cNvPr>
          <p:cNvGraphicFramePr>
            <a:graphicFrameLocks/>
          </p:cNvGraphicFramePr>
          <p:nvPr>
            <p:extLst>
              <p:ext uri="{D42A27DB-BD31-4B8C-83A1-F6EECF244321}">
                <p14:modId xmlns:p14="http://schemas.microsoft.com/office/powerpoint/2010/main" val="3688748469"/>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1410060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67</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Q43. Did hospital staff tell you who to contact if you were worried about your condition or treatment after you left hospital?</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752004124"/>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3" descr="A bar chart showing the question scores for sites within your trust. The colour of the chart corresponds with the legend above.">
            <a:extLst>
              <a:ext uri="{FF2B5EF4-FFF2-40B4-BE49-F238E27FC236}">
                <a16:creationId xmlns:a16="http://schemas.microsoft.com/office/drawing/2014/main" id="{EA636685-BB5D-EA1E-6926-A36CF0ABF5FE}"/>
              </a:ext>
            </a:extLst>
          </p:cNvPr>
          <p:cNvGraphicFramePr>
            <a:graphicFrameLocks/>
          </p:cNvGraphicFramePr>
          <p:nvPr>
            <p:extLst>
              <p:ext uri="{D42A27DB-BD31-4B8C-83A1-F6EECF244321}">
                <p14:modId xmlns:p14="http://schemas.microsoft.com/office/powerpoint/2010/main" val="248489020"/>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Q44. Did hospital staff discuss with you whether you may need any further health or social care services after leaving the hospital?</a:t>
            </a:r>
          </a:p>
        </p:txBody>
      </p:sp>
      <p:sp>
        <p:nvSpPr>
          <p:cNvPr id="3" name="TextBox 2">
            <a:extLst>
              <a:ext uri="{FF2B5EF4-FFF2-40B4-BE49-F238E27FC236}">
                <a16:creationId xmlns:a16="http://schemas.microsoft.com/office/drawing/2014/main" id="{B44AEDA1-E351-EDFE-8F7A-3A99211CF70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9EB5D3B7-D890-7D3C-BD39-A594C3C0F689}"/>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D49A661-7F03-D78C-0036-6F7C906DE801}"/>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6C327BD-AA3D-9702-225D-C744D7AEE630}"/>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1" name="Title 6">
            <a:extLst>
              <a:ext uri="{FF2B5EF4-FFF2-40B4-BE49-F238E27FC236}">
                <a16:creationId xmlns:a16="http://schemas.microsoft.com/office/drawing/2014/main" id="{DD4D1911-7D16-E4FC-D28E-62AFDF775D94}"/>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16814CAC-33B2-97AA-15F4-ED91DF8B387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FA0E0767-3759-B3C7-8E1A-C5BF2252239F}"/>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4" descr="A bar chart showing the question scores for sites within your trust. The colour of the chart corresponds with the legend above.">
            <a:extLst>
              <a:ext uri="{FF2B5EF4-FFF2-40B4-BE49-F238E27FC236}">
                <a16:creationId xmlns:a16="http://schemas.microsoft.com/office/drawing/2014/main" id="{7AEC8612-B003-3E5C-71D5-76EE8DFA7D60}"/>
              </a:ext>
            </a:extLst>
          </p:cNvPr>
          <p:cNvGraphicFramePr>
            <a:graphicFrameLocks/>
          </p:cNvGraphicFramePr>
          <p:nvPr>
            <p:extLst>
              <p:ext uri="{D42A27DB-BD31-4B8C-83A1-F6EECF244321}">
                <p14:modId xmlns:p14="http://schemas.microsoft.com/office/powerpoint/2010/main" val="1618947557"/>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22827353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Q45. After leaving the hospital, did you get enough support from health or social care services to help you recover or manage your condition? </a:t>
            </a: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1868686589"/>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5" descr="A bar chart showing the question scores for sites within your trust. The colour of the chart corresponds with the legend above.">
            <a:extLst>
              <a:ext uri="{FF2B5EF4-FFF2-40B4-BE49-F238E27FC236}">
                <a16:creationId xmlns:a16="http://schemas.microsoft.com/office/drawing/2014/main" id="{809DCD1C-CEB3-0239-9495-731E947E92A2}"/>
              </a:ext>
            </a:extLst>
          </p:cNvPr>
          <p:cNvGraphicFramePr>
            <a:graphicFrameLocks/>
          </p:cNvGraphicFramePr>
          <p:nvPr>
            <p:extLst>
              <p:ext uri="{D42A27DB-BD31-4B8C-83A1-F6EECF244321}">
                <p14:modId xmlns:p14="http://schemas.microsoft.com/office/powerpoint/2010/main" val="618396422"/>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1" y="1013497"/>
            <a:ext cx="5808877" cy="6344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Q46. Overall, did you feel you were treated with kindness and compassion while you were in the hospital?</a:t>
            </a:r>
          </a:p>
        </p:txBody>
      </p:sp>
      <p:sp>
        <p:nvSpPr>
          <p:cNvPr id="3" name="TextBox 2">
            <a:extLst>
              <a:ext uri="{FF2B5EF4-FFF2-40B4-BE49-F238E27FC236}">
                <a16:creationId xmlns:a16="http://schemas.microsoft.com/office/drawing/2014/main" id="{ED604BBD-14E6-6314-789A-DE59688E420C}"/>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5F9997B8-8C20-0B3F-F754-5FC3B2F207B0}"/>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13" name="Title 39">
            <a:extLst>
              <a:ext uri="{FF2B5EF4-FFF2-40B4-BE49-F238E27FC236}">
                <a16:creationId xmlns:a16="http://schemas.microsoft.com/office/drawing/2014/main" id="{5C9F3A06-E334-3AE9-4167-3F13D9A29A38}"/>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9. Leaving hospital</a:t>
            </a:r>
          </a:p>
        </p:txBody>
      </p:sp>
      <p:sp>
        <p:nvSpPr>
          <p:cNvPr id="20" name="Title 39">
            <a:extLst>
              <a:ext uri="{FF2B5EF4-FFF2-40B4-BE49-F238E27FC236}">
                <a16:creationId xmlns:a16="http://schemas.microsoft.com/office/drawing/2014/main" id="{EF6E3F7A-336D-CBED-3C5D-A3914365E10D}"/>
              </a:ext>
            </a:extLst>
          </p:cNvPr>
          <p:cNvSpPr txBox="1">
            <a:spLocks/>
          </p:cNvSpPr>
          <p:nvPr/>
        </p:nvSpPr>
        <p:spPr>
          <a:xfrm>
            <a:off x="6304920" y="576617"/>
            <a:ext cx="3963030"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10. Kindness and compassion</a:t>
            </a:r>
          </a:p>
        </p:txBody>
      </p:sp>
      <p:sp>
        <p:nvSpPr>
          <p:cNvPr id="21" name="Title 6">
            <a:extLst>
              <a:ext uri="{FF2B5EF4-FFF2-40B4-BE49-F238E27FC236}">
                <a16:creationId xmlns:a16="http://schemas.microsoft.com/office/drawing/2014/main" id="{0967922C-203C-24B5-027D-B94C83E1F689}"/>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4" name="Table 3" descr="A chart key showing the expected range benchmark bandings.">
            <a:extLst>
              <a:ext uri="{FF2B5EF4-FFF2-40B4-BE49-F238E27FC236}">
                <a16:creationId xmlns:a16="http://schemas.microsoft.com/office/drawing/2014/main" id="{36436746-DA92-EF36-79CC-B6290FF39889}"/>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5" name="TextBox 24">
            <a:extLst>
              <a:ext uri="{FF2B5EF4-FFF2-40B4-BE49-F238E27FC236}">
                <a16:creationId xmlns:a16="http://schemas.microsoft.com/office/drawing/2014/main" id="{84C98277-AAE1-B6F0-9484-713C9DEF6AFD}"/>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6" name="Q46" descr="A bar chart showing the question scores for sites within your trust. The colour of the chart corresponds with the legend above.">
            <a:extLst>
              <a:ext uri="{FF2B5EF4-FFF2-40B4-BE49-F238E27FC236}">
                <a16:creationId xmlns:a16="http://schemas.microsoft.com/office/drawing/2014/main" id="{3B2D5346-2E75-5DF6-78E5-3A42D3990825}"/>
              </a:ext>
            </a:extLst>
          </p:cNvPr>
          <p:cNvGraphicFramePr>
            <a:graphicFrameLocks/>
          </p:cNvGraphicFramePr>
          <p:nvPr>
            <p:extLst>
              <p:ext uri="{D42A27DB-BD31-4B8C-83A1-F6EECF244321}">
                <p14:modId xmlns:p14="http://schemas.microsoft.com/office/powerpoint/2010/main" val="342304702"/>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8257196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 name="Slide Number Placeholder 1">
            <a:extLst>
              <a:ext uri="{FF2B5EF4-FFF2-40B4-BE49-F238E27FC236}">
                <a16:creationId xmlns:a16="http://schemas.microsoft.com/office/drawing/2014/main" id="{557923D8-BD91-4F0A-8B5A-7105E861263B}"/>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69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cxnSp>
        <p:nvCxnSpPr>
          <p:cNvPr id="43" name="Straight Connector 42">
            <a:extLst>
              <a:ext uri="{FF2B5EF4-FFF2-40B4-BE49-F238E27FC236}">
                <a16:creationId xmlns:a16="http://schemas.microsoft.com/office/drawing/2014/main" id="{FA05FC4B-165D-40EE-A530-8D6698F6DE85}"/>
              </a:ext>
              <a:ext uri="{C183D7F6-B498-43B3-948B-1728B52AA6E4}">
                <adec:decorative xmlns:adec="http://schemas.microsoft.com/office/drawing/2017/decorative" val="1"/>
              </a:ext>
            </a:extLst>
          </p:cNvPr>
          <p:cNvCxnSpPr>
            <a:cxnSpLocks/>
          </p:cNvCxnSpPr>
          <p:nvPr/>
        </p:nvCxnSpPr>
        <p:spPr>
          <a:xfrm flipV="1">
            <a:off x="6096000" y="553477"/>
            <a:ext cx="0" cy="5804191"/>
          </a:xfrm>
          <a:prstGeom prst="line">
            <a:avLst/>
          </a:prstGeom>
          <a:ln w="38100">
            <a:solidFill>
              <a:srgbClr val="6D276A"/>
            </a:solidFill>
            <a:prstDash val="solid"/>
          </a:ln>
        </p:spPr>
        <p:style>
          <a:lnRef idx="1">
            <a:schemeClr val="accent1"/>
          </a:lnRef>
          <a:fillRef idx="0">
            <a:schemeClr val="accent1"/>
          </a:fillRef>
          <a:effectRef idx="0">
            <a:schemeClr val="accent1"/>
          </a:effectRef>
          <a:fontRef idx="minor">
            <a:schemeClr val="tx1"/>
          </a:fontRef>
        </p:style>
      </p:cxnSp>
      <p:sp>
        <p:nvSpPr>
          <p:cNvPr id="17" name="Title 4">
            <a:extLst>
              <a:ext uri="{FF2B5EF4-FFF2-40B4-BE49-F238E27FC236}">
                <a16:creationId xmlns:a16="http://schemas.microsoft.com/office/drawing/2014/main" id="{9F15542B-9EFF-1538-B691-563E6E022412}"/>
              </a:ext>
            </a:extLst>
          </p:cNvPr>
          <p:cNvSpPr>
            <a:spLocks/>
          </p:cNvSpPr>
          <p:nvPr/>
        </p:nvSpPr>
        <p:spPr>
          <a:xfrm>
            <a:off x="153713"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400" b="1" i="0" u="none" strike="noStrike" kern="1200" cap="none" spc="0" normalizeH="0" baseline="0" noProof="0">
                <a:ln>
                  <a:noFill/>
                </a:ln>
                <a:solidFill>
                  <a:srgbClr val="6D276A"/>
                </a:solidFill>
                <a:effectLst/>
                <a:uLnTx/>
                <a:uFillTx/>
                <a:latin typeface="Arial"/>
                <a:ea typeface="+mj-ea"/>
                <a:cs typeface="+mj-cs"/>
              </a:rPr>
              <a:t>Q4</a:t>
            </a:r>
            <a:r>
              <a:rPr lang="en-GB" sz="1400" b="1">
                <a:solidFill>
                  <a:srgbClr val="6D276A"/>
                </a:solidFill>
                <a:latin typeface="Arial"/>
                <a:ea typeface="+mj-ea"/>
                <a:cs typeface="+mj-cs"/>
              </a:rPr>
              <a:t>7</a:t>
            </a:r>
            <a:r>
              <a:rPr kumimoji="0" lang="en-GB" sz="1400" b="1" i="0" u="none" strike="noStrike" kern="1200" cap="none" spc="0" normalizeH="0" baseline="0" noProof="0">
                <a:ln>
                  <a:noFill/>
                </a:ln>
                <a:solidFill>
                  <a:srgbClr val="6D276A"/>
                </a:solidFill>
                <a:effectLst/>
                <a:uLnTx/>
                <a:uFillTx/>
                <a:latin typeface="Arial"/>
                <a:ea typeface="+mj-ea"/>
                <a:cs typeface="+mj-cs"/>
              </a:rPr>
              <a:t>. Overall, did you feel you were treated with respect and dignity while you were in the hospital?</a:t>
            </a: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14" name="Title 6">
            <a:extLst>
              <a:ext uri="{FF2B5EF4-FFF2-40B4-BE49-F238E27FC236}">
                <a16:creationId xmlns:a16="http://schemas.microsoft.com/office/drawing/2014/main" id="{48B0D8F2-C9EA-0F66-47E4-3691180DDDAD}"/>
              </a:ext>
            </a:extLst>
          </p:cNvPr>
          <p:cNvSpPr txBox="1">
            <a:spLocks/>
          </p:cNvSpPr>
          <p:nvPr/>
        </p:nvSpPr>
        <p:spPr>
          <a:xfrm>
            <a:off x="229495"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16" name="Table 3" descr="A chart key showing the expected range benchmark bandings.">
            <a:extLst>
              <a:ext uri="{FF2B5EF4-FFF2-40B4-BE49-F238E27FC236}">
                <a16:creationId xmlns:a16="http://schemas.microsoft.com/office/drawing/2014/main" id="{767E074B-EFD0-6B8F-AED0-FADED23B603E}"/>
              </a:ext>
            </a:extLst>
          </p:cNvPr>
          <p:cNvGraphicFramePr>
            <a:graphicFrameLocks noGrp="1"/>
          </p:cNvGraphicFramePr>
          <p:nvPr>
            <p:extLst>
              <p:ext uri="{D42A27DB-BD31-4B8C-83A1-F6EECF244321}">
                <p14:modId xmlns:p14="http://schemas.microsoft.com/office/powerpoint/2010/main" val="3494844625"/>
              </p:ext>
            </p:extLst>
          </p:nvPr>
        </p:nvGraphicFramePr>
        <p:xfrm>
          <a:off x="261697"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dirty="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2" name="TextBox 21">
            <a:extLst>
              <a:ext uri="{FF2B5EF4-FFF2-40B4-BE49-F238E27FC236}">
                <a16:creationId xmlns:a16="http://schemas.microsoft.com/office/drawing/2014/main" id="{F7DEEC1A-D06E-11AB-C35F-35F03191C39C}"/>
              </a:ext>
            </a:extLst>
          </p:cNvPr>
          <p:cNvSpPr txBox="1"/>
          <p:nvPr/>
        </p:nvSpPr>
        <p:spPr>
          <a:xfrm>
            <a:off x="132075" y="1982268"/>
            <a:ext cx="5805767" cy="461665"/>
          </a:xfrm>
          <a:prstGeom prst="rect">
            <a:avLst/>
          </a:prstGeom>
          <a:noFill/>
        </p:spPr>
        <p:txBody>
          <a:bodyPr wrap="square">
            <a:spAutoFit/>
          </a:bodyPr>
          <a:lstStyle/>
          <a:p>
            <a:r>
              <a:rPr lang="en-GB" sz="1200" dirty="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 name="Q47" descr="A bar chart showing the question scores for sites within your trust. The colour of the chart corresponds with the legend above.">
            <a:extLst>
              <a:ext uri="{FF2B5EF4-FFF2-40B4-BE49-F238E27FC236}">
                <a16:creationId xmlns:a16="http://schemas.microsoft.com/office/drawing/2014/main" id="{541830EC-4EF6-44E0-08FD-B39C09344449}"/>
              </a:ext>
            </a:extLst>
          </p:cNvPr>
          <p:cNvGraphicFramePr>
            <a:graphicFrameLocks/>
          </p:cNvGraphicFramePr>
          <p:nvPr>
            <p:extLst>
              <p:ext uri="{D42A27DB-BD31-4B8C-83A1-F6EECF244321}">
                <p14:modId xmlns:p14="http://schemas.microsoft.com/office/powerpoint/2010/main" val="2691838947"/>
              </p:ext>
            </p:extLst>
          </p:nvPr>
        </p:nvGraphicFramePr>
        <p:xfrm>
          <a:off x="0" y="2196245"/>
          <a:ext cx="6069915" cy="3375122"/>
        </p:xfrm>
        <a:graphic>
          <a:graphicData uri="http://schemas.openxmlformats.org/drawingml/2006/chart">
            <c:chart xmlns:c="http://schemas.openxmlformats.org/drawingml/2006/chart" xmlns:r="http://schemas.openxmlformats.org/officeDocument/2006/relationships" r:id="rId3"/>
          </a:graphicData>
        </a:graphic>
      </p:graphicFrame>
      <p:sp>
        <p:nvSpPr>
          <p:cNvPr id="4" name="Title 4">
            <a:extLst>
              <a:ext uri="{FF2B5EF4-FFF2-40B4-BE49-F238E27FC236}">
                <a16:creationId xmlns:a16="http://schemas.microsoft.com/office/drawing/2014/main" id="{4C6A4DE1-38D5-55D5-4EF0-78664069ABB3}"/>
              </a:ext>
            </a:extLst>
          </p:cNvPr>
          <p:cNvSpPr>
            <a:spLocks/>
          </p:cNvSpPr>
          <p:nvPr/>
        </p:nvSpPr>
        <p:spPr>
          <a:xfrm>
            <a:off x="6229410" y="1013497"/>
            <a:ext cx="5808877" cy="489992"/>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a:lnSpc>
                <a:spcPct val="90000"/>
              </a:lnSpc>
              <a:spcBef>
                <a:spcPct val="0"/>
              </a:spcBef>
              <a:defRPr/>
            </a:pPr>
            <a:r>
              <a:rPr kumimoji="0" lang="en-GB" sz="1400" b="1" i="0" u="none" strike="noStrike" kern="1200" cap="none" spc="0" normalizeH="0" baseline="0" noProof="0" dirty="0">
                <a:ln>
                  <a:noFill/>
                </a:ln>
                <a:solidFill>
                  <a:srgbClr val="6D276A"/>
                </a:solidFill>
                <a:effectLst/>
                <a:uLnTx/>
                <a:uFillTx/>
                <a:latin typeface="Arial"/>
                <a:ea typeface="+mj-ea"/>
                <a:cs typeface="+mj-cs"/>
              </a:rPr>
              <a:t>Q48. Overall, how was your experience while you were in the hospital?</a:t>
            </a:r>
          </a:p>
          <a:p>
            <a:pPr marL="0" marR="0" lvl="0" indent="0" algn="l" defTabSz="914400" rtl="0" eaLnBrk="1" fontAlgn="auto" latinLnBrk="0" hangingPunct="1">
              <a:lnSpc>
                <a:spcPct val="90000"/>
              </a:lnSpc>
              <a:spcBef>
                <a:spcPct val="0"/>
              </a:spcBef>
              <a:spcAft>
                <a:spcPts val="0"/>
              </a:spcAft>
              <a:buClrTx/>
              <a:buSzTx/>
              <a:buFontTx/>
              <a:buNone/>
              <a:tabLst/>
              <a:defRPr/>
            </a:pPr>
            <a:endParaRPr kumimoji="0" lang="en-GB" sz="1400" b="1" i="0" u="none" strike="noStrike" kern="1200" cap="none" spc="0" normalizeH="0" baseline="0" noProof="0" dirty="0">
              <a:ln>
                <a:noFill/>
              </a:ln>
              <a:solidFill>
                <a:srgbClr val="6D276A"/>
              </a:solidFill>
              <a:effectLst/>
              <a:uLnTx/>
              <a:uFillTx/>
              <a:latin typeface="Arial"/>
              <a:ea typeface="+mj-ea"/>
              <a:cs typeface="+mj-cs"/>
            </a:endParaRPr>
          </a:p>
        </p:txBody>
      </p:sp>
      <p:sp>
        <p:nvSpPr>
          <p:cNvPr id="3" name="TextBox 2">
            <a:extLst>
              <a:ext uri="{FF2B5EF4-FFF2-40B4-BE49-F238E27FC236}">
                <a16:creationId xmlns:a16="http://schemas.microsoft.com/office/drawing/2014/main" id="{651F1DC9-D165-5FE1-84F6-394FB3E8AB43}"/>
              </a:ext>
            </a:extLst>
          </p:cNvPr>
          <p:cNvSpPr txBox="1"/>
          <p:nvPr/>
        </p:nvSpPr>
        <p:spPr>
          <a:xfrm>
            <a:off x="274386" y="6188120"/>
            <a:ext cx="6134100" cy="246221"/>
          </a:xfrm>
          <a:prstGeom prst="rect">
            <a:avLst/>
          </a:prstGeom>
          <a:noFill/>
        </p:spPr>
        <p:txBody>
          <a:bodyPr wrap="square">
            <a:spAutoFit/>
          </a:bodyPr>
          <a:lstStyle/>
          <a:p>
            <a:r>
              <a:rPr lang="en-GB" sz="1000">
                <a:latin typeface="Arial" panose="020B0604020202020204" pitchFamily="34" charset="0"/>
                <a:cs typeface="Arial" panose="020B0604020202020204" pitchFamily="34" charset="0"/>
              </a:rPr>
              <a:t>Please note: the number of respondents is shown in brackets next to the site name</a:t>
            </a:r>
          </a:p>
        </p:txBody>
      </p:sp>
      <p:sp>
        <p:nvSpPr>
          <p:cNvPr id="5" name="TextBox 4">
            <a:extLst>
              <a:ext uri="{FF2B5EF4-FFF2-40B4-BE49-F238E27FC236}">
                <a16:creationId xmlns:a16="http://schemas.microsoft.com/office/drawing/2014/main" id="{C9CB66E6-55C6-FA99-D8FD-17FDA45D2092}"/>
              </a:ext>
            </a:extLst>
          </p:cNvPr>
          <p:cNvSpPr txBox="1"/>
          <p:nvPr/>
        </p:nvSpPr>
        <p:spPr>
          <a:xfrm>
            <a:off x="6337122" y="6188119"/>
            <a:ext cx="6134100" cy="246221"/>
          </a:xfrm>
          <a:prstGeom prst="rect">
            <a:avLst/>
          </a:prstGeom>
          <a:noFill/>
        </p:spPr>
        <p:txBody>
          <a:bodyPr wrap="square">
            <a:spAutoFit/>
          </a:bodyPr>
          <a:lstStyle/>
          <a:p>
            <a:r>
              <a:rPr lang="en-GB" sz="1000" dirty="0">
                <a:latin typeface="Arial" panose="020B0604020202020204" pitchFamily="34" charset="0"/>
                <a:cs typeface="Arial" panose="020B0604020202020204" pitchFamily="34" charset="0"/>
              </a:rPr>
              <a:t>Please note: the number of respondents is shown in brackets next to the site name</a:t>
            </a:r>
          </a:p>
        </p:txBody>
      </p:sp>
      <p:sp>
        <p:nvSpPr>
          <p:cNvPr id="21" name="Title 39">
            <a:extLst>
              <a:ext uri="{FF2B5EF4-FFF2-40B4-BE49-F238E27FC236}">
                <a16:creationId xmlns:a16="http://schemas.microsoft.com/office/drawing/2014/main" id="{3FFD24AB-0FD4-A275-38FD-23655CD92E29}"/>
              </a:ext>
            </a:extLst>
          </p:cNvPr>
          <p:cNvSpPr txBox="1">
            <a:spLocks/>
          </p:cNvSpPr>
          <p:nvPr/>
        </p:nvSpPr>
        <p:spPr>
          <a:xfrm>
            <a:off x="242184"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11. Respect and dignity</a:t>
            </a:r>
          </a:p>
        </p:txBody>
      </p:sp>
      <p:sp>
        <p:nvSpPr>
          <p:cNvPr id="24" name="Title 39">
            <a:extLst>
              <a:ext uri="{FF2B5EF4-FFF2-40B4-BE49-F238E27FC236}">
                <a16:creationId xmlns:a16="http://schemas.microsoft.com/office/drawing/2014/main" id="{A8BE8200-AA61-CB90-7ADB-2502B4984503}"/>
              </a:ext>
            </a:extLst>
          </p:cNvPr>
          <p:cNvSpPr txBox="1">
            <a:spLocks/>
          </p:cNvSpPr>
          <p:nvPr/>
        </p:nvSpPr>
        <p:spPr>
          <a:xfrm>
            <a:off x="6304920" y="576617"/>
            <a:ext cx="3493054" cy="338554"/>
          </a:xfrm>
          <a:prstGeom prst="rect">
            <a:avLst/>
          </a:prstGeom>
          <a:solidFill>
            <a:srgbClr val="6D276A"/>
          </a:solid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Bef>
                <a:spcPts val="0"/>
              </a:spcBef>
              <a:defRPr/>
            </a:pPr>
            <a:r>
              <a:rPr lang="en-GB" sz="1600" b="1" dirty="0">
                <a:solidFill>
                  <a:schemeClr val="bg1"/>
                </a:solidFill>
                <a:latin typeface="Arial" panose="020B0604020202020204" pitchFamily="34" charset="0"/>
                <a:ea typeface="+mn-ea"/>
                <a:cs typeface="Arial" panose="020B0604020202020204" pitchFamily="34" charset="0"/>
              </a:rPr>
              <a:t>Section 12. Overall experience</a:t>
            </a:r>
          </a:p>
        </p:txBody>
      </p:sp>
      <p:sp>
        <p:nvSpPr>
          <p:cNvPr id="25" name="Title 6">
            <a:extLst>
              <a:ext uri="{FF2B5EF4-FFF2-40B4-BE49-F238E27FC236}">
                <a16:creationId xmlns:a16="http://schemas.microsoft.com/office/drawing/2014/main" id="{A749B8DF-3C7F-0698-4E8D-6871A61DE9B8}"/>
              </a:ext>
            </a:extLst>
          </p:cNvPr>
          <p:cNvSpPr txBox="1">
            <a:spLocks/>
          </p:cNvSpPr>
          <p:nvPr/>
        </p:nvSpPr>
        <p:spPr>
          <a:xfrm>
            <a:off x="6304920" y="1540670"/>
            <a:ext cx="5644896" cy="407975"/>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1600" i="0" u="none" strike="noStrike" kern="1200" cap="none" spc="0" normalizeH="0" baseline="0" noProof="0" dirty="0">
                <a:ln>
                  <a:noFill/>
                </a:ln>
                <a:solidFill>
                  <a:srgbClr val="6D276A"/>
                </a:solidFill>
                <a:effectLst/>
                <a:uLnTx/>
                <a:uFillTx/>
                <a:latin typeface="Arial" panose="020B0604020202020204" pitchFamily="34" charset="0"/>
                <a:ea typeface="+mj-ea"/>
                <a:cs typeface="+mj-cs"/>
              </a:rPr>
              <a:t>Results for your trust and sites</a:t>
            </a:r>
            <a:endParaRPr kumimoji="0" lang="en-GB" sz="1600" i="0" u="none" strike="noStrike" kern="1200" cap="none" spc="0" normalizeH="0" baseline="0" noProof="0" dirty="0">
              <a:ln>
                <a:noFill/>
              </a:ln>
              <a:solidFill>
                <a:srgbClr val="6D276A"/>
              </a:solidFill>
              <a:effectLst/>
              <a:uLnTx/>
              <a:uFillTx/>
              <a:latin typeface="Arial"/>
              <a:ea typeface="+mj-ea"/>
              <a:cs typeface="+mj-cs"/>
            </a:endParaRPr>
          </a:p>
        </p:txBody>
      </p:sp>
      <p:graphicFrame>
        <p:nvGraphicFramePr>
          <p:cNvPr id="26" name="Table 3" descr="A chart key showing the expected range benchmark bandings.">
            <a:extLst>
              <a:ext uri="{FF2B5EF4-FFF2-40B4-BE49-F238E27FC236}">
                <a16:creationId xmlns:a16="http://schemas.microsoft.com/office/drawing/2014/main" id="{12B23049-DE00-7732-25CC-A09BDE680E3B}"/>
              </a:ext>
            </a:extLst>
          </p:cNvPr>
          <p:cNvGraphicFramePr>
            <a:graphicFrameLocks noGrp="1"/>
          </p:cNvGraphicFramePr>
          <p:nvPr/>
        </p:nvGraphicFramePr>
        <p:xfrm>
          <a:off x="6337122" y="5645404"/>
          <a:ext cx="5548473" cy="503580"/>
        </p:xfrm>
        <a:graphic>
          <a:graphicData uri="http://schemas.openxmlformats.org/drawingml/2006/table">
            <a:tbl>
              <a:tblPr firstRow="1" bandRow="1">
                <a:tableStyleId>{5C22544A-7EE6-4342-B048-85BDC9FD1C3A}</a:tableStyleId>
              </a:tblPr>
              <a:tblGrid>
                <a:gridCol w="792639">
                  <a:extLst>
                    <a:ext uri="{9D8B030D-6E8A-4147-A177-3AD203B41FA5}">
                      <a16:colId xmlns:a16="http://schemas.microsoft.com/office/drawing/2014/main" val="1488457682"/>
                    </a:ext>
                  </a:extLst>
                </a:gridCol>
                <a:gridCol w="792639">
                  <a:extLst>
                    <a:ext uri="{9D8B030D-6E8A-4147-A177-3AD203B41FA5}">
                      <a16:colId xmlns:a16="http://schemas.microsoft.com/office/drawing/2014/main" val="308732758"/>
                    </a:ext>
                  </a:extLst>
                </a:gridCol>
                <a:gridCol w="792639">
                  <a:extLst>
                    <a:ext uri="{9D8B030D-6E8A-4147-A177-3AD203B41FA5}">
                      <a16:colId xmlns:a16="http://schemas.microsoft.com/office/drawing/2014/main" val="3637506846"/>
                    </a:ext>
                  </a:extLst>
                </a:gridCol>
                <a:gridCol w="792639">
                  <a:extLst>
                    <a:ext uri="{9D8B030D-6E8A-4147-A177-3AD203B41FA5}">
                      <a16:colId xmlns:a16="http://schemas.microsoft.com/office/drawing/2014/main" val="1455856370"/>
                    </a:ext>
                  </a:extLst>
                </a:gridCol>
                <a:gridCol w="792639">
                  <a:extLst>
                    <a:ext uri="{9D8B030D-6E8A-4147-A177-3AD203B41FA5}">
                      <a16:colId xmlns:a16="http://schemas.microsoft.com/office/drawing/2014/main" val="1955059381"/>
                    </a:ext>
                  </a:extLst>
                </a:gridCol>
                <a:gridCol w="792639">
                  <a:extLst>
                    <a:ext uri="{9D8B030D-6E8A-4147-A177-3AD203B41FA5}">
                      <a16:colId xmlns:a16="http://schemas.microsoft.com/office/drawing/2014/main" val="4147734870"/>
                    </a:ext>
                  </a:extLst>
                </a:gridCol>
                <a:gridCol w="792639">
                  <a:extLst>
                    <a:ext uri="{9D8B030D-6E8A-4147-A177-3AD203B41FA5}">
                      <a16:colId xmlns:a16="http://schemas.microsoft.com/office/drawing/2014/main" val="1725059057"/>
                    </a:ext>
                  </a:extLst>
                </a:gridCol>
              </a:tblGrid>
              <a:tr h="180000">
                <a:tc>
                  <a:txBody>
                    <a:bodyPr/>
                    <a:lstStyle/>
                    <a:p>
                      <a:endParaRPr lang="en-GB" sz="500">
                        <a:latin typeface="Arial" panose="020B0604020202020204" pitchFamily="34" charset="0"/>
                        <a:cs typeface="Arial" panose="020B0604020202020204" pitchFamily="34" charset="0"/>
                      </a:endParaRPr>
                    </a:p>
                  </a:txBody>
                  <a:tcPr>
                    <a:solidFill>
                      <a:srgbClr val="E87722"/>
                    </a:solidFill>
                  </a:tcPr>
                </a:tc>
                <a:tc>
                  <a:txBody>
                    <a:bodyPr/>
                    <a:lstStyle/>
                    <a:p>
                      <a:endParaRPr lang="en-GB" sz="500">
                        <a:latin typeface="Arial" panose="020B0604020202020204" pitchFamily="34" charset="0"/>
                        <a:cs typeface="Arial" panose="020B0604020202020204" pitchFamily="34" charset="0"/>
                      </a:endParaRPr>
                    </a:p>
                  </a:txBody>
                  <a:tcPr>
                    <a:solidFill>
                      <a:srgbClr val="F1BE48"/>
                    </a:solidFill>
                  </a:tcPr>
                </a:tc>
                <a:tc>
                  <a:txBody>
                    <a:bodyPr/>
                    <a:lstStyle/>
                    <a:p>
                      <a:endParaRPr lang="en-GB" sz="500">
                        <a:latin typeface="Arial" panose="020B0604020202020204" pitchFamily="34" charset="0"/>
                        <a:cs typeface="Arial" panose="020B0604020202020204" pitchFamily="34" charset="0"/>
                      </a:endParaRPr>
                    </a:p>
                  </a:txBody>
                  <a:tcPr>
                    <a:solidFill>
                      <a:srgbClr val="FFD966"/>
                    </a:solidFill>
                  </a:tcPr>
                </a:tc>
                <a:tc>
                  <a:txBody>
                    <a:bodyPr/>
                    <a:lstStyle/>
                    <a:p>
                      <a:endParaRPr lang="en-GB" sz="500">
                        <a:latin typeface="Arial" panose="020B0604020202020204" pitchFamily="34" charset="0"/>
                        <a:cs typeface="Arial" panose="020B0604020202020204" pitchFamily="34" charset="0"/>
                      </a:endParaRPr>
                    </a:p>
                  </a:txBody>
                  <a:tcPr>
                    <a:solidFill>
                      <a:srgbClr val="D9D9D9"/>
                    </a:solidFill>
                  </a:tcPr>
                </a:tc>
                <a:tc>
                  <a:txBody>
                    <a:bodyPr/>
                    <a:lstStyle/>
                    <a:p>
                      <a:endParaRPr lang="en-GB" sz="500">
                        <a:latin typeface="Arial" panose="020B0604020202020204" pitchFamily="34" charset="0"/>
                        <a:cs typeface="Arial" panose="020B0604020202020204" pitchFamily="34" charset="0"/>
                      </a:endParaRPr>
                    </a:p>
                  </a:txBody>
                  <a:tcPr>
                    <a:solidFill>
                      <a:srgbClr val="A9D18E"/>
                    </a:solidFill>
                  </a:tcPr>
                </a:tc>
                <a:tc>
                  <a:txBody>
                    <a:bodyPr/>
                    <a:lstStyle/>
                    <a:p>
                      <a:endParaRPr lang="en-GB" sz="500">
                        <a:latin typeface="Arial" panose="020B0604020202020204" pitchFamily="34" charset="0"/>
                        <a:cs typeface="Arial" panose="020B0604020202020204" pitchFamily="34" charset="0"/>
                      </a:endParaRPr>
                    </a:p>
                  </a:txBody>
                  <a:tcPr>
                    <a:solidFill>
                      <a:srgbClr val="5FBD83"/>
                    </a:solidFill>
                  </a:tcPr>
                </a:tc>
                <a:tc>
                  <a:txBody>
                    <a:bodyPr/>
                    <a:lstStyle/>
                    <a:p>
                      <a:endParaRPr lang="en-GB" sz="500">
                        <a:latin typeface="Arial" panose="020B0604020202020204" pitchFamily="34" charset="0"/>
                        <a:cs typeface="Arial" panose="020B0604020202020204" pitchFamily="34" charset="0"/>
                      </a:endParaRPr>
                    </a:p>
                  </a:txBody>
                  <a:tcPr>
                    <a:solidFill>
                      <a:srgbClr val="419999"/>
                    </a:solidFill>
                  </a:tcPr>
                </a:tc>
                <a:extLst>
                  <a:ext uri="{0D108BD9-81ED-4DB2-BD59-A6C34878D82A}">
                    <a16:rowId xmlns:a16="http://schemas.microsoft.com/office/drawing/2014/main" val="1748076384"/>
                  </a:ext>
                </a:extLst>
              </a:tr>
              <a:tr h="323580">
                <a:tc>
                  <a:txBody>
                    <a:bodyPr/>
                    <a:lstStyle/>
                    <a:p>
                      <a:pPr algn="ctr"/>
                      <a:r>
                        <a:rPr lang="en-GB" sz="700">
                          <a:latin typeface="Arial" panose="020B0604020202020204" pitchFamily="34" charset="0"/>
                          <a:cs typeface="Arial" panose="020B0604020202020204" pitchFamily="34" charset="0"/>
                        </a:rPr>
                        <a:t>Much worse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than expected</a:t>
                      </a:r>
                    </a:p>
                  </a:txBody>
                  <a:tcPr marL="0" marR="0">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worse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About </a:t>
                      </a:r>
                      <a:br>
                        <a:rPr lang="en-GB" sz="700">
                          <a:latin typeface="Arial" panose="020B0604020202020204" pitchFamily="34" charset="0"/>
                          <a:cs typeface="Arial" panose="020B0604020202020204" pitchFamily="34" charset="0"/>
                        </a:rPr>
                      </a:br>
                      <a:r>
                        <a:rPr lang="en-GB" sz="700">
                          <a:latin typeface="Arial" panose="020B0604020202020204" pitchFamily="34" charset="0"/>
                          <a:cs typeface="Arial" panose="020B0604020202020204" pitchFamily="34" charset="0"/>
                        </a:rPr>
                        <a:t>the same</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Somewhat 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a:latin typeface="Arial" panose="020B0604020202020204" pitchFamily="34" charset="0"/>
                          <a:cs typeface="Arial" panose="020B0604020202020204" pitchFamily="34" charset="0"/>
                        </a:rPr>
                        <a:t>Better than expected</a:t>
                      </a:r>
                    </a:p>
                  </a:txBody>
                  <a:tcPr marL="0" marR="0">
                    <a:lnL w="3175" cap="flat" cmpd="sng" algn="ctr">
                      <a:solidFill>
                        <a:schemeClr val="bg1">
                          <a:lumMod val="65000"/>
                        </a:schemeClr>
                      </a:solidFill>
                      <a:prstDash val="solid"/>
                      <a:round/>
                      <a:headEnd type="none" w="med" len="med"/>
                      <a:tailEnd type="none" w="med" len="med"/>
                    </a:lnL>
                    <a:lnR w="3175" cap="flat" cmpd="sng" algn="ctr">
                      <a:solidFill>
                        <a:schemeClr val="bg1">
                          <a:lumMod val="65000"/>
                        </a:schemeClr>
                      </a:solidFill>
                      <a:prstDash val="solid"/>
                      <a:round/>
                      <a:headEnd type="none" w="med" len="med"/>
                      <a:tailEnd type="none" w="med" len="med"/>
                    </a:lnR>
                    <a:noFill/>
                  </a:tcPr>
                </a:tc>
                <a:tc>
                  <a:txBody>
                    <a:bodyPr/>
                    <a:lstStyle/>
                    <a:p>
                      <a:pPr algn="ctr"/>
                      <a:r>
                        <a:rPr lang="en-GB" sz="700" dirty="0">
                          <a:latin typeface="Arial" panose="020B0604020202020204" pitchFamily="34" charset="0"/>
                          <a:cs typeface="Arial" panose="020B0604020202020204" pitchFamily="34" charset="0"/>
                        </a:rPr>
                        <a:t>Much better </a:t>
                      </a:r>
                      <a:br>
                        <a:rPr lang="en-GB" sz="700" dirty="0">
                          <a:latin typeface="Arial" panose="020B0604020202020204" pitchFamily="34" charset="0"/>
                          <a:cs typeface="Arial" panose="020B0604020202020204" pitchFamily="34" charset="0"/>
                        </a:rPr>
                      </a:br>
                      <a:r>
                        <a:rPr lang="en-GB" sz="700" dirty="0">
                          <a:latin typeface="Arial" panose="020B0604020202020204" pitchFamily="34" charset="0"/>
                          <a:cs typeface="Arial" panose="020B0604020202020204" pitchFamily="34" charset="0"/>
                        </a:rPr>
                        <a:t>than expected</a:t>
                      </a:r>
                    </a:p>
                  </a:txBody>
                  <a:tcPr marL="0" marR="0">
                    <a:lnL w="3175" cap="flat" cmpd="sng" algn="ctr">
                      <a:solidFill>
                        <a:schemeClr val="bg1">
                          <a:lumMod val="65000"/>
                        </a:schemeClr>
                      </a:solidFill>
                      <a:prstDash val="solid"/>
                      <a:round/>
                      <a:headEnd type="none" w="med" len="med"/>
                      <a:tailEnd type="none" w="med" len="med"/>
                    </a:lnL>
                    <a:noFill/>
                  </a:tcPr>
                </a:tc>
                <a:extLst>
                  <a:ext uri="{0D108BD9-81ED-4DB2-BD59-A6C34878D82A}">
                    <a16:rowId xmlns:a16="http://schemas.microsoft.com/office/drawing/2014/main" val="1350859897"/>
                  </a:ext>
                </a:extLst>
              </a:tr>
            </a:tbl>
          </a:graphicData>
        </a:graphic>
      </p:graphicFrame>
      <p:sp>
        <p:nvSpPr>
          <p:cNvPr id="27" name="TextBox 26">
            <a:extLst>
              <a:ext uri="{FF2B5EF4-FFF2-40B4-BE49-F238E27FC236}">
                <a16:creationId xmlns:a16="http://schemas.microsoft.com/office/drawing/2014/main" id="{9BECBE12-A005-DB08-3521-1D7B080209B9}"/>
              </a:ext>
            </a:extLst>
          </p:cNvPr>
          <p:cNvSpPr txBox="1"/>
          <p:nvPr/>
        </p:nvSpPr>
        <p:spPr>
          <a:xfrm>
            <a:off x="6207500" y="1982268"/>
            <a:ext cx="5805767" cy="461665"/>
          </a:xfrm>
          <a:prstGeom prst="rect">
            <a:avLst/>
          </a:prstGeom>
          <a:noFill/>
        </p:spPr>
        <p:txBody>
          <a:bodyPr wrap="square">
            <a:spAutoFit/>
          </a:bodyPr>
          <a:lstStyle/>
          <a:p>
            <a:r>
              <a:rPr lang="en-GB" sz="1200">
                <a:solidFill>
                  <a:prstClr val="black"/>
                </a:solidFill>
                <a:latin typeface="Arial" panose="020B0604020202020204" pitchFamily="34" charset="0"/>
                <a:ea typeface="+mj-ea"/>
                <a:cs typeface="+mj-cs"/>
              </a:rPr>
              <a:t>This benchmarking compares the question score for your trust against all other trusts, and the score for your trust's sites against all other sites across all trusts. </a:t>
            </a:r>
          </a:p>
        </p:txBody>
      </p:sp>
      <p:graphicFrame>
        <p:nvGraphicFramePr>
          <p:cNvPr id="28" name="Q48" descr="A bar chart showing the question scores for sites within your trust. The colour of the chart corresponds with the legend above.">
            <a:extLst>
              <a:ext uri="{FF2B5EF4-FFF2-40B4-BE49-F238E27FC236}">
                <a16:creationId xmlns:a16="http://schemas.microsoft.com/office/drawing/2014/main" id="{FD605E65-8090-32C6-3021-C20A79B15F3D}"/>
              </a:ext>
            </a:extLst>
          </p:cNvPr>
          <p:cNvGraphicFramePr>
            <a:graphicFrameLocks/>
          </p:cNvGraphicFramePr>
          <p:nvPr>
            <p:extLst>
              <p:ext uri="{D42A27DB-BD31-4B8C-83A1-F6EECF244321}">
                <p14:modId xmlns:p14="http://schemas.microsoft.com/office/powerpoint/2010/main" val="378631905"/>
              </p:ext>
            </p:extLst>
          </p:nvPr>
        </p:nvGraphicFramePr>
        <p:xfrm>
          <a:off x="6075425" y="2196245"/>
          <a:ext cx="6069915" cy="3375122"/>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8671471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6B97C924-6D3E-4B64-8773-EFC467276A1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a:t>
            </a:fld>
            <a:r>
              <a:rPr lang="en-GB" sz="900" b="1">
                <a:solidFill>
                  <a:schemeClr val="bg1"/>
                </a:solidFill>
                <a:latin typeface="Arial" panose="020B0604020202020204" pitchFamily="34" charset="0"/>
                <a:cs typeface="Arial" panose="020B0604020202020204" pitchFamily="34" charset="0"/>
              </a:rPr>
              <a:t>  </a:t>
            </a:r>
          </a:p>
        </p:txBody>
      </p:sp>
      <p:sp>
        <p:nvSpPr>
          <p:cNvPr id="4" name="Title 3">
            <a:extLst>
              <a:ext uri="{FF2B5EF4-FFF2-40B4-BE49-F238E27FC236}">
                <a16:creationId xmlns:a16="http://schemas.microsoft.com/office/drawing/2014/main" id="{CE59F99F-74E6-4654-8AAF-5D12CA169FF8}"/>
              </a:ext>
            </a:extLst>
          </p:cNvPr>
          <p:cNvSpPr>
            <a:spLocks noGrp="1"/>
          </p:cNvSpPr>
          <p:nvPr>
            <p:ph type="title"/>
          </p:nvPr>
        </p:nvSpPr>
        <p:spPr>
          <a:xfrm>
            <a:off x="657463" y="2247850"/>
            <a:ext cx="7535596" cy="761900"/>
          </a:xfrm>
        </p:spPr>
        <p:txBody>
          <a:bodyPr/>
          <a:lstStyle/>
          <a:p>
            <a:r>
              <a:rPr lang="en-GB"/>
              <a:t>Headline results</a:t>
            </a: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657463" y="3009750"/>
            <a:ext cx="5907929" cy="1897379"/>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20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information about your trust population</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an overview of benchmarking for your trust</a:t>
            </a:r>
          </a:p>
          <a:p>
            <a:pPr marL="180975" indent="-180975">
              <a:lnSpc>
                <a:spcPct val="110000"/>
              </a:lnSpc>
              <a:spcBef>
                <a:spcPts val="600"/>
              </a:spcBef>
              <a:buFont typeface="Arial" panose="020B0604020202020204" pitchFamily="34" charset="0"/>
              <a:buChar char="•"/>
            </a:pPr>
            <a:r>
              <a:rPr lang="en-GB" sz="2000" dirty="0">
                <a:latin typeface="Arial" panose="020B0604020202020204" pitchFamily="34" charset="0"/>
                <a:cs typeface="Arial" panose="020B0604020202020204" pitchFamily="34" charset="0"/>
              </a:rPr>
              <a:t>the best and worst scores for your trust presented in charts (slide 10) and poster format (slide 11)</a:t>
            </a:r>
          </a:p>
        </p:txBody>
      </p:sp>
    </p:spTree>
    <p:extLst>
      <p:ext uri="{BB962C8B-B14F-4D97-AF65-F5344CB8AC3E}">
        <p14:creationId xmlns:p14="http://schemas.microsoft.com/office/powerpoint/2010/main" val="4156917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4D99626F-A16D-4B0B-93F5-3799E397733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70</a:t>
            </a:fld>
            <a:r>
              <a:rPr lang="en-GB" sz="900" b="1">
                <a:solidFill>
                  <a:schemeClr val="bg1"/>
                </a:solidFill>
                <a:latin typeface="Arial" panose="020B0604020202020204" pitchFamily="34" charset="0"/>
                <a:cs typeface="Arial" panose="020B0604020202020204" pitchFamily="34" charset="0"/>
              </a:rPr>
              <a:t>  </a:t>
            </a:r>
          </a:p>
        </p:txBody>
      </p:sp>
      <p:sp>
        <p:nvSpPr>
          <p:cNvPr id="5" name="Title 4">
            <a:extLst>
              <a:ext uri="{FF2B5EF4-FFF2-40B4-BE49-F238E27FC236}">
                <a16:creationId xmlns:a16="http://schemas.microsoft.com/office/drawing/2014/main" id="{9789E9F4-FC00-4497-92D6-22C0B83171E9}"/>
              </a:ext>
            </a:extLst>
          </p:cNvPr>
          <p:cNvSpPr>
            <a:spLocks noGrp="1"/>
          </p:cNvSpPr>
          <p:nvPr>
            <p:ph type="title"/>
          </p:nvPr>
        </p:nvSpPr>
        <p:spPr>
          <a:xfrm>
            <a:off x="741600" y="1286501"/>
            <a:ext cx="5154159" cy="553998"/>
          </a:xfrm>
        </p:spPr>
        <p:txBody>
          <a:bodyPr/>
          <a:lstStyle/>
          <a:p>
            <a:r>
              <a:rPr lang="en-GB" b="1" dirty="0">
                <a:cs typeface="Arial" panose="020B0604020202020204" pitchFamily="34" charset="0"/>
              </a:rPr>
              <a:t>Change over time</a:t>
            </a:r>
            <a:endParaRPr lang="en-GB" dirty="0">
              <a:cs typeface="Arial" panose="020B0604020202020204" pitchFamily="34" charset="0"/>
            </a:endParaRPr>
          </a:p>
        </p:txBody>
      </p:sp>
      <p:sp>
        <p:nvSpPr>
          <p:cNvPr id="6" name="Title 4">
            <a:extLst>
              <a:ext uri="{FF2B5EF4-FFF2-40B4-BE49-F238E27FC236}">
                <a16:creationId xmlns:a16="http://schemas.microsoft.com/office/drawing/2014/main" id="{9B630DF5-C330-4F10-9713-5B0D755D8806}"/>
              </a:ext>
            </a:extLst>
          </p:cNvPr>
          <p:cNvSpPr txBox="1">
            <a:spLocks/>
          </p:cNvSpPr>
          <p:nvPr/>
        </p:nvSpPr>
        <p:spPr>
          <a:xfrm>
            <a:off x="741600" y="2104460"/>
            <a:ext cx="11174476" cy="3331168"/>
          </a:xfrm>
          <a:prstGeom prst="rect">
            <a:avLst/>
          </a:prstGeom>
        </p:spPr>
        <p:txBody>
          <a:bodyPr vert="horz" wrap="square" lIns="0" tIns="0" rIns="0" bIns="0" rtlCol="0" anchor="t">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a:lnSpc>
                <a:spcPct val="110000"/>
              </a:lnSpc>
              <a:spcBef>
                <a:spcPts val="600"/>
              </a:spcBef>
            </a:pPr>
            <a:r>
              <a:rPr lang="en-GB" sz="1800" b="1" dirty="0">
                <a:latin typeface="Arial" panose="020B0604020202020204" pitchFamily="34" charset="0"/>
                <a:cs typeface="Arial" panose="020B0604020202020204" pitchFamily="34" charset="0"/>
              </a:rPr>
              <a:t>This section includes:</a:t>
            </a:r>
          </a:p>
          <a:p>
            <a:pPr marL="180975" indent="-180975">
              <a:lnSpc>
                <a:spcPct val="110000"/>
              </a:lnSpc>
              <a:spcBef>
                <a:spcPts val="600"/>
              </a:spcBef>
              <a:buFont typeface="Arial" panose="020B0604020202020204" pitchFamily="34" charset="0"/>
              <a:buChar char="•"/>
            </a:pPr>
            <a:r>
              <a:rPr lang="en-GB" sz="1800" dirty="0">
                <a:latin typeface="Arial" panose="020B0604020202020204" pitchFamily="34" charset="0"/>
                <a:cs typeface="Arial" panose="020B0604020202020204" pitchFamily="34" charset="0"/>
              </a:rPr>
              <a:t>your mean trust score for each evaluative question in the survey</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where comparable data is available, statistical </a:t>
            </a:r>
            <a:r>
              <a:rPr lang="en-GB" sz="1800" dirty="0">
                <a:solidFill>
                  <a:prstClr val="white"/>
                </a:solidFill>
                <a:latin typeface="Arial"/>
              </a:rPr>
              <a:t>significance testing using a two sample t-test </a:t>
            </a:r>
            <a:r>
              <a:rPr kumimoji="0" lang="en-GB" sz="1800" i="0" u="none" strike="noStrike" kern="1200" cap="none" spc="0" normalizeH="0" baseline="0" noProof="0" dirty="0">
                <a:ln>
                  <a:noFill/>
                </a:ln>
                <a:solidFill>
                  <a:prstClr val="white"/>
                </a:solidFill>
                <a:effectLst/>
                <a:uLnTx/>
                <a:uFillTx/>
                <a:latin typeface="Arial"/>
                <a:ea typeface="+mj-ea"/>
                <a:cs typeface="+mj-cs"/>
              </a:rPr>
              <a:t>has been carried out against the 202</a:t>
            </a:r>
            <a:r>
              <a:rPr lang="en-GB" sz="1800" dirty="0">
                <a:solidFill>
                  <a:prstClr val="white"/>
                </a:solidFill>
                <a:latin typeface="Arial"/>
              </a:rPr>
              <a:t>3</a:t>
            </a:r>
            <a:r>
              <a:rPr kumimoji="0" lang="en-GB" sz="1800" i="0" u="none" strike="noStrike" kern="1200" cap="none" spc="0" normalizeH="0" baseline="0" noProof="0" dirty="0">
                <a:ln>
                  <a:noFill/>
                </a:ln>
                <a:solidFill>
                  <a:prstClr val="white"/>
                </a:solidFill>
                <a:effectLst/>
                <a:uLnTx/>
                <a:uFillTx/>
                <a:latin typeface="Arial"/>
                <a:ea typeface="+mj-ea"/>
                <a:cs typeface="+mj-cs"/>
              </a:rPr>
              <a:t> and 2022 survey results for each relevant question. Where a change in results is shown as ‘significant’, this indicates that this change is not due to random chance, but is likely due to some particular factor at your trust. </a:t>
            </a:r>
          </a:p>
          <a:p>
            <a:pPr marL="180975" indent="-180975">
              <a:lnSpc>
                <a:spcPct val="110000"/>
              </a:lnSpc>
              <a:spcBef>
                <a:spcPts val="600"/>
              </a:spcBef>
              <a:buFont typeface="Arial" panose="020B0604020202020204" pitchFamily="34" charset="0"/>
              <a:buChar char="•"/>
            </a:pPr>
            <a:r>
              <a:rPr kumimoji="0" lang="en-GB" sz="1800" i="0" u="none" strike="noStrike" kern="1200" cap="none" spc="0" normalizeH="0" baseline="0" noProof="0" dirty="0">
                <a:ln>
                  <a:noFill/>
                </a:ln>
                <a:solidFill>
                  <a:prstClr val="white"/>
                </a:solidFill>
                <a:effectLst/>
                <a:uLnTx/>
                <a:uFillTx/>
                <a:latin typeface="Arial"/>
                <a:ea typeface="+mj-ea"/>
                <a:cs typeface="+mj-cs"/>
              </a:rPr>
              <a:t>the following scored questions were new</a:t>
            </a:r>
            <a:r>
              <a:rPr lang="en-GB" sz="1800" dirty="0">
                <a:solidFill>
                  <a:prstClr val="white"/>
                </a:solidFill>
                <a:latin typeface="Arial"/>
              </a:rPr>
              <a:t> or </a:t>
            </a:r>
            <a:r>
              <a:rPr kumimoji="0" lang="en-GB" sz="1800" i="0" u="none" strike="noStrike" kern="1200" cap="none" spc="0" normalizeH="0" baseline="0" noProof="0" dirty="0">
                <a:ln>
                  <a:noFill/>
                </a:ln>
                <a:solidFill>
                  <a:prstClr val="white"/>
                </a:solidFill>
                <a:effectLst/>
                <a:uLnTx/>
                <a:uFillTx/>
                <a:latin typeface="Arial"/>
                <a:ea typeface="+mj-ea"/>
                <a:cs typeface="+mj-cs"/>
              </a:rPr>
              <a:t>changed for 2024 and therefore </a:t>
            </a:r>
            <a:r>
              <a:rPr lang="en-GB" sz="1800" dirty="0">
                <a:solidFill>
                  <a:prstClr val="white"/>
                </a:solidFill>
                <a:latin typeface="Arial"/>
              </a:rPr>
              <a:t>are</a:t>
            </a:r>
            <a:r>
              <a:rPr kumimoji="0" lang="en-GB" sz="1800" i="0" u="none" strike="noStrike" kern="1200" cap="none" spc="0" normalizeH="0" baseline="0" noProof="0" dirty="0">
                <a:ln>
                  <a:noFill/>
                </a:ln>
                <a:solidFill>
                  <a:prstClr val="white"/>
                </a:solidFill>
                <a:effectLst/>
                <a:uLnTx/>
                <a:uFillTx/>
                <a:latin typeface="Arial"/>
                <a:ea typeface="+mj-ea"/>
                <a:cs typeface="+mj-cs"/>
              </a:rPr>
              <a:t> not included in this section: Q7, Q31.</a:t>
            </a:r>
          </a:p>
          <a:p>
            <a:pPr marL="180975" indent="-180975">
              <a:lnSpc>
                <a:spcPct val="110000"/>
              </a:lnSpc>
              <a:spcBef>
                <a:spcPts val="600"/>
              </a:spcBef>
              <a:buFont typeface="Arial" panose="020B0604020202020204" pitchFamily="34" charset="0"/>
              <a:buChar char="•"/>
            </a:pPr>
            <a:r>
              <a:rPr lang="en-GB" sz="1800" dirty="0">
                <a:solidFill>
                  <a:prstClr val="white"/>
                </a:solidFill>
                <a:latin typeface="Arial"/>
              </a:rPr>
              <a:t>the following questions are non-comparable and therefore are not included in this section: Q2, Q4, Q14, Q15, Q33, Q34, Q45.</a:t>
            </a:r>
            <a:endParaRPr kumimoji="0" lang="en-GB" sz="1800" i="0" u="none" strike="noStrike" kern="1200" cap="none" spc="0" normalizeH="0" baseline="0" noProof="0" dirty="0">
              <a:ln>
                <a:noFill/>
              </a:ln>
              <a:solidFill>
                <a:prstClr val="white"/>
              </a:solidFill>
              <a:effectLst/>
              <a:uLnTx/>
              <a:uFillTx/>
              <a:latin typeface="Arial"/>
              <a:ea typeface="+mj-ea"/>
              <a:cs typeface="+mj-cs"/>
            </a:endParaRPr>
          </a:p>
        </p:txBody>
      </p:sp>
      <p:sp>
        <p:nvSpPr>
          <p:cNvPr id="7" name="DOIDELETE" hidden="1">
            <a:extLst>
              <a:ext uri="{FF2B5EF4-FFF2-40B4-BE49-F238E27FC236}">
                <a16:creationId xmlns:a16="http://schemas.microsoft.com/office/drawing/2014/main" id="{B304072D-5B48-4F53-8446-B0D55729BFC8}"/>
              </a:ext>
            </a:extLst>
          </p:cNvPr>
          <p:cNvSpPr/>
          <p:nvPr/>
        </p:nvSpPr>
        <p:spPr>
          <a:xfrm>
            <a:off x="5298141" y="-376518"/>
            <a:ext cx="2142565" cy="31376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a:p>
        </p:txBody>
      </p:sp>
      <p:sp>
        <p:nvSpPr>
          <p:cNvPr id="3" name="TextBox 2">
            <a:extLst>
              <a:ext uri="{FF2B5EF4-FFF2-40B4-BE49-F238E27FC236}">
                <a16:creationId xmlns:a16="http://schemas.microsoft.com/office/drawing/2014/main" id="{99BF42B7-A671-4FDD-A675-17371A3E66C1}"/>
              </a:ext>
            </a:extLst>
          </p:cNvPr>
          <p:cNvSpPr txBox="1"/>
          <p:nvPr/>
        </p:nvSpPr>
        <p:spPr>
          <a:xfrm>
            <a:off x="832238" y="5435628"/>
            <a:ext cx="10993200" cy="584775"/>
          </a:xfrm>
          <a:prstGeom prst="rect">
            <a:avLst/>
          </a:prstGeom>
          <a:noFill/>
        </p:spPr>
        <p:txBody>
          <a:bodyPr wrap="square">
            <a:spAutoFit/>
          </a:bodyPr>
          <a:lstStyle/>
          <a:p>
            <a:r>
              <a:rPr lang="en-US" sz="1600" b="1" dirty="0">
                <a:solidFill>
                  <a:schemeClr val="bg1"/>
                </a:solidFill>
                <a:latin typeface="Arial" panose="020B0604020202020204" pitchFamily="34" charset="0"/>
                <a:cs typeface="Arial" panose="020B0604020202020204" pitchFamily="34" charset="0"/>
              </a:rPr>
              <a:t>Please note</a:t>
            </a:r>
            <a:r>
              <a:rPr lang="en-US" sz="1600" dirty="0">
                <a:solidFill>
                  <a:schemeClr val="bg1"/>
                </a:solidFill>
                <a:latin typeface="Arial" panose="020B0604020202020204" pitchFamily="34" charset="0"/>
                <a:cs typeface="Arial" panose="020B0604020202020204" pitchFamily="34" charset="0"/>
              </a:rPr>
              <a:t>: If data is missing for a survey year, this is due to a low number of responses, or because the trust data was not included in the survey that year, due to sampling errors or ineligibility.</a:t>
            </a:r>
            <a:endParaRPr lang="en-GB" sz="1600"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749009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2">
            <a:extLst>
              <a:ext uri="{FF2B5EF4-FFF2-40B4-BE49-F238E27FC236}">
                <a16:creationId xmlns:a16="http://schemas.microsoft.com/office/drawing/2014/main" id="{2BB9F479-006E-A6CC-FD80-5BCCCB20E6A8}"/>
              </a:ext>
            </a:extLst>
          </p:cNvPr>
          <p:cNvSpPr>
            <a:spLocks noGrp="1"/>
          </p:cNvSpPr>
          <p:nvPr>
            <p:ph type="title"/>
          </p:nvPr>
        </p:nvSpPr>
        <p:spPr>
          <a:xfrm>
            <a:off x="380214" y="494396"/>
            <a:ext cx="11417697" cy="654856"/>
          </a:xfrm>
        </p:spPr>
        <p:txBody>
          <a:bodyPr/>
          <a:lstStyle/>
          <a:p>
            <a:r>
              <a:rPr lang="en-GB" dirty="0"/>
              <a:t>How to interpret change over time in this report</a:t>
            </a:r>
          </a:p>
        </p:txBody>
      </p:sp>
      <p:sp>
        <p:nvSpPr>
          <p:cNvPr id="8" name="Rectangle 7">
            <a:extLst>
              <a:ext uri="{FF2B5EF4-FFF2-40B4-BE49-F238E27FC236}">
                <a16:creationId xmlns:a16="http://schemas.microsoft.com/office/drawing/2014/main" id="{F3E21AF6-5DFB-2821-BD92-025B014F0604}"/>
              </a:ext>
            </a:extLst>
          </p:cNvPr>
          <p:cNvSpPr/>
          <p:nvPr/>
        </p:nvSpPr>
        <p:spPr>
          <a:xfrm>
            <a:off x="419970" y="1268520"/>
            <a:ext cx="5254032" cy="3724096"/>
          </a:xfrm>
          <a:prstGeom prst="rect">
            <a:avLst/>
          </a:prstGeom>
        </p:spPr>
        <p:txBody>
          <a:bodyPr wrap="square">
            <a:spAutoFit/>
          </a:bodyPr>
          <a:lstStyle/>
          <a:p>
            <a:pPr>
              <a:spcBef>
                <a:spcPts val="600"/>
              </a:spcBef>
              <a:spcAft>
                <a:spcPts val="600"/>
              </a:spcAft>
            </a:pPr>
            <a:r>
              <a:rPr lang="en-GB" sz="1200" dirty="0">
                <a:latin typeface="Arial" panose="020B0604020202020204" pitchFamily="34" charset="0"/>
                <a:cs typeface="Arial" panose="020B0604020202020204" pitchFamily="34" charset="0"/>
              </a:rPr>
              <a:t>The charts in the ‘change over time’ section show how your trust scored in each Inpatient survey iteration. Where available, trend data from 2020 to 2024 is shown. If a question only has one data point, this question is not shown. Questions that are not historically comparable, are also not shown.</a:t>
            </a:r>
          </a:p>
          <a:p>
            <a:pPr>
              <a:spcBef>
                <a:spcPts val="600"/>
              </a:spcBef>
              <a:spcAft>
                <a:spcPts val="600"/>
              </a:spcAft>
            </a:pPr>
            <a:r>
              <a:rPr lang="en-US" sz="1200" dirty="0">
                <a:latin typeface="Arial" panose="020B0604020202020204" pitchFamily="34" charset="0"/>
                <a:cs typeface="Arial" panose="020B0604020202020204" pitchFamily="34" charset="0"/>
              </a:rPr>
              <a:t>Each question is displayed in a line chart. These charts show your trust mean score for each survey year (blue line). The national average is also shown across survey years, this is the average score for that question across all </a:t>
            </a:r>
            <a:r>
              <a:rPr lang="en-GB" sz="1200" dirty="0">
                <a:latin typeface="Arial" panose="020B0604020202020204" pitchFamily="34" charset="0"/>
                <a:cs typeface="Arial" panose="020B0604020202020204" pitchFamily="34" charset="0"/>
              </a:rPr>
              <a:t>NHS trusts with Adult Inpatient services </a:t>
            </a:r>
            <a:r>
              <a:rPr lang="en-US" sz="1200" dirty="0">
                <a:latin typeface="Arial" panose="020B0604020202020204" pitchFamily="34" charset="0"/>
                <a:cs typeface="Arial" panose="020B0604020202020204" pitchFamily="34" charset="0"/>
              </a:rPr>
              <a:t>in England (green line). This enables you to see how your trust compares to the national average. If there is data missing for a survey year, this may be due to either a low number of responses, because the trust was not included in the survey that year, sampling errors or ineligibility.</a:t>
            </a:r>
          </a:p>
          <a:p>
            <a:pPr>
              <a:spcBef>
                <a:spcPts val="600"/>
              </a:spcBef>
              <a:spcAft>
                <a:spcPts val="600"/>
              </a:spcAft>
            </a:pPr>
            <a:r>
              <a:rPr lang="en-US" sz="1200" dirty="0">
                <a:latin typeface="Arial" panose="020B0604020202020204" pitchFamily="34" charset="0"/>
                <a:cs typeface="Arial" panose="020B0604020202020204" pitchFamily="34" charset="0"/>
              </a:rPr>
              <a:t>Statistically significant changes are also displayed in tables underneath the charts, showing significant differences between this year (2024) and the previous years (2023 and 2022). Two sample t-tests with a 95% significance level were used to compare data between 2024 and 2023, and 2024 and 2022. A statistically significant difference means it is unlikely that we would have obtained this result if there was no real difference. </a:t>
            </a:r>
          </a:p>
        </p:txBody>
      </p:sp>
      <p:sp>
        <p:nvSpPr>
          <p:cNvPr id="9" name="Rectangle 8" descr="Border box" title="Decorative">
            <a:extLst>
              <a:ext uri="{FF2B5EF4-FFF2-40B4-BE49-F238E27FC236}">
                <a16:creationId xmlns:a16="http://schemas.microsoft.com/office/drawing/2014/main" id="{FC6839FD-709F-70A7-C39E-736CC04AB6FE}"/>
              </a:ext>
              <a:ext uri="{C183D7F6-B498-43B3-948B-1728B52AA6E4}">
                <adec:decorative xmlns:adec="http://schemas.microsoft.com/office/drawing/2017/decorative" val="1"/>
              </a:ext>
            </a:extLst>
          </p:cNvPr>
          <p:cNvSpPr/>
          <p:nvPr/>
        </p:nvSpPr>
        <p:spPr>
          <a:xfrm>
            <a:off x="6695373" y="1355790"/>
            <a:ext cx="4717032" cy="4118336"/>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pic>
        <p:nvPicPr>
          <p:cNvPr id="10" name="Picture 9" descr="A graph with numbers and a line&#10;&#10;Description automatically generated with medium confidence">
            <a:extLst>
              <a:ext uri="{FF2B5EF4-FFF2-40B4-BE49-F238E27FC236}">
                <a16:creationId xmlns:a16="http://schemas.microsoft.com/office/drawing/2014/main" id="{FC871303-3C55-F492-21FC-99CED4CE91B9}"/>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812849" y="1467612"/>
            <a:ext cx="4461704" cy="3913678"/>
          </a:xfrm>
          <a:prstGeom prst="rect">
            <a:avLst/>
          </a:prstGeom>
        </p:spPr>
      </p:pic>
    </p:spTree>
    <p:extLst>
      <p:ext uri="{BB962C8B-B14F-4D97-AF65-F5344CB8AC3E}">
        <p14:creationId xmlns:p14="http://schemas.microsoft.com/office/powerpoint/2010/main" val="254543977"/>
      </p:ext>
    </p:extLst>
  </p:cSld>
  <p:clrMapOvr>
    <a:masterClrMapping/>
  </p:clrMapOvr>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18E11E-606A-3B21-CD4D-B78A2FB5953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F523D22-5D2C-FD98-F385-030D0D0BDCA4}"/>
              </a:ext>
            </a:extLst>
          </p:cNvPr>
          <p:cNvSpPr>
            <a:spLocks noGrp="1"/>
          </p:cNvSpPr>
          <p:nvPr>
            <p:ph type="title"/>
          </p:nvPr>
        </p:nvSpPr>
        <p:spPr/>
        <p:txBody>
          <a:bodyPr>
            <a:normAutofit/>
          </a:bodyPr>
          <a:lstStyle/>
          <a:p>
            <a:r>
              <a:rPr lang="en-GB" dirty="0"/>
              <a:t>Section 1. Admission to hospital</a:t>
            </a:r>
          </a:p>
        </p:txBody>
      </p:sp>
      <p:sp>
        <p:nvSpPr>
          <p:cNvPr id="45" name="Slide Number Placeholder 1">
            <a:extLst>
              <a:ext uri="{FF2B5EF4-FFF2-40B4-BE49-F238E27FC236}">
                <a16:creationId xmlns:a16="http://schemas.microsoft.com/office/drawing/2014/main" id="{05C11F24-7D97-7390-9380-38279155F10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B9E62F2E-3668-A5D9-4991-082B3600309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5_c" descr="Trust mean score trend data for Q7, plotted against the national average. ">
            <a:extLst>
              <a:ext uri="{FF2B5EF4-FFF2-40B4-BE49-F238E27FC236}">
                <a16:creationId xmlns:a16="http://schemas.microsoft.com/office/drawing/2014/main" id="{2512733E-0811-E6F6-3D58-AC5D2C113E4F}"/>
              </a:ext>
            </a:extLst>
          </p:cNvPr>
          <p:cNvGraphicFramePr/>
          <p:nvPr>
            <p:extLst>
              <p:ext uri="{D42A27DB-BD31-4B8C-83A1-F6EECF244321}">
                <p14:modId xmlns:p14="http://schemas.microsoft.com/office/powerpoint/2010/main" val="184629984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5_sig" descr="Significant changes 2021 vs 2020&#10;Significant changes 2021 vs 2019" title="Significant changes">
            <a:extLst>
              <a:ext uri="{FF2B5EF4-FFF2-40B4-BE49-F238E27FC236}">
                <a16:creationId xmlns:a16="http://schemas.microsoft.com/office/drawing/2014/main" id="{39130D51-C4C3-0184-7FF0-F36B0B408DA2}"/>
              </a:ext>
            </a:extLst>
          </p:cNvPr>
          <p:cNvGraphicFramePr>
            <a:graphicFrameLocks noGrp="1"/>
          </p:cNvGraphicFramePr>
          <p:nvPr>
            <p:extLst>
              <p:ext uri="{D42A27DB-BD31-4B8C-83A1-F6EECF244321}">
                <p14:modId xmlns:p14="http://schemas.microsoft.com/office/powerpoint/2010/main" val="186831253"/>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5_t">
            <a:extLst>
              <a:ext uri="{FF2B5EF4-FFF2-40B4-BE49-F238E27FC236}">
                <a16:creationId xmlns:a16="http://schemas.microsoft.com/office/drawing/2014/main" id="{EB7C7034-8AF8-246F-7A8A-861E67C260DF}"/>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749;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75892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3FFC9D-F5CD-989D-2B52-F91DB58D27F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7787D09C-F192-F63A-2E3D-5B5DDEEA3820}"/>
              </a:ext>
            </a:extLst>
          </p:cNvPr>
          <p:cNvSpPr>
            <a:spLocks noGrp="1"/>
          </p:cNvSpPr>
          <p:nvPr>
            <p:ph type="title"/>
          </p:nvPr>
        </p:nvSpPr>
        <p:spPr/>
        <p:txBody>
          <a:bodyPr>
            <a:normAutofit/>
          </a:bodyPr>
          <a:lstStyle/>
          <a:p>
            <a:r>
              <a:rPr lang="en-GB" dirty="0"/>
              <a:t>Section 2. The hospital and ward</a:t>
            </a:r>
          </a:p>
        </p:txBody>
      </p:sp>
      <p:sp>
        <p:nvSpPr>
          <p:cNvPr id="45" name="Slide Number Placeholder 1">
            <a:extLst>
              <a:ext uri="{FF2B5EF4-FFF2-40B4-BE49-F238E27FC236}">
                <a16:creationId xmlns:a16="http://schemas.microsoft.com/office/drawing/2014/main" id="{8732D8C7-BA08-2E42-7A62-E63357C502A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6BFBA600-F7F5-592C-2FB6-C9099984962F}"/>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1_c" descr="Trust mean score trend data for Q7, plotted against the national average. ">
            <a:extLst>
              <a:ext uri="{FF2B5EF4-FFF2-40B4-BE49-F238E27FC236}">
                <a16:creationId xmlns:a16="http://schemas.microsoft.com/office/drawing/2014/main" id="{57CD25C6-747C-BA12-24DD-576A95324CD4}"/>
              </a:ext>
            </a:extLst>
          </p:cNvPr>
          <p:cNvGraphicFramePr/>
          <p:nvPr>
            <p:extLst>
              <p:ext uri="{D42A27DB-BD31-4B8C-83A1-F6EECF244321}">
                <p14:modId xmlns:p14="http://schemas.microsoft.com/office/powerpoint/2010/main" val="394799961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1_sig" descr="Significant changes 2021 vs 2020&#10;Significant changes 2021 vs 2019" title="Significant changes">
            <a:extLst>
              <a:ext uri="{FF2B5EF4-FFF2-40B4-BE49-F238E27FC236}">
                <a16:creationId xmlns:a16="http://schemas.microsoft.com/office/drawing/2014/main" id="{322418B4-B44A-89F9-42C4-0D5302EC149A}"/>
              </a:ext>
            </a:extLst>
          </p:cNvPr>
          <p:cNvGraphicFramePr>
            <a:graphicFrameLocks noGrp="1"/>
          </p:cNvGraphicFramePr>
          <p:nvPr>
            <p:extLst>
              <p:ext uri="{D42A27DB-BD31-4B8C-83A1-F6EECF244321}">
                <p14:modId xmlns:p14="http://schemas.microsoft.com/office/powerpoint/2010/main" val="4290474578"/>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1_t">
            <a:extLst>
              <a:ext uri="{FF2B5EF4-FFF2-40B4-BE49-F238E27FC236}">
                <a16:creationId xmlns:a16="http://schemas.microsoft.com/office/drawing/2014/main" id="{E96398D4-1B3D-6858-CABB-A06E858E2F5F}"/>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8_2_t">
            <a:extLst>
              <a:ext uri="{FF2B5EF4-FFF2-40B4-BE49-F238E27FC236}">
                <a16:creationId xmlns:a16="http://schemas.microsoft.com/office/drawing/2014/main" id="{3FE283FB-1D6F-AA52-BE6D-B4C1569556E1}"/>
              </a:ext>
            </a:extLst>
          </p:cNvPr>
          <p:cNvSpPr/>
          <p:nvPr/>
        </p:nvSpPr>
        <p:spPr>
          <a:xfrm>
            <a:off x="6792261"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2_sig" descr="Significant changes 2021 vs 2020&#10;Significant changes 2021 vs 2019" title="Significant changes">
            <a:extLst>
              <a:ext uri="{FF2B5EF4-FFF2-40B4-BE49-F238E27FC236}">
                <a16:creationId xmlns:a16="http://schemas.microsoft.com/office/drawing/2014/main" id="{81F3323E-8C63-3222-EFB5-DBC38E039F36}"/>
              </a:ext>
            </a:extLst>
          </p:cNvPr>
          <p:cNvGraphicFramePr>
            <a:graphicFrameLocks noGrp="1"/>
          </p:cNvGraphicFramePr>
          <p:nvPr>
            <p:extLst>
              <p:ext uri="{D42A27DB-BD31-4B8C-83A1-F6EECF244321}">
                <p14:modId xmlns:p14="http://schemas.microsoft.com/office/powerpoint/2010/main" val="1377135911"/>
              </p:ext>
            </p:extLst>
          </p:nvPr>
        </p:nvGraphicFramePr>
        <p:xfrm>
          <a:off x="6898137"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2_c" descr="Trust mean score trend data for Q7, plotted against the national average. ">
            <a:extLst>
              <a:ext uri="{FF2B5EF4-FFF2-40B4-BE49-F238E27FC236}">
                <a16:creationId xmlns:a16="http://schemas.microsoft.com/office/drawing/2014/main" id="{2F2C86FD-DA9E-5399-8695-D222407C65C5}"/>
              </a:ext>
            </a:extLst>
          </p:cNvPr>
          <p:cNvGraphicFramePr/>
          <p:nvPr>
            <p:extLst>
              <p:ext uri="{D42A27DB-BD31-4B8C-83A1-F6EECF244321}">
                <p14:modId xmlns:p14="http://schemas.microsoft.com/office/powerpoint/2010/main" val="3467243827"/>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584199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81131EF-C3D3-AB91-F483-58C3593679EA}"/>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3069C15-F10C-C1F5-FD71-E3DBA4197CA5}"/>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3C757479-75AC-02D8-732F-2490E587134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0B10933C-F75D-2303-E0E5-B941AA162C6B}"/>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4_c" descr="Trust mean score trend data for Q7, plotted against the national average. ">
            <a:extLst>
              <a:ext uri="{FF2B5EF4-FFF2-40B4-BE49-F238E27FC236}">
                <a16:creationId xmlns:a16="http://schemas.microsoft.com/office/drawing/2014/main" id="{8A69401C-B759-2D9C-2A46-BE9406D3180F}"/>
              </a:ext>
            </a:extLst>
          </p:cNvPr>
          <p:cNvGraphicFramePr/>
          <p:nvPr>
            <p:extLst>
              <p:ext uri="{D42A27DB-BD31-4B8C-83A1-F6EECF244321}">
                <p14:modId xmlns:p14="http://schemas.microsoft.com/office/powerpoint/2010/main" val="3256224133"/>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4_sig" descr="Significant changes 2021 vs 2020&#10;Significant changes 2021 vs 2019" title="Significant changes">
            <a:extLst>
              <a:ext uri="{FF2B5EF4-FFF2-40B4-BE49-F238E27FC236}">
                <a16:creationId xmlns:a16="http://schemas.microsoft.com/office/drawing/2014/main" id="{3ACD0AED-20A5-8D12-8752-CC29071CA960}"/>
              </a:ext>
            </a:extLst>
          </p:cNvPr>
          <p:cNvGraphicFramePr>
            <a:graphicFrameLocks noGrp="1"/>
          </p:cNvGraphicFramePr>
          <p:nvPr>
            <p:extLst>
              <p:ext uri="{D42A27DB-BD31-4B8C-83A1-F6EECF244321}">
                <p14:modId xmlns:p14="http://schemas.microsoft.com/office/powerpoint/2010/main" val="399794457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4_t">
            <a:extLst>
              <a:ext uri="{FF2B5EF4-FFF2-40B4-BE49-F238E27FC236}">
                <a16:creationId xmlns:a16="http://schemas.microsoft.com/office/drawing/2014/main" id="{367F3093-21BE-D9B4-566D-3437EDA9AFCB}"/>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771</a:t>
            </a:r>
            <a:endParaRPr lang="en-GB" sz="900" dirty="0">
              <a:solidFill>
                <a:srgbClr val="595959"/>
              </a:solidFill>
              <a:latin typeface="Arial" panose="020B0604020202020204" pitchFamily="34" charset="0"/>
              <a:cs typeface="Arial" panose="020B0604020202020204" pitchFamily="34" charset="0"/>
            </a:endParaRPr>
          </a:p>
        </p:txBody>
      </p:sp>
      <p:sp>
        <p:nvSpPr>
          <p:cNvPr id="6" name="Q8_6_t">
            <a:extLst>
              <a:ext uri="{FF2B5EF4-FFF2-40B4-BE49-F238E27FC236}">
                <a16:creationId xmlns:a16="http://schemas.microsoft.com/office/drawing/2014/main" id="{B96561BE-3F38-D8C4-08C7-1F7F9F55FB43}"/>
              </a:ext>
            </a:extLst>
          </p:cNvPr>
          <p:cNvSpPr/>
          <p:nvPr/>
        </p:nvSpPr>
        <p:spPr>
          <a:xfrm>
            <a:off x="679246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8_6_sig" descr="Significant changes 2021 vs 2020&#10;Significant changes 2021 vs 2019" title="Significant changes">
            <a:extLst>
              <a:ext uri="{FF2B5EF4-FFF2-40B4-BE49-F238E27FC236}">
                <a16:creationId xmlns:a16="http://schemas.microsoft.com/office/drawing/2014/main" id="{5E77B594-35ED-03C7-B581-9959CC6CD505}"/>
              </a:ext>
            </a:extLst>
          </p:cNvPr>
          <p:cNvGraphicFramePr>
            <a:graphicFrameLocks noGrp="1"/>
          </p:cNvGraphicFramePr>
          <p:nvPr>
            <p:extLst>
              <p:ext uri="{D42A27DB-BD31-4B8C-83A1-F6EECF244321}">
                <p14:modId xmlns:p14="http://schemas.microsoft.com/office/powerpoint/2010/main" val="703801928"/>
              </p:ext>
            </p:extLst>
          </p:nvPr>
        </p:nvGraphicFramePr>
        <p:xfrm>
          <a:off x="6897044"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graphicFrame>
        <p:nvGraphicFramePr>
          <p:cNvPr id="2" name="Q8_6_c" descr="Trust mean score trend data for Q7, plotted against the national average. ">
            <a:extLst>
              <a:ext uri="{FF2B5EF4-FFF2-40B4-BE49-F238E27FC236}">
                <a16:creationId xmlns:a16="http://schemas.microsoft.com/office/drawing/2014/main" id="{43CC3CBC-6C47-C322-BCAB-3B93014CB980}"/>
              </a:ext>
            </a:extLst>
          </p:cNvPr>
          <p:cNvGraphicFramePr/>
          <p:nvPr>
            <p:extLst>
              <p:ext uri="{D42A27DB-BD31-4B8C-83A1-F6EECF244321}">
                <p14:modId xmlns:p14="http://schemas.microsoft.com/office/powerpoint/2010/main" val="2276525168"/>
              </p:ext>
            </p:extLst>
          </p:nvPr>
        </p:nvGraphicFramePr>
        <p:xfrm>
          <a:off x="6129423" y="139139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9280147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B19E204-7980-4AF8-608E-956AA6E624FD}"/>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92605691-39CC-6B29-558C-14F6E77DE312}"/>
              </a:ext>
            </a:extLst>
          </p:cNvPr>
          <p:cNvSpPr>
            <a:spLocks noGrp="1"/>
          </p:cNvSpPr>
          <p:nvPr>
            <p:ph type="title"/>
          </p:nvPr>
        </p:nvSpPr>
        <p:spPr/>
        <p:txBody>
          <a:bodyPr>
            <a:normAutofit/>
          </a:bodyPr>
          <a:lstStyle/>
          <a:p>
            <a:r>
              <a:rPr lang="en-GB" dirty="0"/>
              <a:t>Section 2. The hospital and ward (continued)</a:t>
            </a:r>
          </a:p>
        </p:txBody>
      </p:sp>
      <p:sp>
        <p:nvSpPr>
          <p:cNvPr id="45" name="Slide Number Placeholder 1">
            <a:extLst>
              <a:ext uri="{FF2B5EF4-FFF2-40B4-BE49-F238E27FC236}">
                <a16:creationId xmlns:a16="http://schemas.microsoft.com/office/drawing/2014/main" id="{1B351F39-1B2F-A96B-C6FC-1BE5EC0AC21D}"/>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FBCF8164-1069-4BC0-9C65-E9F39BA70018}"/>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8_8_c" descr="Trust mean score trend data for Q7, plotted against the national average. ">
            <a:extLst>
              <a:ext uri="{FF2B5EF4-FFF2-40B4-BE49-F238E27FC236}">
                <a16:creationId xmlns:a16="http://schemas.microsoft.com/office/drawing/2014/main" id="{68097693-6A09-80BD-B6EE-24CD7B32270E}"/>
              </a:ext>
            </a:extLst>
          </p:cNvPr>
          <p:cNvGraphicFramePr/>
          <p:nvPr>
            <p:extLst>
              <p:ext uri="{D42A27DB-BD31-4B8C-83A1-F6EECF244321}">
                <p14:modId xmlns:p14="http://schemas.microsoft.com/office/powerpoint/2010/main" val="2822994414"/>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8_8_sig" descr="Significant changes 2021 vs 2020&#10;Significant changes 2021 vs 2019" title="Significant changes">
            <a:extLst>
              <a:ext uri="{FF2B5EF4-FFF2-40B4-BE49-F238E27FC236}">
                <a16:creationId xmlns:a16="http://schemas.microsoft.com/office/drawing/2014/main" id="{DBAF6F31-3276-4885-3CF4-D73A02EE051F}"/>
              </a:ext>
            </a:extLst>
          </p:cNvPr>
          <p:cNvGraphicFramePr>
            <a:graphicFrameLocks noGrp="1"/>
          </p:cNvGraphicFramePr>
          <p:nvPr>
            <p:extLst>
              <p:ext uri="{D42A27DB-BD31-4B8C-83A1-F6EECF244321}">
                <p14:modId xmlns:p14="http://schemas.microsoft.com/office/powerpoint/2010/main" val="405002475"/>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bl>
          </a:graphicData>
        </a:graphic>
      </p:graphicFrame>
      <p:sp>
        <p:nvSpPr>
          <p:cNvPr id="3" name="Q8_8_t">
            <a:extLst>
              <a:ext uri="{FF2B5EF4-FFF2-40B4-BE49-F238E27FC236}">
                <a16:creationId xmlns:a16="http://schemas.microsoft.com/office/drawing/2014/main" id="{AD885CD3-5658-2409-7C56-2FFD58D1B7DF}"/>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771</a:t>
            </a:r>
            <a:endParaRPr lang="en-GB" sz="900" dirty="0">
              <a:solidFill>
                <a:srgbClr val="595959"/>
              </a:solidFill>
              <a:latin typeface="Arial" panose="020B0604020202020204" pitchFamily="34" charset="0"/>
              <a:cs typeface="Arial" panose="020B0604020202020204" pitchFamily="34" charset="0"/>
            </a:endParaRPr>
          </a:p>
        </p:txBody>
      </p:sp>
      <p:sp>
        <p:nvSpPr>
          <p:cNvPr id="6" name="Q10_t">
            <a:extLst>
              <a:ext uri="{FF2B5EF4-FFF2-40B4-BE49-F238E27FC236}">
                <a16:creationId xmlns:a16="http://schemas.microsoft.com/office/drawing/2014/main" id="{46501EC5-A02A-847F-BEF5-BAEDE0519096}"/>
              </a:ext>
            </a:extLst>
          </p:cNvPr>
          <p:cNvSpPr/>
          <p:nvPr/>
        </p:nvSpPr>
        <p:spPr>
          <a:xfrm>
            <a:off x="6715262"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who changed wards during the night. Respondents who stated they didn't need an explanation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 ;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31;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45</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0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09425933"/>
              </p:ext>
            </p:extLst>
          </p:nvPr>
        </p:nvGraphicFramePr>
        <p:xfrm>
          <a:off x="6096000" y="1391398"/>
          <a:ext cx="5468620" cy="3816000"/>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368423581"/>
              </p:ext>
            </p:extLst>
          </p:nvPr>
        </p:nvGraphicFramePr>
        <p:xfrm>
          <a:off x="6821137" y="519063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424197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2. The hospital and ward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sp>
        <p:nvSpPr>
          <p:cNvPr id="6" name="Q11_t">
            <a:extLst>
              <a:ext uri="{FF2B5EF4-FFF2-40B4-BE49-F238E27FC236}">
                <a16:creationId xmlns:a16="http://schemas.microsoft.com/office/drawing/2014/main" id="{5D5D123F-4F1E-9B91-962A-0E469B39C222}"/>
              </a:ext>
            </a:extLst>
          </p:cNvPr>
          <p:cNvSpPr/>
          <p:nvPr/>
        </p:nvSpPr>
        <p:spPr>
          <a:xfrm>
            <a:off x="831669" y="5809192"/>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1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32690579"/>
              </p:ext>
            </p:extLst>
          </p:nvPr>
        </p:nvGraphicFramePr>
        <p:xfrm>
          <a:off x="311320" y="1490244"/>
          <a:ext cx="5670617" cy="38160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9" name="Q1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44927005"/>
              </p:ext>
            </p:extLst>
          </p:nvPr>
        </p:nvGraphicFramePr>
        <p:xfrm>
          <a:off x="1023695" y="5344211"/>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8205381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77</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080905730"/>
              </p:ext>
            </p:extLst>
          </p:nvPr>
        </p:nvGraphicFramePr>
        <p:xfrm>
          <a:off x="126315" y="1460648"/>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2_t">
            <a:extLst>
              <a:ext uri="{FF2B5EF4-FFF2-40B4-BE49-F238E27FC236}">
                <a16:creationId xmlns:a16="http://schemas.microsoft.com/office/drawing/2014/main" id="{5D5D123F-4F1E-9B91-962A-0E469B39C222}"/>
              </a:ext>
            </a:extLst>
          </p:cNvPr>
          <p:cNvSpPr/>
          <p:nvPr/>
        </p:nvSpPr>
        <p:spPr>
          <a:xfrm>
            <a:off x="740010" y="591579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help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454;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513;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59888961"/>
              </p:ext>
            </p:extLst>
          </p:nvPr>
        </p:nvGraphicFramePr>
        <p:xfrm>
          <a:off x="86497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1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47499690"/>
              </p:ext>
            </p:extLst>
          </p:nvPr>
        </p:nvGraphicFramePr>
        <p:xfrm>
          <a:off x="5889799" y="1460648"/>
          <a:ext cx="5468620" cy="3837067"/>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9" name="Q1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15196656"/>
              </p:ext>
            </p:extLst>
          </p:nvPr>
        </p:nvGraphicFramePr>
        <p:xfrm>
          <a:off x="6621852" y="528102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10" name="Q13_t">
            <a:extLst>
              <a:ext uri="{FF2B5EF4-FFF2-40B4-BE49-F238E27FC236}">
                <a16:creationId xmlns:a16="http://schemas.microsoft.com/office/drawing/2014/main" id="{ABE7D2A0-1C63-2341-4B6B-E439FC00CBA8}"/>
              </a:ext>
            </a:extLst>
          </p:cNvPr>
          <p:cNvSpPr/>
          <p:nvPr/>
        </p:nvSpPr>
        <p:spPr>
          <a:xfrm>
            <a:off x="6520381" y="590332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had to stop taking medication as part of their treatment or did not bring medication with them to hospital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656;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541;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533;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526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5333861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3. Basic needs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2" name="Q16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583648710"/>
              </p:ext>
            </p:extLst>
          </p:nvPr>
        </p:nvGraphicFramePr>
        <p:xfrm>
          <a:off x="217974" y="1510466"/>
          <a:ext cx="5468620" cy="3837067"/>
        </p:xfrm>
        <a:graphic>
          <a:graphicData uri="http://schemas.openxmlformats.org/drawingml/2006/chart">
            <c:chart xmlns:c="http://schemas.openxmlformats.org/drawingml/2006/chart" xmlns:r="http://schemas.openxmlformats.org/officeDocument/2006/relationships" r:id="rId3"/>
          </a:graphicData>
        </a:graphic>
      </p:graphicFrame>
      <p:sp>
        <p:nvSpPr>
          <p:cNvPr id="6" name="Q16_t">
            <a:extLst>
              <a:ext uri="{FF2B5EF4-FFF2-40B4-BE49-F238E27FC236}">
                <a16:creationId xmlns:a16="http://schemas.microsoft.com/office/drawing/2014/main" id="{5D5D123F-4F1E-9B91-962A-0E469B39C222}"/>
              </a:ext>
            </a:extLst>
          </p:cNvPr>
          <p:cNvSpPr/>
          <p:nvPr/>
        </p:nvSpPr>
        <p:spPr>
          <a:xfrm>
            <a:off x="831669" y="5965612"/>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804;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751;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775;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6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897744731"/>
              </p:ext>
            </p:extLst>
          </p:nvPr>
        </p:nvGraphicFramePr>
        <p:xfrm>
          <a:off x="956631" y="5330842"/>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145624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79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1860548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789872747"/>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1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41557044"/>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1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757;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714;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748;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738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1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1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727087855"/>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784348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6" name="Slide Number Placeholder 1">
            <a:extLst>
              <a:ext uri="{FF2B5EF4-FFF2-40B4-BE49-F238E27FC236}">
                <a16:creationId xmlns:a16="http://schemas.microsoft.com/office/drawing/2014/main" id="{681ACEB0-D42D-4458-AD77-AB74FC1240F0}"/>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grpSp>
        <p:nvGrpSpPr>
          <p:cNvPr id="34" name="age_logo">
            <a:extLst>
              <a:ext uri="{FF2B5EF4-FFF2-40B4-BE49-F238E27FC236}">
                <a16:creationId xmlns:a16="http://schemas.microsoft.com/office/drawing/2014/main" id="{9CFB08E1-CCC5-44D3-A831-61686768FCB7}"/>
              </a:ext>
              <a:ext uri="{C183D7F6-B498-43B3-948B-1728B52AA6E4}">
                <adec:decorative xmlns:adec="http://schemas.microsoft.com/office/drawing/2017/decorative" val="1"/>
              </a:ext>
            </a:extLst>
          </p:cNvPr>
          <p:cNvGrpSpPr/>
          <p:nvPr/>
        </p:nvGrpSpPr>
        <p:grpSpPr>
          <a:xfrm>
            <a:off x="8269105" y="4317621"/>
            <a:ext cx="417411" cy="417411"/>
            <a:chOff x="4511153" y="1360031"/>
            <a:chExt cx="417411" cy="417411"/>
          </a:xfrm>
        </p:grpSpPr>
        <p:sp>
          <p:nvSpPr>
            <p:cNvPr id="137" name="Oval 136">
              <a:extLst>
                <a:ext uri="{FF2B5EF4-FFF2-40B4-BE49-F238E27FC236}">
                  <a16:creationId xmlns:a16="http://schemas.microsoft.com/office/drawing/2014/main" id="{8CD2E388-47EB-410D-B8C7-46774A0B584E}"/>
                </a:ext>
              </a:extLst>
            </p:cNvPr>
            <p:cNvSpPr/>
            <p:nvPr/>
          </p:nvSpPr>
          <p:spPr>
            <a:xfrm>
              <a:off x="4511153"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13" name="Group 12">
              <a:extLst>
                <a:ext uri="{FF2B5EF4-FFF2-40B4-BE49-F238E27FC236}">
                  <a16:creationId xmlns:a16="http://schemas.microsoft.com/office/drawing/2014/main" id="{EAA9EB31-E2EF-4401-999A-D63416E4F2C3}"/>
                </a:ext>
              </a:extLst>
            </p:cNvPr>
            <p:cNvGrpSpPr/>
            <p:nvPr/>
          </p:nvGrpSpPr>
          <p:grpSpPr>
            <a:xfrm>
              <a:off x="4556723" y="1426857"/>
              <a:ext cx="337875" cy="258548"/>
              <a:chOff x="4556723" y="1426857"/>
              <a:chExt cx="337875" cy="258548"/>
            </a:xfrm>
            <a:solidFill>
              <a:srgbClr val="404B5B"/>
            </a:solidFill>
          </p:grpSpPr>
          <p:grpSp>
            <p:nvGrpSpPr>
              <p:cNvPr id="145" name="Group 144">
                <a:extLst>
                  <a:ext uri="{FF2B5EF4-FFF2-40B4-BE49-F238E27FC236}">
                    <a16:creationId xmlns:a16="http://schemas.microsoft.com/office/drawing/2014/main" id="{8E09C1C6-9EAE-4DCA-8F8E-C5798A980D23}"/>
                  </a:ext>
                </a:extLst>
              </p:cNvPr>
              <p:cNvGrpSpPr>
                <a:grpSpLocks noChangeAspect="1"/>
              </p:cNvGrpSpPr>
              <p:nvPr/>
            </p:nvGrpSpPr>
            <p:grpSpPr>
              <a:xfrm>
                <a:off x="4556723" y="1493277"/>
                <a:ext cx="77975" cy="186480"/>
                <a:chOff x="2299310" y="1005911"/>
                <a:chExt cx="616379" cy="1474091"/>
              </a:xfrm>
              <a:grpFill/>
            </p:grpSpPr>
            <p:sp>
              <p:nvSpPr>
                <p:cNvPr id="146" name="Freeform 6">
                  <a:extLst>
                    <a:ext uri="{FF2B5EF4-FFF2-40B4-BE49-F238E27FC236}">
                      <a16:creationId xmlns:a16="http://schemas.microsoft.com/office/drawing/2014/main" id="{13ED772F-5671-468F-83B6-15FBC86233BA}"/>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47" name="Freeform 7">
                  <a:extLst>
                    <a:ext uri="{FF2B5EF4-FFF2-40B4-BE49-F238E27FC236}">
                      <a16:creationId xmlns:a16="http://schemas.microsoft.com/office/drawing/2014/main" id="{C2C3325C-5015-42C1-88D8-6F64911A8BA1}"/>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48" name="Group 147">
                <a:extLst>
                  <a:ext uri="{FF2B5EF4-FFF2-40B4-BE49-F238E27FC236}">
                    <a16:creationId xmlns:a16="http://schemas.microsoft.com/office/drawing/2014/main" id="{49BB0BB0-A168-4C88-A0AA-D58CE3305F7C}"/>
                  </a:ext>
                </a:extLst>
              </p:cNvPr>
              <p:cNvGrpSpPr>
                <a:grpSpLocks noChangeAspect="1"/>
              </p:cNvGrpSpPr>
              <p:nvPr/>
            </p:nvGrpSpPr>
            <p:grpSpPr>
              <a:xfrm>
                <a:off x="4646854" y="1426857"/>
                <a:ext cx="108109" cy="258548"/>
                <a:chOff x="2299310" y="1005911"/>
                <a:chExt cx="616379" cy="1474091"/>
              </a:xfrm>
              <a:grpFill/>
            </p:grpSpPr>
            <p:sp>
              <p:nvSpPr>
                <p:cNvPr id="149" name="Freeform 6">
                  <a:extLst>
                    <a:ext uri="{FF2B5EF4-FFF2-40B4-BE49-F238E27FC236}">
                      <a16:creationId xmlns:a16="http://schemas.microsoft.com/office/drawing/2014/main" id="{DA64FA82-4224-497F-B2A1-F04DF432A5A7}"/>
                    </a:ext>
                  </a:extLst>
                </p:cNvPr>
                <p:cNvSpPr>
                  <a:spLocks/>
                </p:cNvSpPr>
                <p:nvPr/>
              </p:nvSpPr>
              <p:spPr bwMode="auto">
                <a:xfrm>
                  <a:off x="2299310" y="1332037"/>
                  <a:ext cx="616379" cy="1147965"/>
                </a:xfrm>
                <a:custGeom>
                  <a:avLst/>
                  <a:gdLst/>
                  <a:ahLst/>
                  <a:cxnLst>
                    <a:cxn ang="0">
                      <a:pos x="34" y="383"/>
                    </a:cxn>
                    <a:cxn ang="0">
                      <a:pos x="36" y="383"/>
                    </a:cxn>
                    <a:cxn ang="0">
                      <a:pos x="66" y="349"/>
                    </a:cxn>
                    <a:cxn ang="0">
                      <a:pos x="64" y="276"/>
                    </a:cxn>
                    <a:cxn ang="0">
                      <a:pos x="92" y="97"/>
                    </a:cxn>
                    <a:cxn ang="0">
                      <a:pos x="92" y="696"/>
                    </a:cxn>
                    <a:cxn ang="0">
                      <a:pos x="141" y="745"/>
                    </a:cxn>
                    <a:cxn ang="0">
                      <a:pos x="190" y="696"/>
                    </a:cxn>
                    <a:cxn ang="0">
                      <a:pos x="190" y="335"/>
                    </a:cxn>
                    <a:cxn ang="0">
                      <a:pos x="209" y="335"/>
                    </a:cxn>
                    <a:cxn ang="0">
                      <a:pos x="209" y="696"/>
                    </a:cxn>
                    <a:cxn ang="0">
                      <a:pos x="258" y="745"/>
                    </a:cxn>
                    <a:cxn ang="0">
                      <a:pos x="308" y="696"/>
                    </a:cxn>
                    <a:cxn ang="0">
                      <a:pos x="308" y="97"/>
                    </a:cxn>
                    <a:cxn ang="0">
                      <a:pos x="315" y="114"/>
                    </a:cxn>
                    <a:cxn ang="0">
                      <a:pos x="336" y="276"/>
                    </a:cxn>
                    <a:cxn ang="0">
                      <a:pos x="333" y="349"/>
                    </a:cxn>
                    <a:cxn ang="0">
                      <a:pos x="364" y="383"/>
                    </a:cxn>
                    <a:cxn ang="0">
                      <a:pos x="365" y="383"/>
                    </a:cxn>
                    <a:cxn ang="0">
                      <a:pos x="397" y="353"/>
                    </a:cxn>
                    <a:cxn ang="0">
                      <a:pos x="400" y="276"/>
                    </a:cxn>
                    <a:cxn ang="0">
                      <a:pos x="354" y="49"/>
                    </a:cxn>
                    <a:cxn ang="0">
                      <a:pos x="311" y="9"/>
                    </a:cxn>
                    <a:cxn ang="0">
                      <a:pos x="287" y="1"/>
                    </a:cxn>
                    <a:cxn ang="0">
                      <a:pos x="277" y="0"/>
                    </a:cxn>
                    <a:cxn ang="0">
                      <a:pos x="122" y="0"/>
                    </a:cxn>
                    <a:cxn ang="0">
                      <a:pos x="113" y="1"/>
                    </a:cxn>
                    <a:cxn ang="0">
                      <a:pos x="88" y="9"/>
                    </a:cxn>
                    <a:cxn ang="0">
                      <a:pos x="27" y="84"/>
                    </a:cxn>
                    <a:cxn ang="0">
                      <a:pos x="0" y="276"/>
                    </a:cxn>
                    <a:cxn ang="0">
                      <a:pos x="2" y="353"/>
                    </a:cxn>
                    <a:cxn ang="0">
                      <a:pos x="34" y="383"/>
                    </a:cxn>
                  </a:cxnLst>
                  <a:rect l="0" t="0" r="r" b="b"/>
                  <a:pathLst>
                    <a:path w="400" h="745">
                      <a:moveTo>
                        <a:pt x="34" y="383"/>
                      </a:moveTo>
                      <a:cubicBezTo>
                        <a:pt x="35" y="383"/>
                        <a:pt x="35" y="383"/>
                        <a:pt x="36" y="383"/>
                      </a:cubicBezTo>
                      <a:cubicBezTo>
                        <a:pt x="54" y="382"/>
                        <a:pt x="67" y="367"/>
                        <a:pt x="66" y="349"/>
                      </a:cubicBezTo>
                      <a:cubicBezTo>
                        <a:pt x="64" y="323"/>
                        <a:pt x="64" y="299"/>
                        <a:pt x="64" y="276"/>
                      </a:cubicBezTo>
                      <a:cubicBezTo>
                        <a:pt x="64" y="180"/>
                        <a:pt x="78" y="125"/>
                        <a:pt x="92" y="97"/>
                      </a:cubicBezTo>
                      <a:cubicBezTo>
                        <a:pt x="92" y="696"/>
                        <a:pt x="92" y="696"/>
                        <a:pt x="92" y="696"/>
                      </a:cubicBezTo>
                      <a:cubicBezTo>
                        <a:pt x="92" y="723"/>
                        <a:pt x="114" y="745"/>
                        <a:pt x="141" y="745"/>
                      </a:cubicBezTo>
                      <a:cubicBezTo>
                        <a:pt x="168" y="745"/>
                        <a:pt x="190" y="723"/>
                        <a:pt x="190" y="696"/>
                      </a:cubicBezTo>
                      <a:cubicBezTo>
                        <a:pt x="190" y="335"/>
                        <a:pt x="190" y="335"/>
                        <a:pt x="190" y="335"/>
                      </a:cubicBezTo>
                      <a:cubicBezTo>
                        <a:pt x="209" y="335"/>
                        <a:pt x="209" y="335"/>
                        <a:pt x="209" y="335"/>
                      </a:cubicBezTo>
                      <a:cubicBezTo>
                        <a:pt x="209" y="696"/>
                        <a:pt x="209" y="696"/>
                        <a:pt x="209" y="696"/>
                      </a:cubicBezTo>
                      <a:cubicBezTo>
                        <a:pt x="209" y="723"/>
                        <a:pt x="231" y="745"/>
                        <a:pt x="258" y="745"/>
                      </a:cubicBezTo>
                      <a:cubicBezTo>
                        <a:pt x="286" y="745"/>
                        <a:pt x="308" y="723"/>
                        <a:pt x="308" y="696"/>
                      </a:cubicBezTo>
                      <a:cubicBezTo>
                        <a:pt x="308" y="97"/>
                        <a:pt x="308" y="97"/>
                        <a:pt x="308" y="97"/>
                      </a:cubicBezTo>
                      <a:cubicBezTo>
                        <a:pt x="310" y="102"/>
                        <a:pt x="313" y="107"/>
                        <a:pt x="315" y="114"/>
                      </a:cubicBezTo>
                      <a:cubicBezTo>
                        <a:pt x="326" y="145"/>
                        <a:pt x="336" y="196"/>
                        <a:pt x="336" y="276"/>
                      </a:cubicBezTo>
                      <a:cubicBezTo>
                        <a:pt x="336" y="299"/>
                        <a:pt x="335" y="323"/>
                        <a:pt x="333" y="349"/>
                      </a:cubicBezTo>
                      <a:cubicBezTo>
                        <a:pt x="332" y="367"/>
                        <a:pt x="346" y="382"/>
                        <a:pt x="364" y="383"/>
                      </a:cubicBezTo>
                      <a:cubicBezTo>
                        <a:pt x="364" y="383"/>
                        <a:pt x="365" y="383"/>
                        <a:pt x="365" y="383"/>
                      </a:cubicBezTo>
                      <a:cubicBezTo>
                        <a:pt x="382" y="383"/>
                        <a:pt x="396" y="370"/>
                        <a:pt x="397" y="353"/>
                      </a:cubicBezTo>
                      <a:cubicBezTo>
                        <a:pt x="399" y="325"/>
                        <a:pt x="400" y="300"/>
                        <a:pt x="400" y="276"/>
                      </a:cubicBezTo>
                      <a:cubicBezTo>
                        <a:pt x="400" y="156"/>
                        <a:pt x="380" y="89"/>
                        <a:pt x="354" y="49"/>
                      </a:cubicBezTo>
                      <a:cubicBezTo>
                        <a:pt x="341" y="29"/>
                        <a:pt x="326" y="16"/>
                        <a:pt x="311" y="9"/>
                      </a:cubicBezTo>
                      <a:cubicBezTo>
                        <a:pt x="302" y="4"/>
                        <a:pt x="294" y="2"/>
                        <a:pt x="287" y="1"/>
                      </a:cubicBezTo>
                      <a:cubicBezTo>
                        <a:pt x="284" y="0"/>
                        <a:pt x="280" y="0"/>
                        <a:pt x="277" y="0"/>
                      </a:cubicBezTo>
                      <a:cubicBezTo>
                        <a:pt x="122" y="0"/>
                        <a:pt x="122" y="0"/>
                        <a:pt x="122" y="0"/>
                      </a:cubicBezTo>
                      <a:cubicBezTo>
                        <a:pt x="119" y="0"/>
                        <a:pt x="116" y="0"/>
                        <a:pt x="113" y="1"/>
                      </a:cubicBezTo>
                      <a:cubicBezTo>
                        <a:pt x="106" y="2"/>
                        <a:pt x="97" y="4"/>
                        <a:pt x="88" y="9"/>
                      </a:cubicBezTo>
                      <a:cubicBezTo>
                        <a:pt x="67" y="20"/>
                        <a:pt x="43" y="43"/>
                        <a:pt x="27" y="84"/>
                      </a:cubicBezTo>
                      <a:cubicBezTo>
                        <a:pt x="11" y="126"/>
                        <a:pt x="0" y="186"/>
                        <a:pt x="0" y="276"/>
                      </a:cubicBezTo>
                      <a:cubicBezTo>
                        <a:pt x="0" y="300"/>
                        <a:pt x="0" y="325"/>
                        <a:pt x="2" y="353"/>
                      </a:cubicBezTo>
                      <a:cubicBezTo>
                        <a:pt x="3" y="370"/>
                        <a:pt x="17" y="383"/>
                        <a:pt x="34" y="38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0" name="Freeform 7">
                  <a:extLst>
                    <a:ext uri="{FF2B5EF4-FFF2-40B4-BE49-F238E27FC236}">
                      <a16:creationId xmlns:a16="http://schemas.microsoft.com/office/drawing/2014/main" id="{727CD18C-030B-461D-9E29-0828DE8868C8}"/>
                    </a:ext>
                  </a:extLst>
                </p:cNvPr>
                <p:cNvSpPr>
                  <a:spLocks/>
                </p:cNvSpPr>
                <p:nvPr/>
              </p:nvSpPr>
              <p:spPr bwMode="auto">
                <a:xfrm>
                  <a:off x="2454546" y="1005911"/>
                  <a:ext cx="305254" cy="304602"/>
                </a:xfrm>
                <a:custGeom>
                  <a:avLst/>
                  <a:gdLst/>
                  <a:ahLst/>
                  <a:cxnLst>
                    <a:cxn ang="0">
                      <a:pos x="78" y="186"/>
                    </a:cxn>
                    <a:cxn ang="0">
                      <a:pos x="186" y="119"/>
                    </a:cxn>
                    <a:cxn ang="0">
                      <a:pos x="119" y="11"/>
                    </a:cxn>
                    <a:cxn ang="0">
                      <a:pos x="11" y="78"/>
                    </a:cxn>
                    <a:cxn ang="0">
                      <a:pos x="78" y="186"/>
                    </a:cxn>
                  </a:cxnLst>
                  <a:rect l="0" t="0" r="r" b="b"/>
                  <a:pathLst>
                    <a:path w="198" h="198">
                      <a:moveTo>
                        <a:pt x="78" y="186"/>
                      </a:moveTo>
                      <a:cubicBezTo>
                        <a:pt x="127" y="198"/>
                        <a:pt x="175" y="168"/>
                        <a:pt x="186" y="119"/>
                      </a:cubicBezTo>
                      <a:cubicBezTo>
                        <a:pt x="198" y="71"/>
                        <a:pt x="168" y="22"/>
                        <a:pt x="119" y="11"/>
                      </a:cubicBezTo>
                      <a:cubicBezTo>
                        <a:pt x="71" y="0"/>
                        <a:pt x="22" y="30"/>
                        <a:pt x="11" y="78"/>
                      </a:cubicBezTo>
                      <a:cubicBezTo>
                        <a:pt x="0" y="127"/>
                        <a:pt x="30" y="175"/>
                        <a:pt x="78" y="186"/>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nvGrpSpPr>
              <p:cNvPr id="151" name="Group 150">
                <a:extLst>
                  <a:ext uri="{FF2B5EF4-FFF2-40B4-BE49-F238E27FC236}">
                    <a16:creationId xmlns:a16="http://schemas.microsoft.com/office/drawing/2014/main" id="{B79D4A78-1B13-4D7A-B631-5D4044F686C8}"/>
                  </a:ext>
                </a:extLst>
              </p:cNvPr>
              <p:cNvGrpSpPr>
                <a:grpSpLocks noChangeAspect="1"/>
              </p:cNvGrpSpPr>
              <p:nvPr/>
            </p:nvGrpSpPr>
            <p:grpSpPr>
              <a:xfrm>
                <a:off x="4764783" y="1458660"/>
                <a:ext cx="129815" cy="217297"/>
                <a:chOff x="3465513" y="1952626"/>
                <a:chExt cx="584200" cy="977900"/>
              </a:xfrm>
              <a:grpFill/>
            </p:grpSpPr>
            <p:sp>
              <p:nvSpPr>
                <p:cNvPr id="152" name="Freeform 17">
                  <a:extLst>
                    <a:ext uri="{FF2B5EF4-FFF2-40B4-BE49-F238E27FC236}">
                      <a16:creationId xmlns:a16="http://schemas.microsoft.com/office/drawing/2014/main" id="{86A62673-DEA1-46E4-B12F-30236D80C477}"/>
                    </a:ext>
                  </a:extLst>
                </p:cNvPr>
                <p:cNvSpPr>
                  <a:spLocks/>
                </p:cNvSpPr>
                <p:nvPr/>
              </p:nvSpPr>
              <p:spPr bwMode="auto">
                <a:xfrm>
                  <a:off x="3465513" y="2133601"/>
                  <a:ext cx="584200" cy="796925"/>
                </a:xfrm>
                <a:custGeom>
                  <a:avLst/>
                  <a:gdLst/>
                  <a:ahLst/>
                  <a:cxnLst>
                    <a:cxn ang="0">
                      <a:pos x="20" y="741"/>
                    </a:cxn>
                    <a:cxn ang="0">
                      <a:pos x="40" y="721"/>
                    </a:cxn>
                    <a:cxn ang="0">
                      <a:pos x="40" y="267"/>
                    </a:cxn>
                    <a:cxn ang="0">
                      <a:pos x="49" y="244"/>
                    </a:cxn>
                    <a:cxn ang="0">
                      <a:pos x="79" y="270"/>
                    </a:cxn>
                    <a:cxn ang="0">
                      <a:pos x="80" y="270"/>
                    </a:cxn>
                    <a:cxn ang="0">
                      <a:pos x="111" y="247"/>
                    </a:cxn>
                    <a:cxn ang="0">
                      <a:pos x="116" y="267"/>
                    </a:cxn>
                    <a:cxn ang="0">
                      <a:pos x="116" y="267"/>
                    </a:cxn>
                    <a:cxn ang="0">
                      <a:pos x="136" y="287"/>
                    </a:cxn>
                    <a:cxn ang="0">
                      <a:pos x="156" y="267"/>
                    </a:cxn>
                    <a:cxn ang="0">
                      <a:pos x="115" y="199"/>
                    </a:cxn>
                    <a:cxn ang="0">
                      <a:pos x="134" y="135"/>
                    </a:cxn>
                    <a:cxn ang="0">
                      <a:pos x="195" y="75"/>
                    </a:cxn>
                    <a:cxn ang="0">
                      <a:pos x="195" y="318"/>
                    </a:cxn>
                    <a:cxn ang="0">
                      <a:pos x="195" y="318"/>
                    </a:cxn>
                    <a:cxn ang="0">
                      <a:pos x="169" y="696"/>
                    </a:cxn>
                    <a:cxn ang="0">
                      <a:pos x="221" y="748"/>
                    </a:cxn>
                    <a:cxn ang="0">
                      <a:pos x="273" y="696"/>
                    </a:cxn>
                    <a:cxn ang="0">
                      <a:pos x="289" y="394"/>
                    </a:cxn>
                    <a:cxn ang="0">
                      <a:pos x="295" y="350"/>
                    </a:cxn>
                    <a:cxn ang="0">
                      <a:pos x="321" y="350"/>
                    </a:cxn>
                    <a:cxn ang="0">
                      <a:pos x="343" y="696"/>
                    </a:cxn>
                    <a:cxn ang="0">
                      <a:pos x="395" y="748"/>
                    </a:cxn>
                    <a:cxn ang="0">
                      <a:pos x="447" y="696"/>
                    </a:cxn>
                    <a:cxn ang="0">
                      <a:pos x="421" y="319"/>
                    </a:cxn>
                    <a:cxn ang="0">
                      <a:pos x="421" y="318"/>
                    </a:cxn>
                    <a:cxn ang="0">
                      <a:pos x="421" y="93"/>
                    </a:cxn>
                    <a:cxn ang="0">
                      <a:pos x="427" y="100"/>
                    </a:cxn>
                    <a:cxn ang="0">
                      <a:pos x="482" y="271"/>
                    </a:cxn>
                    <a:cxn ang="0">
                      <a:pos x="514" y="300"/>
                    </a:cxn>
                    <a:cxn ang="0">
                      <a:pos x="517" y="299"/>
                    </a:cxn>
                    <a:cxn ang="0">
                      <a:pos x="546" y="264"/>
                    </a:cxn>
                    <a:cxn ang="0">
                      <a:pos x="472" y="55"/>
                    </a:cxn>
                    <a:cxn ang="0">
                      <a:pos x="407" y="3"/>
                    </a:cxn>
                    <a:cxn ang="0">
                      <a:pos x="400" y="2"/>
                    </a:cxn>
                    <a:cxn ang="0">
                      <a:pos x="389" y="0"/>
                    </a:cxn>
                    <a:cxn ang="0">
                      <a:pos x="385" y="0"/>
                    </a:cxn>
                    <a:cxn ang="0">
                      <a:pos x="308" y="35"/>
                    </a:cxn>
                    <a:cxn ang="0">
                      <a:pos x="285" y="32"/>
                    </a:cxn>
                    <a:cxn ang="0">
                      <a:pos x="262" y="24"/>
                    </a:cxn>
                    <a:cxn ang="0">
                      <a:pos x="232" y="1"/>
                    </a:cxn>
                    <a:cxn ang="0">
                      <a:pos x="231" y="0"/>
                    </a:cxn>
                    <a:cxn ang="0">
                      <a:pos x="227" y="0"/>
                    </a:cxn>
                    <a:cxn ang="0">
                      <a:pos x="216" y="2"/>
                    </a:cxn>
                    <a:cxn ang="0">
                      <a:pos x="139" y="34"/>
                    </a:cxn>
                    <a:cxn ang="0">
                      <a:pos x="77" y="107"/>
                    </a:cxn>
                    <a:cxn ang="0">
                      <a:pos x="51" y="194"/>
                    </a:cxn>
                    <a:cxn ang="0">
                      <a:pos x="0" y="267"/>
                    </a:cxn>
                    <a:cxn ang="0">
                      <a:pos x="0" y="721"/>
                    </a:cxn>
                    <a:cxn ang="0">
                      <a:pos x="20" y="741"/>
                    </a:cxn>
                  </a:cxnLst>
                  <a:rect l="0" t="0" r="r" b="b"/>
                  <a:pathLst>
                    <a:path w="548" h="748">
                      <a:moveTo>
                        <a:pt x="20" y="741"/>
                      </a:moveTo>
                      <a:cubicBezTo>
                        <a:pt x="31" y="741"/>
                        <a:pt x="40" y="732"/>
                        <a:pt x="40" y="721"/>
                      </a:cubicBezTo>
                      <a:cubicBezTo>
                        <a:pt x="40" y="267"/>
                        <a:pt x="40" y="267"/>
                        <a:pt x="40" y="267"/>
                      </a:cubicBezTo>
                      <a:cubicBezTo>
                        <a:pt x="40" y="258"/>
                        <a:pt x="43" y="250"/>
                        <a:pt x="49" y="244"/>
                      </a:cubicBezTo>
                      <a:cubicBezTo>
                        <a:pt x="51" y="258"/>
                        <a:pt x="64" y="269"/>
                        <a:pt x="79" y="270"/>
                      </a:cubicBezTo>
                      <a:cubicBezTo>
                        <a:pt x="80" y="270"/>
                        <a:pt x="80" y="270"/>
                        <a:pt x="80" y="270"/>
                      </a:cubicBezTo>
                      <a:cubicBezTo>
                        <a:pt x="94" y="270"/>
                        <a:pt x="106" y="260"/>
                        <a:pt x="111" y="247"/>
                      </a:cubicBezTo>
                      <a:cubicBezTo>
                        <a:pt x="114" y="253"/>
                        <a:pt x="116" y="260"/>
                        <a:pt x="116" y="267"/>
                      </a:cubicBezTo>
                      <a:cubicBezTo>
                        <a:pt x="116" y="267"/>
                        <a:pt x="116" y="267"/>
                        <a:pt x="116" y="267"/>
                      </a:cubicBezTo>
                      <a:cubicBezTo>
                        <a:pt x="116" y="278"/>
                        <a:pt x="125" y="287"/>
                        <a:pt x="136" y="287"/>
                      </a:cubicBezTo>
                      <a:cubicBezTo>
                        <a:pt x="147" y="287"/>
                        <a:pt x="156" y="278"/>
                        <a:pt x="156" y="267"/>
                      </a:cubicBezTo>
                      <a:cubicBezTo>
                        <a:pt x="156" y="238"/>
                        <a:pt x="140" y="212"/>
                        <a:pt x="115" y="199"/>
                      </a:cubicBezTo>
                      <a:cubicBezTo>
                        <a:pt x="119" y="172"/>
                        <a:pt x="126" y="152"/>
                        <a:pt x="134" y="135"/>
                      </a:cubicBezTo>
                      <a:cubicBezTo>
                        <a:pt x="151" y="101"/>
                        <a:pt x="175" y="85"/>
                        <a:pt x="195" y="75"/>
                      </a:cubicBezTo>
                      <a:cubicBezTo>
                        <a:pt x="195" y="318"/>
                        <a:pt x="195" y="318"/>
                        <a:pt x="195" y="318"/>
                      </a:cubicBezTo>
                      <a:cubicBezTo>
                        <a:pt x="195" y="318"/>
                        <a:pt x="195" y="318"/>
                        <a:pt x="195" y="318"/>
                      </a:cubicBezTo>
                      <a:cubicBezTo>
                        <a:pt x="185" y="370"/>
                        <a:pt x="169" y="485"/>
                        <a:pt x="169" y="696"/>
                      </a:cubicBezTo>
                      <a:cubicBezTo>
                        <a:pt x="169" y="724"/>
                        <a:pt x="193" y="748"/>
                        <a:pt x="221" y="748"/>
                      </a:cubicBezTo>
                      <a:cubicBezTo>
                        <a:pt x="250" y="748"/>
                        <a:pt x="273" y="724"/>
                        <a:pt x="273" y="696"/>
                      </a:cubicBezTo>
                      <a:cubicBezTo>
                        <a:pt x="273" y="550"/>
                        <a:pt x="281" y="453"/>
                        <a:pt x="289" y="394"/>
                      </a:cubicBezTo>
                      <a:cubicBezTo>
                        <a:pt x="291" y="376"/>
                        <a:pt x="293" y="362"/>
                        <a:pt x="295" y="350"/>
                      </a:cubicBezTo>
                      <a:cubicBezTo>
                        <a:pt x="321" y="350"/>
                        <a:pt x="321" y="350"/>
                        <a:pt x="321" y="350"/>
                      </a:cubicBezTo>
                      <a:cubicBezTo>
                        <a:pt x="330" y="400"/>
                        <a:pt x="343" y="507"/>
                        <a:pt x="343" y="696"/>
                      </a:cubicBezTo>
                      <a:cubicBezTo>
                        <a:pt x="343" y="724"/>
                        <a:pt x="366" y="748"/>
                        <a:pt x="395" y="748"/>
                      </a:cubicBezTo>
                      <a:cubicBezTo>
                        <a:pt x="423" y="748"/>
                        <a:pt x="447" y="724"/>
                        <a:pt x="447" y="696"/>
                      </a:cubicBezTo>
                      <a:cubicBezTo>
                        <a:pt x="447" y="485"/>
                        <a:pt x="431" y="370"/>
                        <a:pt x="421" y="319"/>
                      </a:cubicBezTo>
                      <a:cubicBezTo>
                        <a:pt x="421" y="318"/>
                        <a:pt x="421" y="318"/>
                        <a:pt x="421" y="318"/>
                      </a:cubicBezTo>
                      <a:cubicBezTo>
                        <a:pt x="421" y="93"/>
                        <a:pt x="421" y="93"/>
                        <a:pt x="421" y="93"/>
                      </a:cubicBezTo>
                      <a:cubicBezTo>
                        <a:pt x="423" y="95"/>
                        <a:pt x="425" y="98"/>
                        <a:pt x="427" y="100"/>
                      </a:cubicBezTo>
                      <a:cubicBezTo>
                        <a:pt x="448" y="129"/>
                        <a:pt x="472" y="180"/>
                        <a:pt x="482" y="271"/>
                      </a:cubicBezTo>
                      <a:cubicBezTo>
                        <a:pt x="484" y="287"/>
                        <a:pt x="498" y="300"/>
                        <a:pt x="514" y="300"/>
                      </a:cubicBezTo>
                      <a:cubicBezTo>
                        <a:pt x="515" y="300"/>
                        <a:pt x="516" y="299"/>
                        <a:pt x="517" y="299"/>
                      </a:cubicBezTo>
                      <a:cubicBezTo>
                        <a:pt x="535" y="297"/>
                        <a:pt x="548" y="282"/>
                        <a:pt x="546" y="264"/>
                      </a:cubicBezTo>
                      <a:cubicBezTo>
                        <a:pt x="535" y="158"/>
                        <a:pt x="503" y="93"/>
                        <a:pt x="472" y="55"/>
                      </a:cubicBezTo>
                      <a:cubicBezTo>
                        <a:pt x="441" y="16"/>
                        <a:pt x="411" y="5"/>
                        <a:pt x="407" y="3"/>
                      </a:cubicBezTo>
                      <a:cubicBezTo>
                        <a:pt x="404" y="3"/>
                        <a:pt x="402" y="2"/>
                        <a:pt x="400" y="2"/>
                      </a:cubicBezTo>
                      <a:cubicBezTo>
                        <a:pt x="396" y="1"/>
                        <a:pt x="393" y="0"/>
                        <a:pt x="389" y="0"/>
                      </a:cubicBezTo>
                      <a:cubicBezTo>
                        <a:pt x="385" y="0"/>
                        <a:pt x="385" y="0"/>
                        <a:pt x="385" y="0"/>
                      </a:cubicBezTo>
                      <a:cubicBezTo>
                        <a:pt x="366" y="22"/>
                        <a:pt x="338" y="35"/>
                        <a:pt x="308" y="35"/>
                      </a:cubicBezTo>
                      <a:cubicBezTo>
                        <a:pt x="300" y="35"/>
                        <a:pt x="292" y="34"/>
                        <a:pt x="285" y="32"/>
                      </a:cubicBezTo>
                      <a:cubicBezTo>
                        <a:pt x="277" y="30"/>
                        <a:pt x="269" y="27"/>
                        <a:pt x="262" y="24"/>
                      </a:cubicBezTo>
                      <a:cubicBezTo>
                        <a:pt x="250" y="18"/>
                        <a:pt x="240" y="10"/>
                        <a:pt x="232" y="1"/>
                      </a:cubicBezTo>
                      <a:cubicBezTo>
                        <a:pt x="232" y="0"/>
                        <a:pt x="231" y="0"/>
                        <a:pt x="231" y="0"/>
                      </a:cubicBezTo>
                      <a:cubicBezTo>
                        <a:pt x="227" y="0"/>
                        <a:pt x="227" y="0"/>
                        <a:pt x="227" y="0"/>
                      </a:cubicBezTo>
                      <a:cubicBezTo>
                        <a:pt x="223" y="0"/>
                        <a:pt x="219" y="1"/>
                        <a:pt x="216" y="2"/>
                      </a:cubicBezTo>
                      <a:cubicBezTo>
                        <a:pt x="199" y="5"/>
                        <a:pt x="170" y="12"/>
                        <a:pt x="139" y="34"/>
                      </a:cubicBezTo>
                      <a:cubicBezTo>
                        <a:pt x="116" y="50"/>
                        <a:pt x="94" y="73"/>
                        <a:pt x="77" y="107"/>
                      </a:cubicBezTo>
                      <a:cubicBezTo>
                        <a:pt x="65" y="131"/>
                        <a:pt x="56" y="160"/>
                        <a:pt x="51" y="194"/>
                      </a:cubicBezTo>
                      <a:cubicBezTo>
                        <a:pt x="22" y="205"/>
                        <a:pt x="0" y="234"/>
                        <a:pt x="0" y="267"/>
                      </a:cubicBezTo>
                      <a:cubicBezTo>
                        <a:pt x="0" y="721"/>
                        <a:pt x="0" y="721"/>
                        <a:pt x="0" y="721"/>
                      </a:cubicBezTo>
                      <a:cubicBezTo>
                        <a:pt x="0" y="732"/>
                        <a:pt x="9" y="741"/>
                        <a:pt x="20" y="741"/>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53" name="Freeform 18">
                  <a:extLst>
                    <a:ext uri="{FF2B5EF4-FFF2-40B4-BE49-F238E27FC236}">
                      <a16:creationId xmlns:a16="http://schemas.microsoft.com/office/drawing/2014/main" id="{C157DA2A-49E2-4ECE-8D72-B98E0388009C}"/>
                    </a:ext>
                  </a:extLst>
                </p:cNvPr>
                <p:cNvSpPr>
                  <a:spLocks/>
                </p:cNvSpPr>
                <p:nvPr/>
              </p:nvSpPr>
              <p:spPr bwMode="auto">
                <a:xfrm>
                  <a:off x="3687763" y="1952626"/>
                  <a:ext cx="215900" cy="214313"/>
                </a:xfrm>
                <a:custGeom>
                  <a:avLst/>
                  <a:gdLst/>
                  <a:ahLst/>
                  <a:cxnLst>
                    <a:cxn ang="0">
                      <a:pos x="42" y="177"/>
                    </a:cxn>
                    <a:cxn ang="0">
                      <a:pos x="78" y="194"/>
                    </a:cxn>
                    <a:cxn ang="0">
                      <a:pos x="165" y="170"/>
                    </a:cxn>
                    <a:cxn ang="0">
                      <a:pos x="190" y="124"/>
                    </a:cxn>
                    <a:cxn ang="0">
                      <a:pos x="120" y="11"/>
                    </a:cxn>
                    <a:cxn ang="0">
                      <a:pos x="7" y="82"/>
                    </a:cxn>
                    <a:cxn ang="0">
                      <a:pos x="33" y="170"/>
                    </a:cxn>
                    <a:cxn ang="0">
                      <a:pos x="41" y="177"/>
                    </a:cxn>
                    <a:cxn ang="0">
                      <a:pos x="42" y="177"/>
                    </a:cxn>
                  </a:cxnLst>
                  <a:rect l="0" t="0" r="r" b="b"/>
                  <a:pathLst>
                    <a:path w="202" h="202">
                      <a:moveTo>
                        <a:pt x="42" y="177"/>
                      </a:moveTo>
                      <a:cubicBezTo>
                        <a:pt x="52" y="185"/>
                        <a:pt x="64" y="191"/>
                        <a:pt x="78" y="194"/>
                      </a:cubicBezTo>
                      <a:cubicBezTo>
                        <a:pt x="110" y="202"/>
                        <a:pt x="142" y="192"/>
                        <a:pt x="165" y="170"/>
                      </a:cubicBezTo>
                      <a:cubicBezTo>
                        <a:pt x="177" y="158"/>
                        <a:pt x="186" y="142"/>
                        <a:pt x="190" y="124"/>
                      </a:cubicBezTo>
                      <a:cubicBezTo>
                        <a:pt x="202" y="74"/>
                        <a:pt x="171" y="23"/>
                        <a:pt x="120" y="11"/>
                      </a:cubicBezTo>
                      <a:cubicBezTo>
                        <a:pt x="70" y="0"/>
                        <a:pt x="19" y="31"/>
                        <a:pt x="7" y="82"/>
                      </a:cubicBezTo>
                      <a:cubicBezTo>
                        <a:pt x="0" y="115"/>
                        <a:pt x="11" y="148"/>
                        <a:pt x="33" y="170"/>
                      </a:cubicBezTo>
                      <a:cubicBezTo>
                        <a:pt x="36" y="172"/>
                        <a:pt x="38" y="175"/>
                        <a:pt x="41" y="177"/>
                      </a:cubicBezTo>
                      <a:cubicBezTo>
                        <a:pt x="41" y="177"/>
                        <a:pt x="42" y="177"/>
                        <a:pt x="42" y="177"/>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GB"/>
                </a:p>
              </p:txBody>
            </p:sp>
          </p:grpSp>
        </p:grpSp>
      </p:grpSp>
      <p:sp>
        <p:nvSpPr>
          <p:cNvPr id="170" name="age_box">
            <a:extLst>
              <a:ext uri="{FF2B5EF4-FFF2-40B4-BE49-F238E27FC236}">
                <a16:creationId xmlns:a16="http://schemas.microsoft.com/office/drawing/2014/main" id="{2CD4694A-C233-4A36-BFAC-84F373291E00}"/>
              </a:ext>
              <a:ext uri="{C183D7F6-B498-43B3-948B-1728B52AA6E4}">
                <adec:decorative xmlns:adec="http://schemas.microsoft.com/office/drawing/2017/decorative" val="1"/>
              </a:ext>
            </a:extLst>
          </p:cNvPr>
          <p:cNvSpPr/>
          <p:nvPr/>
        </p:nvSpPr>
        <p:spPr>
          <a:xfrm>
            <a:off x="8112353"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1" name="age_title">
            <a:extLst>
              <a:ext uri="{FF2B5EF4-FFF2-40B4-BE49-F238E27FC236}">
                <a16:creationId xmlns:a16="http://schemas.microsoft.com/office/drawing/2014/main" id="{79978EAA-114A-4697-8D5B-7AC717A3A00B}"/>
              </a:ext>
            </a:extLst>
          </p:cNvPr>
          <p:cNvSpPr txBox="1"/>
          <p:nvPr/>
        </p:nvSpPr>
        <p:spPr>
          <a:xfrm>
            <a:off x="8841392" y="4364865"/>
            <a:ext cx="2960523"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Age</a:t>
            </a:r>
          </a:p>
        </p:txBody>
      </p:sp>
      <p:sp>
        <p:nvSpPr>
          <p:cNvPr id="163" name="birth_assigned_textbox">
            <a:extLst>
              <a:ext uri="{FF2B5EF4-FFF2-40B4-BE49-F238E27FC236}">
                <a16:creationId xmlns:a16="http://schemas.microsoft.com/office/drawing/2014/main" id="{48830FC5-9907-46A0-A338-2AE7F21E0305}"/>
              </a:ext>
            </a:extLst>
          </p:cNvPr>
          <p:cNvSpPr txBox="1"/>
          <p:nvPr/>
        </p:nvSpPr>
        <p:spPr>
          <a:xfrm>
            <a:off x="5020075" y="4653472"/>
            <a:ext cx="2451261" cy="261610"/>
          </a:xfrm>
          <a:prstGeom prst="rect">
            <a:avLst/>
          </a:prstGeom>
          <a:noFill/>
          <a:ln>
            <a:no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birth were you </a:t>
            </a:r>
            <a:r>
              <a:rPr lang="en-GB" sz="1100" dirty="0">
                <a:solidFill>
                  <a:prstClr val="black"/>
                </a:solidFill>
                <a:latin typeface="Arial" panose="020B0604020202020204" pitchFamily="34" charset="0"/>
                <a:cs typeface="Arial" panose="020B0604020202020204" pitchFamily="34" charset="0"/>
              </a:rPr>
              <a:t>assigned</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as… </a:t>
            </a:r>
          </a:p>
        </p:txBody>
      </p:sp>
      <p:sp>
        <p:nvSpPr>
          <p:cNvPr id="3" name="gender_different_textbox">
            <a:extLst>
              <a:ext uri="{FF2B5EF4-FFF2-40B4-BE49-F238E27FC236}">
                <a16:creationId xmlns:a16="http://schemas.microsoft.com/office/drawing/2014/main" id="{D95B48A4-73EB-4FE7-9F35-3EA60F797381}"/>
              </a:ext>
            </a:extLst>
          </p:cNvPr>
          <p:cNvSpPr/>
          <p:nvPr/>
        </p:nvSpPr>
        <p:spPr>
          <a:xfrm>
            <a:off x="4303763" y="5976885"/>
            <a:ext cx="3785718" cy="450316"/>
          </a:xfrm>
          <a:prstGeom prst="rect">
            <a:avLst/>
          </a:prstGeom>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914400" rtl="0" eaLnBrk="1" fontAlgn="auto" latinLnBrk="0" hangingPunct="1">
              <a:lnSpc>
                <a:spcPct val="110000"/>
              </a:lnSpc>
              <a:spcBef>
                <a:spcPts val="0"/>
              </a:spcBef>
              <a:spcAft>
                <a:spcPts val="0"/>
              </a:spcAft>
              <a:buClrTx/>
              <a:buSzTx/>
              <a:buFontTx/>
              <a:buNone/>
              <a:tabLst/>
              <a:defRPr/>
            </a:pPr>
            <a:r>
              <a:rPr lang="en-GB" sz="1100" b="1">
                <a:solidFill>
                  <a:srgbClr val="6D276A"/>
                </a:solidFill>
                <a:latin typeface="Arial" panose="020B0604020202020204" pitchFamily="34" charset="0"/>
                <a:cs typeface="Arial" panose="020B0604020202020204" pitchFamily="34" charset="0"/>
              </a:rPr>
              <a:t>0</a:t>
            </a:r>
            <a:r>
              <a:rPr kumimoji="0" lang="en-GB" sz="1100" b="1" i="0" u="none" strike="noStrike" kern="1200" cap="none" spc="0" normalizeH="0" baseline="0" noProof="0">
                <a:ln>
                  <a:noFill/>
                </a:ln>
                <a:solidFill>
                  <a:srgbClr val="6D276A"/>
                </a:solidFill>
                <a:effectLst/>
                <a:uLnTx/>
                <a:uFillTx/>
                <a:latin typeface="Arial" panose="020B0604020202020204" pitchFamily="34" charset="0"/>
                <a:ea typeface="+mn-ea"/>
                <a:cs typeface="Arial" panose="020B0604020202020204" pitchFamily="34" charset="0"/>
              </a:rPr>
              <a:t>% </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of patients said their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gender is different from the sex they were assigned with at birth</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t>
            </a:r>
          </a:p>
        </p:txBody>
      </p:sp>
      <p:graphicFrame>
        <p:nvGraphicFramePr>
          <p:cNvPr id="17" name="sex_chart" descr="Bar chart showing breakdown of sex at birth for this NHS trust.">
            <a:extLst>
              <a:ext uri="{FF2B5EF4-FFF2-40B4-BE49-F238E27FC236}">
                <a16:creationId xmlns:a16="http://schemas.microsoft.com/office/drawing/2014/main" id="{30061A35-8A67-4321-8594-65B6FE3F0DB7}"/>
              </a:ext>
            </a:extLst>
          </p:cNvPr>
          <p:cNvGraphicFramePr/>
          <p:nvPr>
            <p:extLst>
              <p:ext uri="{D42A27DB-BD31-4B8C-83A1-F6EECF244321}">
                <p14:modId xmlns:p14="http://schemas.microsoft.com/office/powerpoint/2010/main" val="1804461673"/>
              </p:ext>
            </p:extLst>
          </p:nvPr>
        </p:nvGraphicFramePr>
        <p:xfrm>
          <a:off x="4466470" y="4871644"/>
          <a:ext cx="3167182" cy="1170826"/>
        </p:xfrm>
        <a:graphic>
          <a:graphicData uri="http://schemas.openxmlformats.org/drawingml/2006/chart">
            <c:chart xmlns:c="http://schemas.openxmlformats.org/drawingml/2006/chart" xmlns:r="http://schemas.openxmlformats.org/officeDocument/2006/relationships" r:id="rId3"/>
          </a:graphicData>
        </a:graphic>
      </p:graphicFrame>
      <p:grpSp>
        <p:nvGrpSpPr>
          <p:cNvPr id="36" name="sex_chart_logo">
            <a:extLst>
              <a:ext uri="{FF2B5EF4-FFF2-40B4-BE49-F238E27FC236}">
                <a16:creationId xmlns:a16="http://schemas.microsoft.com/office/drawing/2014/main" id="{3BF6C03B-7EA7-4DA7-ADE2-9A0A276FD28E}"/>
              </a:ext>
              <a:ext uri="{C183D7F6-B498-43B3-948B-1728B52AA6E4}">
                <adec:decorative xmlns:adec="http://schemas.microsoft.com/office/drawing/2017/decorative" val="1"/>
              </a:ext>
            </a:extLst>
          </p:cNvPr>
          <p:cNvGrpSpPr/>
          <p:nvPr/>
        </p:nvGrpSpPr>
        <p:grpSpPr>
          <a:xfrm>
            <a:off x="4462866" y="4294660"/>
            <a:ext cx="417411" cy="417411"/>
            <a:chOff x="4511153" y="4002389"/>
            <a:chExt cx="417411" cy="417411"/>
          </a:xfrm>
        </p:grpSpPr>
        <p:sp>
          <p:nvSpPr>
            <p:cNvPr id="139" name="Oval 138">
              <a:extLst>
                <a:ext uri="{FF2B5EF4-FFF2-40B4-BE49-F238E27FC236}">
                  <a16:creationId xmlns:a16="http://schemas.microsoft.com/office/drawing/2014/main" id="{DB4ABB0B-3154-4E49-ABD1-EC50E71358C9}"/>
                </a:ext>
              </a:extLst>
            </p:cNvPr>
            <p:cNvSpPr/>
            <p:nvPr/>
          </p:nvSpPr>
          <p:spPr>
            <a:xfrm>
              <a:off x="4511153"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0" name="Group 19">
              <a:extLst>
                <a:ext uri="{FF2B5EF4-FFF2-40B4-BE49-F238E27FC236}">
                  <a16:creationId xmlns:a16="http://schemas.microsoft.com/office/drawing/2014/main" id="{F66B3E19-6A8B-45A3-8090-B6790FC9EC45}"/>
                </a:ext>
              </a:extLst>
            </p:cNvPr>
            <p:cNvGrpSpPr/>
            <p:nvPr/>
          </p:nvGrpSpPr>
          <p:grpSpPr>
            <a:xfrm>
              <a:off x="4631353" y="4067940"/>
              <a:ext cx="178300" cy="293261"/>
              <a:chOff x="8461152" y="607353"/>
              <a:chExt cx="178300" cy="293261"/>
            </a:xfrm>
          </p:grpSpPr>
          <p:sp>
            <p:nvSpPr>
              <p:cNvPr id="88" name="Oval 87">
                <a:extLst>
                  <a:ext uri="{FF2B5EF4-FFF2-40B4-BE49-F238E27FC236}">
                    <a16:creationId xmlns:a16="http://schemas.microsoft.com/office/drawing/2014/main" id="{929159F9-BBEE-4318-9798-B58D7A79163B}"/>
                  </a:ext>
                </a:extLst>
              </p:cNvPr>
              <p:cNvSpPr/>
              <p:nvPr/>
            </p:nvSpPr>
            <p:spPr>
              <a:xfrm>
                <a:off x="8461152" y="655285"/>
                <a:ext cx="142074" cy="142074"/>
              </a:xfrm>
              <a:prstGeom prst="ellips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5" name="Straight Connector 4">
                <a:extLst>
                  <a:ext uri="{FF2B5EF4-FFF2-40B4-BE49-F238E27FC236}">
                    <a16:creationId xmlns:a16="http://schemas.microsoft.com/office/drawing/2014/main" id="{0C2732BF-CDF3-4AD2-BA2A-DFF35888B63C}"/>
                  </a:ext>
                </a:extLst>
              </p:cNvPr>
              <p:cNvCxnSpPr>
                <a:stCxn id="88" idx="4"/>
              </p:cNvCxnSpPr>
              <p:nvPr/>
            </p:nvCxnSpPr>
            <p:spPr>
              <a:xfrm>
                <a:off x="8532189" y="797359"/>
                <a:ext cx="4436" cy="103255"/>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2" name="Straight Connector 111">
                <a:extLst>
                  <a:ext uri="{FF2B5EF4-FFF2-40B4-BE49-F238E27FC236}">
                    <a16:creationId xmlns:a16="http://schemas.microsoft.com/office/drawing/2014/main" id="{5A6F5E50-8826-4CD4-848F-2CEB2F47DE4E}"/>
                  </a:ext>
                </a:extLst>
              </p:cNvPr>
              <p:cNvCxnSpPr>
                <a:cxnSpLocks/>
              </p:cNvCxnSpPr>
              <p:nvPr/>
            </p:nvCxnSpPr>
            <p:spPr>
              <a:xfrm>
                <a:off x="8495963" y="852323"/>
                <a:ext cx="85799" cy="0"/>
              </a:xfrm>
              <a:prstGeom prst="line">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cxnSp>
          <p:cxnSp>
            <p:nvCxnSpPr>
              <p:cNvPr id="113" name="Straight Connector 112">
                <a:extLst>
                  <a:ext uri="{FF2B5EF4-FFF2-40B4-BE49-F238E27FC236}">
                    <a16:creationId xmlns:a16="http://schemas.microsoft.com/office/drawing/2014/main" id="{8688F158-B287-4451-949F-DE34DB1D4B70}"/>
                  </a:ext>
                </a:extLst>
              </p:cNvPr>
              <p:cNvCxnSpPr>
                <a:cxnSpLocks/>
                <a:stCxn id="88" idx="7"/>
              </p:cNvCxnSpPr>
              <p:nvPr/>
            </p:nvCxnSpPr>
            <p:spPr>
              <a:xfrm flipV="1">
                <a:off x="8582420" y="607353"/>
                <a:ext cx="57032" cy="68738"/>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14" name="Straight Connector 113">
                <a:extLst>
                  <a:ext uri="{FF2B5EF4-FFF2-40B4-BE49-F238E27FC236}">
                    <a16:creationId xmlns:a16="http://schemas.microsoft.com/office/drawing/2014/main" id="{52CC947F-2A8D-4557-8C65-93967DAB864A}"/>
                  </a:ext>
                </a:extLst>
              </p:cNvPr>
              <p:cNvCxnSpPr>
                <a:cxnSpLocks/>
              </p:cNvCxnSpPr>
              <p:nvPr/>
            </p:nvCxnSpPr>
            <p:spPr>
              <a:xfrm flipV="1">
                <a:off x="8586459" y="613748"/>
                <a:ext cx="48954" cy="9135"/>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cxnSp>
            <p:nvCxnSpPr>
              <p:cNvPr id="122" name="Straight Connector 121">
                <a:extLst>
                  <a:ext uri="{FF2B5EF4-FFF2-40B4-BE49-F238E27FC236}">
                    <a16:creationId xmlns:a16="http://schemas.microsoft.com/office/drawing/2014/main" id="{CBEEA40B-CD2B-4331-94A5-F0FF94EE715F}"/>
                  </a:ext>
                </a:extLst>
              </p:cNvPr>
              <p:cNvCxnSpPr>
                <a:cxnSpLocks/>
              </p:cNvCxnSpPr>
              <p:nvPr/>
            </p:nvCxnSpPr>
            <p:spPr>
              <a:xfrm flipH="1">
                <a:off x="8635413" y="612482"/>
                <a:ext cx="1" cy="42803"/>
              </a:xfrm>
              <a:prstGeom prst="line">
                <a:avLst/>
              </a:prstGeom>
              <a:noFill/>
              <a:ln w="19050">
                <a:solidFill>
                  <a:srgbClr val="404B5B"/>
                </a:solidFill>
                <a:headEnd w="lg" len="lg"/>
              </a:ln>
            </p:spPr>
            <p:style>
              <a:lnRef idx="2">
                <a:schemeClr val="accent1">
                  <a:shade val="50000"/>
                </a:schemeClr>
              </a:lnRef>
              <a:fillRef idx="1">
                <a:schemeClr val="accent1"/>
              </a:fillRef>
              <a:effectRef idx="0">
                <a:schemeClr val="accent1"/>
              </a:effectRef>
              <a:fontRef idx="minor">
                <a:schemeClr val="lt1"/>
              </a:fontRef>
            </p:style>
          </p:cxnSp>
        </p:grpSp>
      </p:grpSp>
      <p:sp>
        <p:nvSpPr>
          <p:cNvPr id="169" name="sex_box">
            <a:extLst>
              <a:ext uri="{FF2B5EF4-FFF2-40B4-BE49-F238E27FC236}">
                <a16:creationId xmlns:a16="http://schemas.microsoft.com/office/drawing/2014/main" id="{9CC08E4A-32DB-4737-949B-5E005D323C6C}"/>
              </a:ext>
              <a:ext uri="{C183D7F6-B498-43B3-948B-1728B52AA6E4}">
                <adec:decorative xmlns:adec="http://schemas.microsoft.com/office/drawing/2017/decorative" val="1"/>
              </a:ext>
            </a:extLst>
          </p:cNvPr>
          <p:cNvSpPr/>
          <p:nvPr/>
        </p:nvSpPr>
        <p:spPr>
          <a:xfrm>
            <a:off x="432275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2" name="sex_title">
            <a:extLst>
              <a:ext uri="{FF2B5EF4-FFF2-40B4-BE49-F238E27FC236}">
                <a16:creationId xmlns:a16="http://schemas.microsoft.com/office/drawing/2014/main" id="{72D46603-236F-4146-8E4F-3C953F1ACC54}"/>
              </a:ext>
            </a:extLst>
          </p:cNvPr>
          <p:cNvSpPr txBox="1"/>
          <p:nvPr/>
        </p:nvSpPr>
        <p:spPr>
          <a:xfrm>
            <a:off x="5059405" y="4359368"/>
            <a:ext cx="2956665"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Sex</a:t>
            </a:r>
          </a:p>
        </p:txBody>
      </p:sp>
      <p:graphicFrame>
        <p:nvGraphicFramePr>
          <p:cNvPr id="18" name="ltc_conditions_chart" descr="Bar chart showing percentage with one long-term condition and 2 or more long term conditions for this NHS trust.">
            <a:extLst>
              <a:ext uri="{FF2B5EF4-FFF2-40B4-BE49-F238E27FC236}">
                <a16:creationId xmlns:a16="http://schemas.microsoft.com/office/drawing/2014/main" id="{11E18D2A-2C1C-657A-7052-66D475CB17AD}"/>
              </a:ext>
            </a:extLst>
          </p:cNvPr>
          <p:cNvGraphicFramePr/>
          <p:nvPr>
            <p:extLst>
              <p:ext uri="{D42A27DB-BD31-4B8C-83A1-F6EECF244321}">
                <p14:modId xmlns:p14="http://schemas.microsoft.com/office/powerpoint/2010/main" val="999650070"/>
              </p:ext>
            </p:extLst>
          </p:nvPr>
        </p:nvGraphicFramePr>
        <p:xfrm>
          <a:off x="603105" y="4560366"/>
          <a:ext cx="1767840" cy="1764000"/>
        </p:xfrm>
        <a:graphic>
          <a:graphicData uri="http://schemas.openxmlformats.org/drawingml/2006/chart">
            <c:chart xmlns:c="http://schemas.openxmlformats.org/drawingml/2006/chart" xmlns:r="http://schemas.openxmlformats.org/officeDocument/2006/relationships" r:id="rId4"/>
          </a:graphicData>
        </a:graphic>
      </p:graphicFrame>
      <p:grpSp>
        <p:nvGrpSpPr>
          <p:cNvPr id="12" name="ltc_logo">
            <a:extLst>
              <a:ext uri="{FF2B5EF4-FFF2-40B4-BE49-F238E27FC236}">
                <a16:creationId xmlns:a16="http://schemas.microsoft.com/office/drawing/2014/main" id="{B234F077-DF0E-4ED0-9FB1-269937A21D2E}"/>
              </a:ext>
              <a:ext uri="{C183D7F6-B498-43B3-948B-1728B52AA6E4}">
                <adec:decorative xmlns:adec="http://schemas.microsoft.com/office/drawing/2017/decorative" val="1"/>
              </a:ext>
            </a:extLst>
          </p:cNvPr>
          <p:cNvGrpSpPr/>
          <p:nvPr/>
        </p:nvGrpSpPr>
        <p:grpSpPr>
          <a:xfrm>
            <a:off x="672197" y="4293325"/>
            <a:ext cx="417411" cy="417411"/>
            <a:chOff x="672197" y="4002389"/>
            <a:chExt cx="417411" cy="417411"/>
          </a:xfrm>
        </p:grpSpPr>
        <p:sp>
          <p:nvSpPr>
            <p:cNvPr id="121" name="Freeform 64">
              <a:extLst>
                <a:ext uri="{FF2B5EF4-FFF2-40B4-BE49-F238E27FC236}">
                  <a16:creationId xmlns:a16="http://schemas.microsoft.com/office/drawing/2014/main" id="{CA1E507A-5E5B-43CE-A893-30D2DE5193A9}"/>
                </a:ext>
              </a:extLst>
            </p:cNvPr>
            <p:cNvSpPr>
              <a:spLocks noChangeAspect="1" noEditPoints="1"/>
            </p:cNvSpPr>
            <p:nvPr/>
          </p:nvSpPr>
          <p:spPr bwMode="auto">
            <a:xfrm>
              <a:off x="797801" y="4110391"/>
              <a:ext cx="166203" cy="201407"/>
            </a:xfrm>
            <a:custGeom>
              <a:avLst/>
              <a:gdLst/>
              <a:ahLst/>
              <a:cxnLst>
                <a:cxn ang="0">
                  <a:pos x="236" y="320"/>
                </a:cxn>
                <a:cxn ang="0">
                  <a:pos x="253" y="289"/>
                </a:cxn>
                <a:cxn ang="0">
                  <a:pos x="173" y="160"/>
                </a:cxn>
                <a:cxn ang="0">
                  <a:pos x="253" y="31"/>
                </a:cxn>
                <a:cxn ang="0">
                  <a:pos x="236" y="0"/>
                </a:cxn>
                <a:cxn ang="0">
                  <a:pos x="27" y="0"/>
                </a:cxn>
                <a:cxn ang="0">
                  <a:pos x="10" y="31"/>
                </a:cxn>
                <a:cxn ang="0">
                  <a:pos x="89" y="160"/>
                </a:cxn>
                <a:cxn ang="0">
                  <a:pos x="10" y="289"/>
                </a:cxn>
                <a:cxn ang="0">
                  <a:pos x="27" y="320"/>
                </a:cxn>
                <a:cxn ang="0">
                  <a:pos x="236" y="320"/>
                </a:cxn>
                <a:cxn ang="0">
                  <a:pos x="146" y="167"/>
                </a:cxn>
                <a:cxn ang="0">
                  <a:pos x="225" y="294"/>
                </a:cxn>
                <a:cxn ang="0">
                  <a:pos x="38" y="294"/>
                </a:cxn>
                <a:cxn ang="0">
                  <a:pos x="116" y="167"/>
                </a:cxn>
                <a:cxn ang="0">
                  <a:pos x="116" y="153"/>
                </a:cxn>
                <a:cxn ang="0">
                  <a:pos x="38" y="27"/>
                </a:cxn>
                <a:cxn ang="0">
                  <a:pos x="225" y="27"/>
                </a:cxn>
                <a:cxn ang="0">
                  <a:pos x="146" y="153"/>
                </a:cxn>
                <a:cxn ang="0">
                  <a:pos x="146" y="167"/>
                </a:cxn>
                <a:cxn ang="0">
                  <a:pos x="89" y="95"/>
                </a:cxn>
                <a:cxn ang="0">
                  <a:pos x="123" y="149"/>
                </a:cxn>
                <a:cxn ang="0">
                  <a:pos x="126" y="159"/>
                </a:cxn>
                <a:cxn ang="0">
                  <a:pos x="126" y="202"/>
                </a:cxn>
                <a:cxn ang="0">
                  <a:pos x="111" y="218"/>
                </a:cxn>
                <a:cxn ang="0">
                  <a:pos x="94" y="218"/>
                </a:cxn>
                <a:cxn ang="0">
                  <a:pos x="52" y="285"/>
                </a:cxn>
                <a:cxn ang="0">
                  <a:pos x="210" y="285"/>
                </a:cxn>
                <a:cxn ang="0">
                  <a:pos x="169" y="218"/>
                </a:cxn>
                <a:cxn ang="0">
                  <a:pos x="152" y="218"/>
                </a:cxn>
                <a:cxn ang="0">
                  <a:pos x="136" y="202"/>
                </a:cxn>
                <a:cxn ang="0">
                  <a:pos x="136" y="159"/>
                </a:cxn>
                <a:cxn ang="0">
                  <a:pos x="139" y="149"/>
                </a:cxn>
                <a:cxn ang="0">
                  <a:pos x="173" y="95"/>
                </a:cxn>
                <a:cxn ang="0">
                  <a:pos x="89" y="95"/>
                </a:cxn>
              </a:cxnLst>
              <a:rect l="0" t="0" r="r" b="b"/>
              <a:pathLst>
                <a:path w="263" h="320">
                  <a:moveTo>
                    <a:pt x="236" y="320"/>
                  </a:moveTo>
                  <a:cubicBezTo>
                    <a:pt x="254" y="320"/>
                    <a:pt x="263" y="304"/>
                    <a:pt x="253" y="289"/>
                  </a:cubicBezTo>
                  <a:cubicBezTo>
                    <a:pt x="173" y="160"/>
                    <a:pt x="173" y="160"/>
                    <a:pt x="173" y="160"/>
                  </a:cubicBezTo>
                  <a:cubicBezTo>
                    <a:pt x="253" y="31"/>
                    <a:pt x="253" y="31"/>
                    <a:pt x="253" y="31"/>
                  </a:cubicBezTo>
                  <a:cubicBezTo>
                    <a:pt x="263" y="16"/>
                    <a:pt x="254" y="0"/>
                    <a:pt x="236" y="0"/>
                  </a:cubicBezTo>
                  <a:cubicBezTo>
                    <a:pt x="27" y="0"/>
                    <a:pt x="27" y="0"/>
                    <a:pt x="27" y="0"/>
                  </a:cubicBezTo>
                  <a:cubicBezTo>
                    <a:pt x="9" y="0"/>
                    <a:pt x="0" y="16"/>
                    <a:pt x="10" y="31"/>
                  </a:cubicBezTo>
                  <a:cubicBezTo>
                    <a:pt x="89" y="160"/>
                    <a:pt x="89" y="160"/>
                    <a:pt x="89" y="160"/>
                  </a:cubicBezTo>
                  <a:cubicBezTo>
                    <a:pt x="10" y="289"/>
                    <a:pt x="10" y="289"/>
                    <a:pt x="10" y="289"/>
                  </a:cubicBezTo>
                  <a:cubicBezTo>
                    <a:pt x="0" y="304"/>
                    <a:pt x="9" y="320"/>
                    <a:pt x="27" y="320"/>
                  </a:cubicBezTo>
                  <a:cubicBezTo>
                    <a:pt x="236" y="320"/>
                    <a:pt x="236" y="320"/>
                    <a:pt x="236" y="320"/>
                  </a:cubicBezTo>
                  <a:close/>
                  <a:moveTo>
                    <a:pt x="146" y="167"/>
                  </a:moveTo>
                  <a:cubicBezTo>
                    <a:pt x="225" y="294"/>
                    <a:pt x="225" y="294"/>
                    <a:pt x="225" y="294"/>
                  </a:cubicBezTo>
                  <a:cubicBezTo>
                    <a:pt x="162" y="294"/>
                    <a:pt x="100" y="294"/>
                    <a:pt x="38" y="294"/>
                  </a:cubicBezTo>
                  <a:cubicBezTo>
                    <a:pt x="116" y="167"/>
                    <a:pt x="116" y="167"/>
                    <a:pt x="116" y="167"/>
                  </a:cubicBezTo>
                  <a:cubicBezTo>
                    <a:pt x="119" y="163"/>
                    <a:pt x="119" y="158"/>
                    <a:pt x="116" y="153"/>
                  </a:cubicBezTo>
                  <a:cubicBezTo>
                    <a:pt x="38" y="27"/>
                    <a:pt x="38" y="27"/>
                    <a:pt x="38" y="27"/>
                  </a:cubicBezTo>
                  <a:cubicBezTo>
                    <a:pt x="225" y="27"/>
                    <a:pt x="225" y="27"/>
                    <a:pt x="225" y="27"/>
                  </a:cubicBezTo>
                  <a:cubicBezTo>
                    <a:pt x="146" y="153"/>
                    <a:pt x="146" y="153"/>
                    <a:pt x="146" y="153"/>
                  </a:cubicBezTo>
                  <a:cubicBezTo>
                    <a:pt x="144" y="158"/>
                    <a:pt x="144" y="163"/>
                    <a:pt x="146" y="167"/>
                  </a:cubicBezTo>
                  <a:close/>
                  <a:moveTo>
                    <a:pt x="89" y="95"/>
                  </a:moveTo>
                  <a:cubicBezTo>
                    <a:pt x="123" y="149"/>
                    <a:pt x="123" y="149"/>
                    <a:pt x="123" y="149"/>
                  </a:cubicBezTo>
                  <a:cubicBezTo>
                    <a:pt x="125" y="152"/>
                    <a:pt x="126" y="155"/>
                    <a:pt x="126" y="159"/>
                  </a:cubicBezTo>
                  <a:cubicBezTo>
                    <a:pt x="126" y="202"/>
                    <a:pt x="126" y="202"/>
                    <a:pt x="126" y="202"/>
                  </a:cubicBezTo>
                  <a:cubicBezTo>
                    <a:pt x="126" y="212"/>
                    <a:pt x="121" y="218"/>
                    <a:pt x="111" y="218"/>
                  </a:cubicBezTo>
                  <a:cubicBezTo>
                    <a:pt x="94" y="218"/>
                    <a:pt x="94" y="218"/>
                    <a:pt x="94" y="218"/>
                  </a:cubicBezTo>
                  <a:cubicBezTo>
                    <a:pt x="52" y="285"/>
                    <a:pt x="52" y="285"/>
                    <a:pt x="52" y="285"/>
                  </a:cubicBezTo>
                  <a:cubicBezTo>
                    <a:pt x="100" y="285"/>
                    <a:pt x="110" y="285"/>
                    <a:pt x="210" y="285"/>
                  </a:cubicBezTo>
                  <a:cubicBezTo>
                    <a:pt x="169" y="218"/>
                    <a:pt x="169" y="218"/>
                    <a:pt x="169" y="218"/>
                  </a:cubicBezTo>
                  <a:cubicBezTo>
                    <a:pt x="152" y="218"/>
                    <a:pt x="152" y="218"/>
                    <a:pt x="152" y="218"/>
                  </a:cubicBezTo>
                  <a:cubicBezTo>
                    <a:pt x="142" y="218"/>
                    <a:pt x="136" y="212"/>
                    <a:pt x="136" y="202"/>
                  </a:cubicBezTo>
                  <a:cubicBezTo>
                    <a:pt x="136" y="159"/>
                    <a:pt x="136" y="159"/>
                    <a:pt x="136" y="159"/>
                  </a:cubicBezTo>
                  <a:cubicBezTo>
                    <a:pt x="136" y="155"/>
                    <a:pt x="137" y="152"/>
                    <a:pt x="139" y="149"/>
                  </a:cubicBezTo>
                  <a:cubicBezTo>
                    <a:pt x="173" y="95"/>
                    <a:pt x="173" y="95"/>
                    <a:pt x="173" y="95"/>
                  </a:cubicBezTo>
                  <a:cubicBezTo>
                    <a:pt x="89" y="95"/>
                    <a:pt x="89" y="95"/>
                    <a:pt x="89" y="95"/>
                  </a:cubicBezTo>
                  <a:close/>
                </a:path>
              </a:pathLst>
            </a:custGeom>
            <a:solidFill>
              <a:srgbClr val="404B5B"/>
            </a:solidFill>
            <a:ln w="9525">
              <a:noFill/>
              <a:round/>
              <a:headEnd/>
              <a:tailEnd/>
            </a:ln>
          </p:spPr>
          <p:txBody>
            <a:bodyPr vert="horz" wrap="square" lIns="91440" tIns="45720" rIns="91440" bIns="45720" numCol="1" anchor="t" anchorCtr="0" compatLnSpc="1">
              <a:prstTxWarp prst="textNoShape">
                <a:avLst/>
              </a:prstTxWarp>
            </a:bodyPr>
            <a:lstStyle/>
            <a:p>
              <a:endParaRPr lang="en-GB"/>
            </a:p>
          </p:txBody>
        </p:sp>
        <p:sp>
          <p:nvSpPr>
            <p:cNvPr id="136" name="Oval 135">
              <a:extLst>
                <a:ext uri="{FF2B5EF4-FFF2-40B4-BE49-F238E27FC236}">
                  <a16:creationId xmlns:a16="http://schemas.microsoft.com/office/drawing/2014/main" id="{2C1159E9-A67C-4451-90F5-6EFE8EEF47A7}"/>
                </a:ext>
              </a:extLst>
            </p:cNvPr>
            <p:cNvSpPr/>
            <p:nvPr/>
          </p:nvSpPr>
          <p:spPr>
            <a:xfrm>
              <a:off x="672197"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1" name="ltc_chart">
            <a:extLst>
              <a:ext uri="{FF2B5EF4-FFF2-40B4-BE49-F238E27FC236}">
                <a16:creationId xmlns:a16="http://schemas.microsoft.com/office/drawing/2014/main" id="{15F3C0EA-5C75-4A8B-9A56-23739DBE89FD}"/>
              </a:ext>
              <a:ext uri="{C183D7F6-B498-43B3-948B-1728B52AA6E4}">
                <adec:decorative xmlns:adec="http://schemas.microsoft.com/office/drawing/2017/decorative" val="1"/>
              </a:ext>
            </a:extLst>
          </p:cNvPr>
          <p:cNvSpPr/>
          <p:nvPr/>
        </p:nvSpPr>
        <p:spPr>
          <a:xfrm>
            <a:off x="525309" y="4235068"/>
            <a:ext cx="3691272" cy="2228659"/>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18" name="ltc_text">
            <a:extLst>
              <a:ext uri="{FF2B5EF4-FFF2-40B4-BE49-F238E27FC236}">
                <a16:creationId xmlns:a16="http://schemas.microsoft.com/office/drawing/2014/main" id="{D2C52ECC-4DBC-4816-AD18-6E6A87623C0F}"/>
              </a:ext>
            </a:extLst>
          </p:cNvPr>
          <p:cNvSpPr txBox="1"/>
          <p:nvPr/>
        </p:nvSpPr>
        <p:spPr>
          <a:xfrm>
            <a:off x="2207559" y="4781741"/>
            <a:ext cx="1832920" cy="1567545"/>
          </a:xfrm>
          <a:prstGeom prst="rect">
            <a:avLst/>
          </a:prstGeom>
          <a:noFill/>
          <a:ln>
            <a:solidFill>
              <a:schemeClr val="bg1"/>
            </a:solidFill>
          </a:ln>
        </p:spPr>
        <p:txBody>
          <a:bodyPr wrap="square" lIns="0" rIns="0" rtlCol="0">
            <a:spAutoFit/>
          </a:bodyPr>
          <a:lstStyle/>
          <a:p>
            <a:pPr marL="0" marR="0" lvl="0" indent="0" defTabSz="914400" rtl="0" eaLnBrk="1" fontAlgn="auto" latinLnBrk="0" hangingPunct="1">
              <a:lnSpc>
                <a:spcPct val="110000"/>
              </a:lnSpc>
              <a:spcBef>
                <a:spcPts val="0"/>
              </a:spcBef>
              <a:spcAft>
                <a:spcPts val="0"/>
              </a:spcAft>
              <a:buClrTx/>
              <a:buSzTx/>
              <a:buFontTx/>
              <a:buNone/>
              <a:tabLst/>
              <a:defRPr/>
            </a:pP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of par</a:t>
            </a:r>
            <a:r>
              <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rPr>
              <a:t>ticipa</a:t>
            </a:r>
            <a:r>
              <a:rPr kumimoji="0" lang="en-GB" sz="1100" b="0" i="0" u="none" strike="noStrike" kern="1200" cap="none" spc="0" normalizeH="0" baseline="0" noProof="0" dirty="0">
                <a:ln>
                  <a:noFill/>
                </a:ln>
                <a:solidFill>
                  <a:prstClr val="black"/>
                </a:solidFill>
                <a:effectLst/>
                <a:uLnTx/>
                <a:uFillTx/>
                <a:latin typeface="Arial" panose="020B0604020202020204" pitchFamily="34" charset="0"/>
                <a:cs typeface="Arial" panose="020B0604020202020204" pitchFamily="34" charset="0"/>
              </a:rPr>
              <a:t>nts said they have </a:t>
            </a:r>
            <a:r>
              <a:rPr kumimoji="0" lang="en-GB" sz="1100" b="1" i="0" u="none" strike="noStrike" kern="1200" cap="none" spc="0" normalizeH="0" baseline="0" noProof="0" dirty="0">
                <a:ln>
                  <a:noFill/>
                </a:ln>
                <a:solidFill>
                  <a:srgbClr val="6D276A"/>
                </a:solidFill>
                <a:effectLst/>
                <a:uLnTx/>
                <a:uFillTx/>
                <a:latin typeface="Arial" panose="020B0604020202020204" pitchFamily="34" charset="0"/>
                <a:cs typeface="Arial" panose="020B0604020202020204" pitchFamily="34" charset="0"/>
              </a:rPr>
              <a:t>physical or mental health conditions, disabilities or illnesses </a:t>
            </a:r>
            <a:r>
              <a:rPr kumimoji="0" lang="en-GB" sz="1100" i="0" u="none" strike="noStrike" kern="1200" cap="none" spc="0" normalizeH="0" baseline="0" noProof="0" dirty="0">
                <a:ln>
                  <a:noFill/>
                </a:ln>
                <a:effectLst/>
                <a:uLnTx/>
                <a:uFillTx/>
                <a:latin typeface="Arial" panose="020B0604020202020204" pitchFamily="34" charset="0"/>
                <a:cs typeface="Arial" panose="020B0604020202020204" pitchFamily="34" charset="0"/>
              </a:rPr>
              <a:t>that have</a:t>
            </a:r>
            <a:r>
              <a:rPr lang="en-GB" sz="1100" dirty="0">
                <a:latin typeface="Arial" panose="020B0604020202020204" pitchFamily="34" charset="0"/>
                <a:cs typeface="Arial" panose="020B0604020202020204" pitchFamily="34" charset="0"/>
              </a:rPr>
              <a:t> lasted or are expected to last 12 months or more (excluding those who selected “I would prefer not to say”). </a:t>
            </a:r>
            <a:endParaRPr kumimoji="0" lang="en-GB" sz="1100" b="0"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19" name="ltc_title">
            <a:extLst>
              <a:ext uri="{FF2B5EF4-FFF2-40B4-BE49-F238E27FC236}">
                <a16:creationId xmlns:a16="http://schemas.microsoft.com/office/drawing/2014/main" id="{4FDC3FEC-B2C7-4FB0-A883-5E18F26A1456}"/>
              </a:ext>
            </a:extLst>
          </p:cNvPr>
          <p:cNvSpPr txBox="1"/>
          <p:nvPr/>
        </p:nvSpPr>
        <p:spPr>
          <a:xfrm>
            <a:off x="1257443" y="4357733"/>
            <a:ext cx="2959138" cy="276999"/>
          </a:xfrm>
          <a:prstGeom prst="rect">
            <a:avLst/>
          </a:prstGeom>
          <a:noFill/>
          <a:ln>
            <a:solidFill>
              <a:schemeClr val="tx2"/>
            </a:solidFill>
          </a:ln>
        </p:spPr>
        <p:txBody>
          <a:bodyPr wrap="square" rtlCol="0">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kumimoji="0" lang="en-GB" sz="1200" b="1" i="0" u="none" strike="noStrike" kern="1200" cap="none" spc="0" normalizeH="0" baseline="0" noProof="0" dirty="0">
                <a:ln>
                  <a:noFill/>
                </a:ln>
                <a:effectLst/>
                <a:uLnTx/>
                <a:uFillTx/>
                <a:latin typeface="Arial" panose="020B0604020202020204" pitchFamily="34" charset="0"/>
                <a:cs typeface="Arial" panose="020B0604020202020204" pitchFamily="34" charset="0"/>
              </a:rPr>
              <a:t>Long-term conditions</a:t>
            </a:r>
            <a:endParaRPr kumimoji="0" lang="en-GB" sz="800" b="1" i="0" u="none" strike="noStrike" kern="1200" cap="none" spc="0" normalizeH="0" baseline="0" noProof="0" dirty="0">
              <a:ln>
                <a:noFill/>
              </a:ln>
              <a:effectLst/>
              <a:uLnTx/>
              <a:uFillTx/>
              <a:latin typeface="Arial" panose="020B0604020202020204" pitchFamily="34" charset="0"/>
              <a:cs typeface="Arial" panose="020B0604020202020204" pitchFamily="34" charset="0"/>
            </a:endParaRPr>
          </a:p>
        </p:txBody>
      </p:sp>
      <p:sp>
        <p:nvSpPr>
          <p:cNvPr id="19" name="ltc_textbox">
            <a:extLst>
              <a:ext uri="{FF2B5EF4-FFF2-40B4-BE49-F238E27FC236}">
                <a16:creationId xmlns:a16="http://schemas.microsoft.com/office/drawing/2014/main" id="{64310122-844B-56E2-02AC-631D38CF53C6}"/>
              </a:ext>
            </a:extLst>
          </p:cNvPr>
          <p:cNvSpPr txBox="1"/>
          <p:nvPr/>
        </p:nvSpPr>
        <p:spPr>
          <a:xfrm>
            <a:off x="1004097" y="5355717"/>
            <a:ext cx="875860" cy="310919"/>
          </a:xfrm>
          <a:prstGeom prst="rect">
            <a:avLst/>
          </a:prstGeom>
          <a:noFill/>
        </p:spPr>
        <p:txBody>
          <a:bodyPr wrap="square">
            <a:spAutoFit/>
          </a:bodyPr>
          <a:lstStyle/>
          <a:p>
            <a:pPr lvl="0" algn="ctr">
              <a:lnSpc>
                <a:spcPct val="110000"/>
              </a:lnSpc>
              <a:spcBef>
                <a:spcPts val="400"/>
              </a:spcBef>
              <a:spcAft>
                <a:spcPts val="400"/>
              </a:spcAft>
              <a:defRPr/>
            </a:pPr>
            <a:r>
              <a:rPr lang="en-GB" sz="1400" b="1">
                <a:solidFill>
                  <a:srgbClr val="6D276A"/>
                </a:solidFill>
                <a:latin typeface="Arial"/>
              </a:rPr>
              <a:t>84%</a:t>
            </a:r>
            <a:endParaRPr kumimoji="0" lang="en-GB" sz="1400" b="1" i="0" u="none" strike="noStrike" kern="1200" cap="none" spc="0" normalizeH="0" baseline="0" noProof="0" dirty="0">
              <a:ln>
                <a:noFill/>
              </a:ln>
              <a:solidFill>
                <a:prstClr val="black"/>
              </a:solidFill>
              <a:effectLst/>
              <a:uLnTx/>
              <a:uFillTx/>
              <a:latin typeface="Arial"/>
              <a:ea typeface="+mn-ea"/>
              <a:cs typeface="+mn-cs"/>
            </a:endParaRPr>
          </a:p>
        </p:txBody>
      </p:sp>
      <p:grpSp>
        <p:nvGrpSpPr>
          <p:cNvPr id="37" name="religion_logo">
            <a:extLst>
              <a:ext uri="{FF2B5EF4-FFF2-40B4-BE49-F238E27FC236}">
                <a16:creationId xmlns:a16="http://schemas.microsoft.com/office/drawing/2014/main" id="{B874759E-D38D-487E-A082-250F72CC3A9F}"/>
              </a:ext>
              <a:ext uri="{C183D7F6-B498-43B3-948B-1728B52AA6E4}">
                <adec:decorative xmlns:adec="http://schemas.microsoft.com/office/drawing/2017/decorative" val="1"/>
              </a:ext>
            </a:extLst>
          </p:cNvPr>
          <p:cNvGrpSpPr/>
          <p:nvPr/>
        </p:nvGrpSpPr>
        <p:grpSpPr>
          <a:xfrm>
            <a:off x="8256292" y="1519308"/>
            <a:ext cx="417411" cy="417411"/>
            <a:chOff x="8295502" y="4002389"/>
            <a:chExt cx="417411" cy="417411"/>
          </a:xfrm>
        </p:grpSpPr>
        <p:sp>
          <p:nvSpPr>
            <p:cNvPr id="140" name="Oval 139">
              <a:extLst>
                <a:ext uri="{FF2B5EF4-FFF2-40B4-BE49-F238E27FC236}">
                  <a16:creationId xmlns:a16="http://schemas.microsoft.com/office/drawing/2014/main" id="{BD37FEF2-7377-4BC7-9122-AC7DB3E544C5}"/>
                </a:ext>
              </a:extLst>
            </p:cNvPr>
            <p:cNvSpPr/>
            <p:nvPr/>
          </p:nvSpPr>
          <p:spPr>
            <a:xfrm>
              <a:off x="8295502" y="4002389"/>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nvGrpSpPr>
            <p:cNvPr id="28" name="Group 27">
              <a:extLst>
                <a:ext uri="{FF2B5EF4-FFF2-40B4-BE49-F238E27FC236}">
                  <a16:creationId xmlns:a16="http://schemas.microsoft.com/office/drawing/2014/main" id="{03D48B05-A0FB-4781-9A7A-4E87BD958FFD}"/>
                </a:ext>
              </a:extLst>
            </p:cNvPr>
            <p:cNvGrpSpPr/>
            <p:nvPr/>
          </p:nvGrpSpPr>
          <p:grpSpPr>
            <a:xfrm>
              <a:off x="8379881" y="4086150"/>
              <a:ext cx="248652" cy="249888"/>
              <a:chOff x="5205663" y="2530642"/>
              <a:chExt cx="1783543" cy="1792411"/>
            </a:xfrm>
          </p:grpSpPr>
          <p:grpSp>
            <p:nvGrpSpPr>
              <p:cNvPr id="27" name="Group 26">
                <a:extLst>
                  <a:ext uri="{FF2B5EF4-FFF2-40B4-BE49-F238E27FC236}">
                    <a16:creationId xmlns:a16="http://schemas.microsoft.com/office/drawing/2014/main" id="{6CA04EF3-3954-4147-B50B-8BC2F2A8E70D}"/>
                  </a:ext>
                </a:extLst>
              </p:cNvPr>
              <p:cNvGrpSpPr/>
              <p:nvPr/>
            </p:nvGrpSpPr>
            <p:grpSpPr>
              <a:xfrm>
                <a:off x="5260369" y="2784266"/>
                <a:ext cx="781527" cy="1531058"/>
                <a:chOff x="5260369" y="2784266"/>
                <a:chExt cx="781527" cy="1531058"/>
              </a:xfrm>
            </p:grpSpPr>
            <p:sp>
              <p:nvSpPr>
                <p:cNvPr id="2" name="Freeform: Shape 1">
                  <a:extLst>
                    <a:ext uri="{FF2B5EF4-FFF2-40B4-BE49-F238E27FC236}">
                      <a16:creationId xmlns:a16="http://schemas.microsoft.com/office/drawing/2014/main" id="{8C78716A-D0A6-45AB-B50D-93F704C909FE}"/>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Freeform: Shape 7">
                  <a:extLst>
                    <a:ext uri="{FF2B5EF4-FFF2-40B4-BE49-F238E27FC236}">
                      <a16:creationId xmlns:a16="http://schemas.microsoft.com/office/drawing/2014/main" id="{BA915CF1-C871-47AB-AEAF-3A9EBD0E8FD8}"/>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26" name="Group 25">
                <a:extLst>
                  <a:ext uri="{FF2B5EF4-FFF2-40B4-BE49-F238E27FC236}">
                    <a16:creationId xmlns:a16="http://schemas.microsoft.com/office/drawing/2014/main" id="{31101527-A7F6-4648-B846-CE5EC3C6A71B}"/>
                  </a:ext>
                </a:extLst>
              </p:cNvPr>
              <p:cNvGrpSpPr/>
              <p:nvPr/>
            </p:nvGrpSpPr>
            <p:grpSpPr>
              <a:xfrm>
                <a:off x="5205663" y="2646947"/>
                <a:ext cx="529390" cy="1227221"/>
                <a:chOff x="5205663" y="2646947"/>
                <a:chExt cx="529390" cy="1227221"/>
              </a:xfrm>
            </p:grpSpPr>
            <p:cxnSp>
              <p:nvCxnSpPr>
                <p:cNvPr id="15" name="Straight Connector 14">
                  <a:extLst>
                    <a:ext uri="{FF2B5EF4-FFF2-40B4-BE49-F238E27FC236}">
                      <a16:creationId xmlns:a16="http://schemas.microsoft.com/office/drawing/2014/main" id="{E282F699-BD06-4B5B-A25D-9DEE37BFD4FC}"/>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3" name="Straight Connector 122">
                  <a:extLst>
                    <a:ext uri="{FF2B5EF4-FFF2-40B4-BE49-F238E27FC236}">
                      <a16:creationId xmlns:a16="http://schemas.microsoft.com/office/drawing/2014/main" id="{04A5936D-CE43-4F49-AEF4-2588DFEF2A5D}"/>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25" name="Straight Connector 124">
                  <a:extLst>
                    <a:ext uri="{FF2B5EF4-FFF2-40B4-BE49-F238E27FC236}">
                      <a16:creationId xmlns:a16="http://schemas.microsoft.com/office/drawing/2014/main" id="{86305782-C319-4442-8A7D-72F6448E9748}"/>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31" name="Straight Connector 130">
                  <a:extLst>
                    <a:ext uri="{FF2B5EF4-FFF2-40B4-BE49-F238E27FC236}">
                      <a16:creationId xmlns:a16="http://schemas.microsoft.com/office/drawing/2014/main" id="{1F66DCC7-9AB8-4D70-85E2-5C55DA7ED9C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cxnSp>
            <p:nvCxnSpPr>
              <p:cNvPr id="132" name="Straight Connector 131">
                <a:extLst>
                  <a:ext uri="{FF2B5EF4-FFF2-40B4-BE49-F238E27FC236}">
                    <a16:creationId xmlns:a16="http://schemas.microsoft.com/office/drawing/2014/main" id="{6C1102BA-96FE-4062-9266-890F55F2870E}"/>
                  </a:ext>
                </a:extLst>
              </p:cNvPr>
              <p:cNvCxnSpPr>
                <a:cxnSpLocks/>
              </p:cNvCxnSpPr>
              <p:nvPr/>
            </p:nvCxnSpPr>
            <p:spPr>
              <a:xfrm>
                <a:off x="6096000" y="2530642"/>
                <a:ext cx="0" cy="116305"/>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nvGrpSpPr>
              <p:cNvPr id="133" name="Group 132">
                <a:extLst>
                  <a:ext uri="{FF2B5EF4-FFF2-40B4-BE49-F238E27FC236}">
                    <a16:creationId xmlns:a16="http://schemas.microsoft.com/office/drawing/2014/main" id="{C656938E-91E1-432A-A6CE-D8CB7F0381EC}"/>
                  </a:ext>
                </a:extLst>
              </p:cNvPr>
              <p:cNvGrpSpPr/>
              <p:nvPr/>
            </p:nvGrpSpPr>
            <p:grpSpPr>
              <a:xfrm flipH="1">
                <a:off x="6459816" y="2646947"/>
                <a:ext cx="529390" cy="1227221"/>
                <a:chOff x="5205663" y="2646947"/>
                <a:chExt cx="529390" cy="1227221"/>
              </a:xfrm>
            </p:grpSpPr>
            <p:cxnSp>
              <p:nvCxnSpPr>
                <p:cNvPr id="154" name="Straight Connector 153">
                  <a:extLst>
                    <a:ext uri="{FF2B5EF4-FFF2-40B4-BE49-F238E27FC236}">
                      <a16:creationId xmlns:a16="http://schemas.microsoft.com/office/drawing/2014/main" id="{D5984F79-4901-4DC3-88D7-DCF8277CE96B}"/>
                    </a:ext>
                  </a:extLst>
                </p:cNvPr>
                <p:cNvCxnSpPr/>
                <p:nvPr/>
              </p:nvCxnSpPr>
              <p:spPr>
                <a:xfrm flipV="1">
                  <a:off x="5305926" y="3745832"/>
                  <a:ext cx="236621" cy="128336"/>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5" name="Straight Connector 154">
                  <a:extLst>
                    <a:ext uri="{FF2B5EF4-FFF2-40B4-BE49-F238E27FC236}">
                      <a16:creationId xmlns:a16="http://schemas.microsoft.com/office/drawing/2014/main" id="{9CCC8855-2617-4FD7-A04F-D6F9085CECF5}"/>
                    </a:ext>
                  </a:extLst>
                </p:cNvPr>
                <p:cNvCxnSpPr>
                  <a:cxnSpLocks/>
                </p:cNvCxnSpPr>
                <p:nvPr/>
              </p:nvCxnSpPr>
              <p:spPr>
                <a:xfrm>
                  <a:off x="5205663" y="3426467"/>
                  <a:ext cx="368969" cy="0"/>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6" name="Straight Connector 155">
                  <a:extLst>
                    <a:ext uri="{FF2B5EF4-FFF2-40B4-BE49-F238E27FC236}">
                      <a16:creationId xmlns:a16="http://schemas.microsoft.com/office/drawing/2014/main" id="{7A88B167-DA17-4565-9C1E-835A385E3A0A}"/>
                    </a:ext>
                  </a:extLst>
                </p:cNvPr>
                <p:cNvCxnSpPr>
                  <a:cxnSpLocks/>
                </p:cNvCxnSpPr>
                <p:nvPr/>
              </p:nvCxnSpPr>
              <p:spPr>
                <a:xfrm>
                  <a:off x="5346032" y="2990728"/>
                  <a:ext cx="300789" cy="185927"/>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cxnSp>
              <p:nvCxnSpPr>
                <p:cNvPr id="157" name="Straight Connector 156">
                  <a:extLst>
                    <a:ext uri="{FF2B5EF4-FFF2-40B4-BE49-F238E27FC236}">
                      <a16:creationId xmlns:a16="http://schemas.microsoft.com/office/drawing/2014/main" id="{4AF97525-5E1F-424F-B359-A0BDFAFAE6D6}"/>
                    </a:ext>
                  </a:extLst>
                </p:cNvPr>
                <p:cNvCxnSpPr>
                  <a:cxnSpLocks/>
                </p:cNvCxnSpPr>
                <p:nvPr/>
              </p:nvCxnSpPr>
              <p:spPr>
                <a:xfrm>
                  <a:off x="5646821" y="2646947"/>
                  <a:ext cx="88232" cy="144379"/>
                </a:xfrm>
                <a:prstGeom prst="line">
                  <a:avLst/>
                </a:pr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cxnSp>
          </p:grpSp>
          <p:grpSp>
            <p:nvGrpSpPr>
              <p:cNvPr id="158" name="Group 157">
                <a:extLst>
                  <a:ext uri="{FF2B5EF4-FFF2-40B4-BE49-F238E27FC236}">
                    <a16:creationId xmlns:a16="http://schemas.microsoft.com/office/drawing/2014/main" id="{39CEC7AF-097A-4730-92F4-B14A6B4E0E0A}"/>
                  </a:ext>
                </a:extLst>
              </p:cNvPr>
              <p:cNvGrpSpPr/>
              <p:nvPr/>
            </p:nvGrpSpPr>
            <p:grpSpPr>
              <a:xfrm flipH="1">
                <a:off x="6150106" y="2791995"/>
                <a:ext cx="781527" cy="1531058"/>
                <a:chOff x="5260369" y="2784266"/>
                <a:chExt cx="781527" cy="1531058"/>
              </a:xfrm>
            </p:grpSpPr>
            <p:sp>
              <p:nvSpPr>
                <p:cNvPr id="159" name="Freeform: Shape 158">
                  <a:extLst>
                    <a:ext uri="{FF2B5EF4-FFF2-40B4-BE49-F238E27FC236}">
                      <a16:creationId xmlns:a16="http://schemas.microsoft.com/office/drawing/2014/main" id="{894D3452-7F87-4C27-AD39-B62EB74779DB}"/>
                    </a:ext>
                  </a:extLst>
                </p:cNvPr>
                <p:cNvSpPr/>
                <p:nvPr/>
              </p:nvSpPr>
              <p:spPr>
                <a:xfrm>
                  <a:off x="5260369" y="2784266"/>
                  <a:ext cx="777991" cy="1530384"/>
                </a:xfrm>
                <a:custGeom>
                  <a:avLst/>
                  <a:gdLst>
                    <a:gd name="connsiteX0" fmla="*/ 0 w 750013"/>
                    <a:gd name="connsiteY0" fmla="*/ 1530850 h 1530850"/>
                    <a:gd name="connsiteX1" fmla="*/ 0 w 750013"/>
                    <a:gd name="connsiteY1" fmla="*/ 1530850 h 1530850"/>
                    <a:gd name="connsiteX2" fmla="*/ 102741 w 750013"/>
                    <a:gd name="connsiteY2" fmla="*/ 1510301 h 1530850"/>
                    <a:gd name="connsiteX3" fmla="*/ 410966 w 750013"/>
                    <a:gd name="connsiteY3" fmla="*/ 1253448 h 1530850"/>
                    <a:gd name="connsiteX4" fmla="*/ 698642 w 750013"/>
                    <a:gd name="connsiteY4" fmla="*/ 0 h 1530850"/>
                    <a:gd name="connsiteX5" fmla="*/ 750013 w 750013"/>
                    <a:gd name="connsiteY5" fmla="*/ 544531 h 1530850"/>
                    <a:gd name="connsiteX0" fmla="*/ 0 w 777991"/>
                    <a:gd name="connsiteY0" fmla="*/ 1498766 h 1498766"/>
                    <a:gd name="connsiteX1" fmla="*/ 0 w 777991"/>
                    <a:gd name="connsiteY1" fmla="*/ 1498766 h 1498766"/>
                    <a:gd name="connsiteX2" fmla="*/ 102741 w 777991"/>
                    <a:gd name="connsiteY2" fmla="*/ 1478217 h 1498766"/>
                    <a:gd name="connsiteX3" fmla="*/ 410966 w 777991"/>
                    <a:gd name="connsiteY3" fmla="*/ 1221364 h 1498766"/>
                    <a:gd name="connsiteX4" fmla="*/ 774842 w 777991"/>
                    <a:gd name="connsiteY4" fmla="*/ 0 h 1498766"/>
                    <a:gd name="connsiteX5" fmla="*/ 750013 w 777991"/>
                    <a:gd name="connsiteY5" fmla="*/ 512447 h 1498766"/>
                    <a:gd name="connsiteX0" fmla="*/ 0 w 777991"/>
                    <a:gd name="connsiteY0" fmla="*/ 1510332 h 1510332"/>
                    <a:gd name="connsiteX1" fmla="*/ 0 w 777991"/>
                    <a:gd name="connsiteY1" fmla="*/ 1510332 h 1510332"/>
                    <a:gd name="connsiteX2" fmla="*/ 102741 w 777991"/>
                    <a:gd name="connsiteY2" fmla="*/ 1489783 h 1510332"/>
                    <a:gd name="connsiteX3" fmla="*/ 410966 w 777991"/>
                    <a:gd name="connsiteY3" fmla="*/ 1232930 h 1510332"/>
                    <a:gd name="connsiteX4" fmla="*/ 774842 w 777991"/>
                    <a:gd name="connsiteY4" fmla="*/ 11566 h 1510332"/>
                    <a:gd name="connsiteX5" fmla="*/ 750013 w 777991"/>
                    <a:gd name="connsiteY5" fmla="*/ 524013 h 1510332"/>
                    <a:gd name="connsiteX0" fmla="*/ 0 w 777991"/>
                    <a:gd name="connsiteY0" fmla="*/ 1510332 h 1510332"/>
                    <a:gd name="connsiteX1" fmla="*/ 0 w 777991"/>
                    <a:gd name="connsiteY1" fmla="*/ 1510332 h 1510332"/>
                    <a:gd name="connsiteX2" fmla="*/ 410966 w 777991"/>
                    <a:gd name="connsiteY2" fmla="*/ 1232930 h 1510332"/>
                    <a:gd name="connsiteX3" fmla="*/ 774842 w 777991"/>
                    <a:gd name="connsiteY3" fmla="*/ 11566 h 1510332"/>
                    <a:gd name="connsiteX4" fmla="*/ 750013 w 777991"/>
                    <a:gd name="connsiteY4" fmla="*/ 524013 h 1510332"/>
                    <a:gd name="connsiteX0" fmla="*/ 0 w 777991"/>
                    <a:gd name="connsiteY0" fmla="*/ 1510332 h 1530384"/>
                    <a:gd name="connsiteX1" fmla="*/ 8021 w 777991"/>
                    <a:gd name="connsiteY1" fmla="*/ 1530384 h 1530384"/>
                    <a:gd name="connsiteX2" fmla="*/ 410966 w 777991"/>
                    <a:gd name="connsiteY2" fmla="*/ 1232930 h 1530384"/>
                    <a:gd name="connsiteX3" fmla="*/ 774842 w 777991"/>
                    <a:gd name="connsiteY3" fmla="*/ 11566 h 1530384"/>
                    <a:gd name="connsiteX4" fmla="*/ 750013 w 777991"/>
                    <a:gd name="connsiteY4" fmla="*/ 524013 h 1530384"/>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777991" h="1530384">
                      <a:moveTo>
                        <a:pt x="0" y="1510332"/>
                      </a:moveTo>
                      <a:lnTo>
                        <a:pt x="8021" y="1530384"/>
                      </a:lnTo>
                      <a:lnTo>
                        <a:pt x="410966" y="1232930"/>
                      </a:lnTo>
                      <a:cubicBezTo>
                        <a:pt x="532258" y="825809"/>
                        <a:pt x="545266" y="-114713"/>
                        <a:pt x="774842" y="11566"/>
                      </a:cubicBezTo>
                      <a:cubicBezTo>
                        <a:pt x="791966" y="193076"/>
                        <a:pt x="732889" y="342503"/>
                        <a:pt x="750013" y="524013"/>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0" name="Freeform: Shape 159">
                  <a:extLst>
                    <a:ext uri="{FF2B5EF4-FFF2-40B4-BE49-F238E27FC236}">
                      <a16:creationId xmlns:a16="http://schemas.microsoft.com/office/drawing/2014/main" id="{AD6D083A-DF6A-44FB-B788-007514E3DAD3}"/>
                    </a:ext>
                  </a:extLst>
                </p:cNvPr>
                <p:cNvSpPr/>
                <p:nvPr/>
              </p:nvSpPr>
              <p:spPr>
                <a:xfrm>
                  <a:off x="5803232" y="3408939"/>
                  <a:ext cx="238664" cy="906385"/>
                </a:xfrm>
                <a:custGeom>
                  <a:avLst/>
                  <a:gdLst>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224589 w 236621"/>
                    <a:gd name="connsiteY2" fmla="*/ 16042 h 906379"/>
                    <a:gd name="connsiteX3" fmla="*/ 152400 w 236621"/>
                    <a:gd name="connsiteY3" fmla="*/ 0 h 906379"/>
                    <a:gd name="connsiteX4" fmla="*/ 72189 w 236621"/>
                    <a:gd name="connsiteY4" fmla="*/ 449179 h 906379"/>
                    <a:gd name="connsiteX0" fmla="*/ 0 w 236621"/>
                    <a:gd name="connsiteY0" fmla="*/ 906379 h 906379"/>
                    <a:gd name="connsiteX1" fmla="*/ 236621 w 236621"/>
                    <a:gd name="connsiteY1" fmla="*/ 677779 h 906379"/>
                    <a:gd name="connsiteX2" fmla="*/ 152400 w 236621"/>
                    <a:gd name="connsiteY2" fmla="*/ 0 h 906379"/>
                    <a:gd name="connsiteX3" fmla="*/ 72189 w 236621"/>
                    <a:gd name="connsiteY3" fmla="*/ 449179 h 906379"/>
                    <a:gd name="connsiteX0" fmla="*/ 0 w 238137"/>
                    <a:gd name="connsiteY0" fmla="*/ 907781 h 907781"/>
                    <a:gd name="connsiteX1" fmla="*/ 236621 w 238137"/>
                    <a:gd name="connsiteY1" fmla="*/ 679181 h 907781"/>
                    <a:gd name="connsiteX2" fmla="*/ 152400 w 238137"/>
                    <a:gd name="connsiteY2" fmla="*/ 1402 h 907781"/>
                    <a:gd name="connsiteX3" fmla="*/ 72189 w 238137"/>
                    <a:gd name="connsiteY3" fmla="*/ 450581 h 907781"/>
                    <a:gd name="connsiteX0" fmla="*/ 0 w 238137"/>
                    <a:gd name="connsiteY0" fmla="*/ 908387 h 908387"/>
                    <a:gd name="connsiteX1" fmla="*/ 236621 w 238137"/>
                    <a:gd name="connsiteY1" fmla="*/ 679787 h 908387"/>
                    <a:gd name="connsiteX2" fmla="*/ 152400 w 238137"/>
                    <a:gd name="connsiteY2" fmla="*/ 2008 h 908387"/>
                    <a:gd name="connsiteX3" fmla="*/ 72189 w 238137"/>
                    <a:gd name="connsiteY3" fmla="*/ 451187 h 908387"/>
                    <a:gd name="connsiteX0" fmla="*/ 0 w 238137"/>
                    <a:gd name="connsiteY0" fmla="*/ 908456 h 908456"/>
                    <a:gd name="connsiteX1" fmla="*/ 236621 w 238137"/>
                    <a:gd name="connsiteY1" fmla="*/ 679856 h 908456"/>
                    <a:gd name="connsiteX2" fmla="*/ 152400 w 238137"/>
                    <a:gd name="connsiteY2" fmla="*/ 2077 h 908456"/>
                    <a:gd name="connsiteX3" fmla="*/ 72189 w 238137"/>
                    <a:gd name="connsiteY3" fmla="*/ 451256 h 908456"/>
                    <a:gd name="connsiteX0" fmla="*/ 0 w 238137"/>
                    <a:gd name="connsiteY0" fmla="*/ 908481 h 908481"/>
                    <a:gd name="connsiteX1" fmla="*/ 236621 w 238137"/>
                    <a:gd name="connsiteY1" fmla="*/ 679881 h 908481"/>
                    <a:gd name="connsiteX2" fmla="*/ 152400 w 238137"/>
                    <a:gd name="connsiteY2" fmla="*/ 2102 h 908481"/>
                    <a:gd name="connsiteX3" fmla="*/ 64167 w 238137"/>
                    <a:gd name="connsiteY3" fmla="*/ 447270 h 908481"/>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238137"/>
                    <a:gd name="connsiteY0" fmla="*/ 908583 h 908583"/>
                    <a:gd name="connsiteX1" fmla="*/ 236621 w 238137"/>
                    <a:gd name="connsiteY1" fmla="*/ 679983 h 908583"/>
                    <a:gd name="connsiteX2" fmla="*/ 152400 w 238137"/>
                    <a:gd name="connsiteY2" fmla="*/ 2204 h 908583"/>
                    <a:gd name="connsiteX3" fmla="*/ 64167 w 238137"/>
                    <a:gd name="connsiteY3" fmla="*/ 447372 h 908583"/>
                    <a:gd name="connsiteX0" fmla="*/ 0 w 152400"/>
                    <a:gd name="connsiteY0" fmla="*/ 908583 h 908583"/>
                    <a:gd name="connsiteX1" fmla="*/ 152400 w 152400"/>
                    <a:gd name="connsiteY1" fmla="*/ 2204 h 908583"/>
                    <a:gd name="connsiteX2" fmla="*/ 64167 w 152400"/>
                    <a:gd name="connsiteY2" fmla="*/ 447372 h 908583"/>
                    <a:gd name="connsiteX0" fmla="*/ 0 w 231612"/>
                    <a:gd name="connsiteY0" fmla="*/ 908583 h 908583"/>
                    <a:gd name="connsiteX1" fmla="*/ 152400 w 231612"/>
                    <a:gd name="connsiteY1" fmla="*/ 2204 h 908583"/>
                    <a:gd name="connsiteX2" fmla="*/ 64167 w 231612"/>
                    <a:gd name="connsiteY2" fmla="*/ 447372 h 908583"/>
                    <a:gd name="connsiteX0" fmla="*/ 0 w 272096"/>
                    <a:gd name="connsiteY0" fmla="*/ 912148 h 912148"/>
                    <a:gd name="connsiteX1" fmla="*/ 152400 w 272096"/>
                    <a:gd name="connsiteY1" fmla="*/ 5769 h 912148"/>
                    <a:gd name="connsiteX2" fmla="*/ 64167 w 272096"/>
                    <a:gd name="connsiteY2" fmla="*/ 450937 h 912148"/>
                    <a:gd name="connsiteX0" fmla="*/ 0 w 281166"/>
                    <a:gd name="connsiteY0" fmla="*/ 908584 h 908584"/>
                    <a:gd name="connsiteX1" fmla="*/ 152400 w 281166"/>
                    <a:gd name="connsiteY1" fmla="*/ 2205 h 908584"/>
                    <a:gd name="connsiteX2" fmla="*/ 64167 w 281166"/>
                    <a:gd name="connsiteY2" fmla="*/ 447373 h 908584"/>
                    <a:gd name="connsiteX0" fmla="*/ 0 w 281166"/>
                    <a:gd name="connsiteY0" fmla="*/ 906432 h 906432"/>
                    <a:gd name="connsiteX1" fmla="*/ 152400 w 281166"/>
                    <a:gd name="connsiteY1" fmla="*/ 53 h 906432"/>
                    <a:gd name="connsiteX2" fmla="*/ 64167 w 281166"/>
                    <a:gd name="connsiteY2" fmla="*/ 445221 h 906432"/>
                    <a:gd name="connsiteX0" fmla="*/ 0 w 263896"/>
                    <a:gd name="connsiteY0" fmla="*/ 906430 h 906430"/>
                    <a:gd name="connsiteX1" fmla="*/ 152400 w 263896"/>
                    <a:gd name="connsiteY1" fmla="*/ 51 h 906430"/>
                    <a:gd name="connsiteX2" fmla="*/ 64167 w 263896"/>
                    <a:gd name="connsiteY2" fmla="*/ 445219 h 906430"/>
                    <a:gd name="connsiteX0" fmla="*/ 0 w 268639"/>
                    <a:gd name="connsiteY0" fmla="*/ 906457 h 906457"/>
                    <a:gd name="connsiteX1" fmla="*/ 264694 w 268639"/>
                    <a:gd name="connsiteY1" fmla="*/ 413164 h 906457"/>
                    <a:gd name="connsiteX2" fmla="*/ 152400 w 268639"/>
                    <a:gd name="connsiteY2" fmla="*/ 78 h 906457"/>
                    <a:gd name="connsiteX3" fmla="*/ 64167 w 268639"/>
                    <a:gd name="connsiteY3" fmla="*/ 445246 h 906457"/>
                    <a:gd name="connsiteX0" fmla="*/ 0 w 272946"/>
                    <a:gd name="connsiteY0" fmla="*/ 906385 h 906385"/>
                    <a:gd name="connsiteX1" fmla="*/ 264694 w 272946"/>
                    <a:gd name="connsiteY1" fmla="*/ 413092 h 906385"/>
                    <a:gd name="connsiteX2" fmla="*/ 152400 w 272946"/>
                    <a:gd name="connsiteY2" fmla="*/ 6 h 906385"/>
                    <a:gd name="connsiteX3" fmla="*/ 64167 w 272946"/>
                    <a:gd name="connsiteY3" fmla="*/ 445174 h 906385"/>
                    <a:gd name="connsiteX0" fmla="*/ 0 w 246575"/>
                    <a:gd name="connsiteY0" fmla="*/ 906385 h 906385"/>
                    <a:gd name="connsiteX1" fmla="*/ 232610 w 246575"/>
                    <a:gd name="connsiteY1" fmla="*/ 413092 h 906385"/>
                    <a:gd name="connsiteX2" fmla="*/ 152400 w 246575"/>
                    <a:gd name="connsiteY2" fmla="*/ 6 h 906385"/>
                    <a:gd name="connsiteX3" fmla="*/ 64167 w 246575"/>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42634"/>
                    <a:gd name="connsiteY0" fmla="*/ 906385 h 906385"/>
                    <a:gd name="connsiteX1" fmla="*/ 232610 w 242634"/>
                    <a:gd name="connsiteY1" fmla="*/ 413092 h 906385"/>
                    <a:gd name="connsiteX2" fmla="*/ 152400 w 242634"/>
                    <a:gd name="connsiteY2" fmla="*/ 6 h 906385"/>
                    <a:gd name="connsiteX3" fmla="*/ 64167 w 242634"/>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9447"/>
                    <a:gd name="connsiteY0" fmla="*/ 906385 h 906385"/>
                    <a:gd name="connsiteX1" fmla="*/ 232610 w 239447"/>
                    <a:gd name="connsiteY1" fmla="*/ 413092 h 906385"/>
                    <a:gd name="connsiteX2" fmla="*/ 152400 w 239447"/>
                    <a:gd name="connsiteY2" fmla="*/ 6 h 906385"/>
                    <a:gd name="connsiteX3" fmla="*/ 64167 w 239447"/>
                    <a:gd name="connsiteY3" fmla="*/ 445174 h 906385"/>
                    <a:gd name="connsiteX0" fmla="*/ 0 w 237862"/>
                    <a:gd name="connsiteY0" fmla="*/ 906385 h 906385"/>
                    <a:gd name="connsiteX1" fmla="*/ 232610 w 237862"/>
                    <a:gd name="connsiteY1" fmla="*/ 413092 h 906385"/>
                    <a:gd name="connsiteX2" fmla="*/ 152400 w 237862"/>
                    <a:gd name="connsiteY2" fmla="*/ 6 h 906385"/>
                    <a:gd name="connsiteX3" fmla="*/ 64167 w 237862"/>
                    <a:gd name="connsiteY3" fmla="*/ 445174 h 906385"/>
                    <a:gd name="connsiteX0" fmla="*/ 0 w 238874"/>
                    <a:gd name="connsiteY0" fmla="*/ 906385 h 906385"/>
                    <a:gd name="connsiteX1" fmla="*/ 232610 w 238874"/>
                    <a:gd name="connsiteY1" fmla="*/ 413092 h 906385"/>
                    <a:gd name="connsiteX2" fmla="*/ 152400 w 238874"/>
                    <a:gd name="connsiteY2" fmla="*/ 6 h 906385"/>
                    <a:gd name="connsiteX3" fmla="*/ 64167 w 238874"/>
                    <a:gd name="connsiteY3" fmla="*/ 445174 h 906385"/>
                    <a:gd name="connsiteX0" fmla="*/ 0 w 238664"/>
                    <a:gd name="connsiteY0" fmla="*/ 906385 h 906385"/>
                    <a:gd name="connsiteX1" fmla="*/ 232610 w 238664"/>
                    <a:gd name="connsiteY1" fmla="*/ 413092 h 906385"/>
                    <a:gd name="connsiteX2" fmla="*/ 152400 w 238664"/>
                    <a:gd name="connsiteY2" fmla="*/ 6 h 906385"/>
                    <a:gd name="connsiteX3" fmla="*/ 64167 w 238664"/>
                    <a:gd name="connsiteY3" fmla="*/ 445174 h 906385"/>
                  </a:gdLst>
                  <a:ahLst/>
                  <a:cxnLst>
                    <a:cxn ang="0">
                      <a:pos x="connsiteX0" y="connsiteY0"/>
                    </a:cxn>
                    <a:cxn ang="0">
                      <a:pos x="connsiteX1" y="connsiteY1"/>
                    </a:cxn>
                    <a:cxn ang="0">
                      <a:pos x="connsiteX2" y="connsiteY2"/>
                    </a:cxn>
                    <a:cxn ang="0">
                      <a:pos x="connsiteX3" y="connsiteY3"/>
                    </a:cxn>
                  </a:cxnLst>
                  <a:rect l="l" t="t" r="r" b="b"/>
                  <a:pathLst>
                    <a:path w="238664" h="906385">
                      <a:moveTo>
                        <a:pt x="0" y="906385"/>
                      </a:moveTo>
                      <a:cubicBezTo>
                        <a:pt x="80211" y="828181"/>
                        <a:pt x="275390" y="921091"/>
                        <a:pt x="232610" y="413092"/>
                      </a:cubicBezTo>
                      <a:cubicBezTo>
                        <a:pt x="229937" y="217913"/>
                        <a:pt x="258011" y="-1330"/>
                        <a:pt x="152400" y="6"/>
                      </a:cubicBezTo>
                      <a:cubicBezTo>
                        <a:pt x="37431" y="13375"/>
                        <a:pt x="102937" y="267375"/>
                        <a:pt x="64167" y="445174"/>
                      </a:cubicBezTo>
                    </a:path>
                  </a:pathLst>
                </a:custGeom>
                <a:noFill/>
                <a:ln w="12700" cap="rnd">
                  <a:solidFill>
                    <a:srgbClr val="404B5B"/>
                  </a:solidFill>
                  <a:round/>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grpSp>
      <p:sp>
        <p:nvSpPr>
          <p:cNvPr id="172" name="religion_box">
            <a:extLst>
              <a:ext uri="{FF2B5EF4-FFF2-40B4-BE49-F238E27FC236}">
                <a16:creationId xmlns:a16="http://schemas.microsoft.com/office/drawing/2014/main" id="{85A20AC6-B4FB-4CF0-8A51-61345A7B99A3}"/>
              </a:ext>
              <a:ext uri="{C183D7F6-B498-43B3-948B-1728B52AA6E4}">
                <adec:decorative xmlns:adec="http://schemas.microsoft.com/office/drawing/2017/decorative" val="1"/>
              </a:ext>
            </a:extLst>
          </p:cNvPr>
          <p:cNvSpPr/>
          <p:nvPr/>
        </p:nvSpPr>
        <p:spPr>
          <a:xfrm>
            <a:off x="8106438" y="1427079"/>
            <a:ext cx="3691272" cy="2721600"/>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4" name="religion_title">
            <a:extLst>
              <a:ext uri="{FF2B5EF4-FFF2-40B4-BE49-F238E27FC236}">
                <a16:creationId xmlns:a16="http://schemas.microsoft.com/office/drawing/2014/main" id="{8491380B-22F5-47C6-A677-9B4FA2357530}"/>
              </a:ext>
            </a:extLst>
          </p:cNvPr>
          <p:cNvSpPr txBox="1"/>
          <p:nvPr/>
        </p:nvSpPr>
        <p:spPr>
          <a:xfrm>
            <a:off x="8841392" y="1571113"/>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Religion</a:t>
            </a:r>
          </a:p>
        </p:txBody>
      </p:sp>
      <p:grpSp>
        <p:nvGrpSpPr>
          <p:cNvPr id="35" name="ethnicity_logo">
            <a:extLst>
              <a:ext uri="{FF2B5EF4-FFF2-40B4-BE49-F238E27FC236}">
                <a16:creationId xmlns:a16="http://schemas.microsoft.com/office/drawing/2014/main" id="{E983585D-47B4-4F12-88BA-8DB2FF81C69D}"/>
              </a:ext>
              <a:ext uri="{C183D7F6-B498-43B3-948B-1728B52AA6E4}">
                <adec:decorative xmlns:adec="http://schemas.microsoft.com/office/drawing/2017/decorative" val="1"/>
              </a:ext>
            </a:extLst>
          </p:cNvPr>
          <p:cNvGrpSpPr/>
          <p:nvPr/>
        </p:nvGrpSpPr>
        <p:grpSpPr>
          <a:xfrm>
            <a:off x="4431792" y="1504428"/>
            <a:ext cx="495789" cy="417411"/>
            <a:chOff x="8266985" y="1360031"/>
            <a:chExt cx="495789" cy="417411"/>
          </a:xfrm>
        </p:grpSpPr>
        <p:sp>
          <p:nvSpPr>
            <p:cNvPr id="138" name="Oval 137">
              <a:extLst>
                <a:ext uri="{FF2B5EF4-FFF2-40B4-BE49-F238E27FC236}">
                  <a16:creationId xmlns:a16="http://schemas.microsoft.com/office/drawing/2014/main" id="{D523CF11-0DFE-431A-BDFD-EE257FAA4FF8}"/>
                </a:ext>
              </a:extLst>
            </p:cNvPr>
            <p:cNvSpPr/>
            <p:nvPr/>
          </p:nvSpPr>
          <p:spPr>
            <a:xfrm>
              <a:off x="8295502" y="1360031"/>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33" name="Picture 32">
              <a:extLst>
                <a:ext uri="{FF2B5EF4-FFF2-40B4-BE49-F238E27FC236}">
                  <a16:creationId xmlns:a16="http://schemas.microsoft.com/office/drawing/2014/main" id="{EE40CD96-FAD5-4BCD-909A-6E04E775C260}"/>
                </a:ext>
                <a:ext uri="{C183D7F6-B498-43B3-948B-1728B52AA6E4}">
                  <adec:decorative xmlns:adec="http://schemas.microsoft.com/office/drawing/2017/decorative" val="1"/>
                </a:ext>
              </a:extLst>
            </p:cNvPr>
            <p:cNvPicPr>
              <a:picLocks noChangeAspect="1"/>
            </p:cNvPicPr>
            <p:nvPr/>
          </p:nvPicPr>
          <p:blipFill>
            <a:blip r:embed="rId5"/>
            <a:stretch>
              <a:fillRect/>
            </a:stretch>
          </p:blipFill>
          <p:spPr>
            <a:xfrm>
              <a:off x="8266985" y="1419143"/>
              <a:ext cx="495789" cy="330098"/>
            </a:xfrm>
            <a:prstGeom prst="rect">
              <a:avLst/>
            </a:prstGeom>
          </p:spPr>
        </p:pic>
      </p:grpSp>
      <p:sp>
        <p:nvSpPr>
          <p:cNvPr id="171" name="ethnicity_box">
            <a:extLst>
              <a:ext uri="{FF2B5EF4-FFF2-40B4-BE49-F238E27FC236}">
                <a16:creationId xmlns:a16="http://schemas.microsoft.com/office/drawing/2014/main" id="{EE57BB3F-0C2C-446E-A9A2-9BE2DC83AD47}"/>
              </a:ext>
              <a:ext uri="{C183D7F6-B498-43B3-948B-1728B52AA6E4}">
                <adec:decorative xmlns:adec="http://schemas.microsoft.com/office/drawing/2017/decorative" val="1"/>
              </a:ext>
            </a:extLst>
          </p:cNvPr>
          <p:cNvSpPr/>
          <p:nvPr/>
        </p:nvSpPr>
        <p:spPr>
          <a:xfrm>
            <a:off x="4322759" y="1427079"/>
            <a:ext cx="3691272" cy="2722441"/>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143" name="ethnicity_title">
            <a:extLst>
              <a:ext uri="{FF2B5EF4-FFF2-40B4-BE49-F238E27FC236}">
                <a16:creationId xmlns:a16="http://schemas.microsoft.com/office/drawing/2014/main" id="{143A08B6-3722-41C1-B9A1-373688EE8BE8}"/>
              </a:ext>
            </a:extLst>
          </p:cNvPr>
          <p:cNvSpPr txBox="1"/>
          <p:nvPr/>
        </p:nvSpPr>
        <p:spPr>
          <a:xfrm>
            <a:off x="5045120" y="1557706"/>
            <a:ext cx="2957066" cy="276999"/>
          </a:xfrm>
          <a:prstGeom prst="rect">
            <a:avLst/>
          </a:prstGeom>
          <a:noFill/>
          <a:ln>
            <a:solidFill>
              <a:schemeClr val="tx2"/>
            </a:solidFill>
          </a:ln>
        </p:spPr>
        <p:txBody>
          <a:bodyPr wrap="square" rtlCol="0">
            <a:spAutoFit/>
          </a:bodyPr>
          <a:lstStyle>
            <a:defPPr>
              <a:defRPr lang="en-US"/>
            </a:defPPr>
            <a:lvl1pPr marR="0" lvl="0" indent="0" fontAlgn="auto">
              <a:lnSpc>
                <a:spcPct val="100000"/>
              </a:lnSpc>
              <a:spcBef>
                <a:spcPts val="0"/>
              </a:spcBef>
              <a:spcAft>
                <a:spcPts val="0"/>
              </a:spcAft>
              <a:buClrTx/>
              <a:buSzTx/>
              <a:buFontTx/>
              <a:buNone/>
              <a:tabLst/>
              <a:defRPr kumimoji="0" sz="1200" b="1" i="0" u="none" strike="noStrike" cap="none" spc="0" normalizeH="0" baseline="0">
                <a:ln>
                  <a:noFill/>
                </a:ln>
                <a:solidFill>
                  <a:schemeClr val="tx1">
                    <a:lumMod val="75000"/>
                    <a:lumOff val="25000"/>
                  </a:schemeClr>
                </a:solidFill>
                <a:effectLst/>
                <a:uLnTx/>
                <a:uFillTx/>
                <a:latin typeface="Arial" panose="020B0604020202020204" pitchFamily="34" charset="0"/>
                <a:cs typeface="Arial" panose="020B0604020202020204" pitchFamily="34" charset="0"/>
              </a:defRPr>
            </a:lvl1pPr>
          </a:lstStyle>
          <a:p>
            <a:r>
              <a:rPr lang="en-GB">
                <a:solidFill>
                  <a:schemeClr val="tx1"/>
                </a:solidFill>
              </a:rPr>
              <a:t>Ethnicity</a:t>
            </a:r>
          </a:p>
        </p:txBody>
      </p:sp>
      <p:grpSp>
        <p:nvGrpSpPr>
          <p:cNvPr id="10" name="completed_logo">
            <a:extLst>
              <a:ext uri="{FF2B5EF4-FFF2-40B4-BE49-F238E27FC236}">
                <a16:creationId xmlns:a16="http://schemas.microsoft.com/office/drawing/2014/main" id="{44C08FF4-5F52-4627-8A4C-FE74B81DFB7C}"/>
              </a:ext>
              <a:ext uri="{C183D7F6-B498-43B3-948B-1728B52AA6E4}">
                <adec:decorative xmlns:adec="http://schemas.microsoft.com/office/drawing/2017/decorative" val="1"/>
              </a:ext>
            </a:extLst>
          </p:cNvPr>
          <p:cNvGrpSpPr/>
          <p:nvPr/>
        </p:nvGrpSpPr>
        <p:grpSpPr>
          <a:xfrm>
            <a:off x="720008" y="1982990"/>
            <a:ext cx="417411" cy="417411"/>
            <a:chOff x="720008" y="1972250"/>
            <a:chExt cx="417411" cy="417411"/>
          </a:xfrm>
        </p:grpSpPr>
        <p:grpSp>
          <p:nvGrpSpPr>
            <p:cNvPr id="63" name="Group 62">
              <a:extLst>
                <a:ext uri="{FF2B5EF4-FFF2-40B4-BE49-F238E27FC236}">
                  <a16:creationId xmlns:a16="http://schemas.microsoft.com/office/drawing/2014/main" id="{055DBBF7-4186-438F-B1E6-8CB1CC0BD005}"/>
                </a:ext>
              </a:extLst>
            </p:cNvPr>
            <p:cNvGrpSpPr/>
            <p:nvPr/>
          </p:nvGrpSpPr>
          <p:grpSpPr>
            <a:xfrm>
              <a:off x="830605" y="2051253"/>
              <a:ext cx="196217" cy="259405"/>
              <a:chOff x="9082088" y="1619250"/>
              <a:chExt cx="561975" cy="742950"/>
            </a:xfrm>
            <a:solidFill>
              <a:schemeClr val="tx2">
                <a:lumMod val="75000"/>
              </a:schemeClr>
            </a:solidFill>
          </p:grpSpPr>
          <p:sp>
            <p:nvSpPr>
              <p:cNvPr id="67" name="Freeform 105">
                <a:extLst>
                  <a:ext uri="{FF2B5EF4-FFF2-40B4-BE49-F238E27FC236}">
                    <a16:creationId xmlns:a16="http://schemas.microsoft.com/office/drawing/2014/main" id="{6B6B14E4-1DEC-4E1D-8412-968F8BC1E809}"/>
                  </a:ext>
                </a:extLst>
              </p:cNvPr>
              <p:cNvSpPr>
                <a:spLocks noEditPoints="1"/>
              </p:cNvSpPr>
              <p:nvPr/>
            </p:nvSpPr>
            <p:spPr bwMode="auto">
              <a:xfrm>
                <a:off x="9082088" y="1619250"/>
                <a:ext cx="561975" cy="742950"/>
              </a:xfrm>
              <a:custGeom>
                <a:avLst/>
                <a:gdLst>
                  <a:gd name="T0" fmla="*/ 10 w 146"/>
                  <a:gd name="T1" fmla="*/ 182 h 193"/>
                  <a:gd name="T2" fmla="*/ 72 w 146"/>
                  <a:gd name="T3" fmla="*/ 182 h 193"/>
                  <a:gd name="T4" fmla="*/ 72 w 146"/>
                  <a:gd name="T5" fmla="*/ 193 h 193"/>
                  <a:gd name="T6" fmla="*/ 82 w 146"/>
                  <a:gd name="T7" fmla="*/ 193 h 193"/>
                  <a:gd name="T8" fmla="*/ 82 w 146"/>
                  <a:gd name="T9" fmla="*/ 172 h 193"/>
                  <a:gd name="T10" fmla="*/ 74 w 146"/>
                  <a:gd name="T11" fmla="*/ 172 h 193"/>
                  <a:gd name="T12" fmla="*/ 74 w 146"/>
                  <a:gd name="T13" fmla="*/ 171 h 193"/>
                  <a:gd name="T14" fmla="*/ 86 w 146"/>
                  <a:gd name="T15" fmla="*/ 149 h 193"/>
                  <a:gd name="T16" fmla="*/ 86 w 146"/>
                  <a:gd name="T17" fmla="*/ 142 h 193"/>
                  <a:gd name="T18" fmla="*/ 133 w 146"/>
                  <a:gd name="T19" fmla="*/ 142 h 193"/>
                  <a:gd name="T20" fmla="*/ 146 w 146"/>
                  <a:gd name="T21" fmla="*/ 129 h 193"/>
                  <a:gd name="T22" fmla="*/ 146 w 146"/>
                  <a:gd name="T23" fmla="*/ 27 h 193"/>
                  <a:gd name="T24" fmla="*/ 119 w 146"/>
                  <a:gd name="T25" fmla="*/ 0 h 193"/>
                  <a:gd name="T26" fmla="*/ 45 w 146"/>
                  <a:gd name="T27" fmla="*/ 0 h 193"/>
                  <a:gd name="T28" fmla="*/ 32 w 146"/>
                  <a:gd name="T29" fmla="*/ 13 h 193"/>
                  <a:gd name="T30" fmla="*/ 32 w 146"/>
                  <a:gd name="T31" fmla="*/ 83 h 193"/>
                  <a:gd name="T32" fmla="*/ 14 w 146"/>
                  <a:gd name="T33" fmla="*/ 97 h 193"/>
                  <a:gd name="T34" fmla="*/ 4 w 146"/>
                  <a:gd name="T35" fmla="*/ 117 h 193"/>
                  <a:gd name="T36" fmla="*/ 4 w 146"/>
                  <a:gd name="T37" fmla="*/ 172 h 193"/>
                  <a:gd name="T38" fmla="*/ 0 w 146"/>
                  <a:gd name="T39" fmla="*/ 172 h 193"/>
                  <a:gd name="T40" fmla="*/ 0 w 146"/>
                  <a:gd name="T41" fmla="*/ 193 h 193"/>
                  <a:gd name="T42" fmla="*/ 10 w 146"/>
                  <a:gd name="T43" fmla="*/ 193 h 193"/>
                  <a:gd name="T44" fmla="*/ 10 w 146"/>
                  <a:gd name="T45" fmla="*/ 182 h 193"/>
                  <a:gd name="T46" fmla="*/ 45 w 146"/>
                  <a:gd name="T47" fmla="*/ 10 h 193"/>
                  <a:gd name="T48" fmla="*/ 115 w 146"/>
                  <a:gd name="T49" fmla="*/ 10 h 193"/>
                  <a:gd name="T50" fmla="*/ 136 w 146"/>
                  <a:gd name="T51" fmla="*/ 31 h 193"/>
                  <a:gd name="T52" fmla="*/ 136 w 146"/>
                  <a:gd name="T53" fmla="*/ 129 h 193"/>
                  <a:gd name="T54" fmla="*/ 133 w 146"/>
                  <a:gd name="T55" fmla="*/ 132 h 193"/>
                  <a:gd name="T56" fmla="*/ 62 w 146"/>
                  <a:gd name="T57" fmla="*/ 132 h 193"/>
                  <a:gd name="T58" fmla="*/ 62 w 146"/>
                  <a:gd name="T59" fmla="*/ 131 h 193"/>
                  <a:gd name="T60" fmla="*/ 71 w 146"/>
                  <a:gd name="T61" fmla="*/ 122 h 193"/>
                  <a:gd name="T62" fmla="*/ 71 w 146"/>
                  <a:gd name="T63" fmla="*/ 122 h 193"/>
                  <a:gd name="T64" fmla="*/ 68 w 146"/>
                  <a:gd name="T65" fmla="*/ 94 h 193"/>
                  <a:gd name="T66" fmla="*/ 53 w 146"/>
                  <a:gd name="T67" fmla="*/ 93 h 193"/>
                  <a:gd name="T68" fmla="*/ 42 w 146"/>
                  <a:gd name="T69" fmla="*/ 105 h 193"/>
                  <a:gd name="T70" fmla="*/ 42 w 146"/>
                  <a:gd name="T71" fmla="*/ 13 h 193"/>
                  <a:gd name="T72" fmla="*/ 45 w 146"/>
                  <a:gd name="T73" fmla="*/ 10 h 193"/>
                  <a:gd name="T74" fmla="*/ 14 w 146"/>
                  <a:gd name="T75" fmla="*/ 117 h 193"/>
                  <a:gd name="T76" fmla="*/ 20 w 146"/>
                  <a:gd name="T77" fmla="*/ 105 h 193"/>
                  <a:gd name="T78" fmla="*/ 32 w 146"/>
                  <a:gd name="T79" fmla="*/ 95 h 193"/>
                  <a:gd name="T80" fmla="*/ 32 w 146"/>
                  <a:gd name="T81" fmla="*/ 115 h 193"/>
                  <a:gd name="T82" fmla="*/ 21 w 146"/>
                  <a:gd name="T83" fmla="*/ 125 h 193"/>
                  <a:gd name="T84" fmla="*/ 29 w 146"/>
                  <a:gd name="T85" fmla="*/ 133 h 193"/>
                  <a:gd name="T86" fmla="*/ 61 w 146"/>
                  <a:gd name="T87" fmla="*/ 101 h 193"/>
                  <a:gd name="T88" fmla="*/ 61 w 146"/>
                  <a:gd name="T89" fmla="*/ 100 h 193"/>
                  <a:gd name="T90" fmla="*/ 64 w 146"/>
                  <a:gd name="T91" fmla="*/ 105 h 193"/>
                  <a:gd name="T92" fmla="*/ 63 w 146"/>
                  <a:gd name="T93" fmla="*/ 116 h 193"/>
                  <a:gd name="T94" fmla="*/ 52 w 146"/>
                  <a:gd name="T95" fmla="*/ 127 h 193"/>
                  <a:gd name="T96" fmla="*/ 52 w 146"/>
                  <a:gd name="T97" fmla="*/ 141 h 193"/>
                  <a:gd name="T98" fmla="*/ 41 w 146"/>
                  <a:gd name="T99" fmla="*/ 152 h 193"/>
                  <a:gd name="T100" fmla="*/ 41 w 146"/>
                  <a:gd name="T101" fmla="*/ 162 h 193"/>
                  <a:gd name="T102" fmla="*/ 62 w 146"/>
                  <a:gd name="T103" fmla="*/ 142 h 193"/>
                  <a:gd name="T104" fmla="*/ 76 w 146"/>
                  <a:gd name="T105" fmla="*/ 142 h 193"/>
                  <a:gd name="T106" fmla="*/ 76 w 146"/>
                  <a:gd name="T107" fmla="*/ 149 h 193"/>
                  <a:gd name="T108" fmla="*/ 66 w 146"/>
                  <a:gd name="T109" fmla="*/ 165 h 193"/>
                  <a:gd name="T110" fmla="*/ 64 w 146"/>
                  <a:gd name="T111" fmla="*/ 167 h 193"/>
                  <a:gd name="T112" fmla="*/ 64 w 146"/>
                  <a:gd name="T113" fmla="*/ 172 h 193"/>
                  <a:gd name="T114" fmla="*/ 14 w 146"/>
                  <a:gd name="T115" fmla="*/ 172 h 193"/>
                  <a:gd name="T116" fmla="*/ 14 w 146"/>
                  <a:gd name="T117" fmla="*/ 117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46" h="193">
                    <a:moveTo>
                      <a:pt x="10" y="182"/>
                    </a:moveTo>
                    <a:cubicBezTo>
                      <a:pt x="72" y="182"/>
                      <a:pt x="72" y="182"/>
                      <a:pt x="72" y="182"/>
                    </a:cubicBezTo>
                    <a:cubicBezTo>
                      <a:pt x="72" y="193"/>
                      <a:pt x="72" y="193"/>
                      <a:pt x="72" y="193"/>
                    </a:cubicBezTo>
                    <a:cubicBezTo>
                      <a:pt x="82" y="193"/>
                      <a:pt x="82" y="193"/>
                      <a:pt x="82" y="193"/>
                    </a:cubicBezTo>
                    <a:cubicBezTo>
                      <a:pt x="82" y="172"/>
                      <a:pt x="82" y="172"/>
                      <a:pt x="82" y="172"/>
                    </a:cubicBezTo>
                    <a:cubicBezTo>
                      <a:pt x="74" y="172"/>
                      <a:pt x="74" y="172"/>
                      <a:pt x="74" y="172"/>
                    </a:cubicBezTo>
                    <a:cubicBezTo>
                      <a:pt x="74" y="171"/>
                      <a:pt x="74" y="171"/>
                      <a:pt x="74" y="171"/>
                    </a:cubicBezTo>
                    <a:cubicBezTo>
                      <a:pt x="78" y="168"/>
                      <a:pt x="86" y="159"/>
                      <a:pt x="86" y="149"/>
                    </a:cubicBezTo>
                    <a:cubicBezTo>
                      <a:pt x="86" y="142"/>
                      <a:pt x="86" y="142"/>
                      <a:pt x="86" y="142"/>
                    </a:cubicBezTo>
                    <a:cubicBezTo>
                      <a:pt x="133" y="142"/>
                      <a:pt x="133" y="142"/>
                      <a:pt x="133" y="142"/>
                    </a:cubicBezTo>
                    <a:cubicBezTo>
                      <a:pt x="140" y="142"/>
                      <a:pt x="146" y="136"/>
                      <a:pt x="146" y="129"/>
                    </a:cubicBezTo>
                    <a:cubicBezTo>
                      <a:pt x="146" y="27"/>
                      <a:pt x="146" y="27"/>
                      <a:pt x="146" y="27"/>
                    </a:cubicBezTo>
                    <a:cubicBezTo>
                      <a:pt x="119" y="0"/>
                      <a:pt x="119" y="0"/>
                      <a:pt x="119" y="0"/>
                    </a:cubicBezTo>
                    <a:cubicBezTo>
                      <a:pt x="45" y="0"/>
                      <a:pt x="45" y="0"/>
                      <a:pt x="45" y="0"/>
                    </a:cubicBezTo>
                    <a:cubicBezTo>
                      <a:pt x="38" y="0"/>
                      <a:pt x="32" y="6"/>
                      <a:pt x="32" y="13"/>
                    </a:cubicBezTo>
                    <a:cubicBezTo>
                      <a:pt x="32" y="83"/>
                      <a:pt x="32" y="83"/>
                      <a:pt x="32" y="83"/>
                    </a:cubicBezTo>
                    <a:cubicBezTo>
                      <a:pt x="14" y="97"/>
                      <a:pt x="14" y="97"/>
                      <a:pt x="14" y="97"/>
                    </a:cubicBezTo>
                    <a:cubicBezTo>
                      <a:pt x="8" y="103"/>
                      <a:pt x="4" y="107"/>
                      <a:pt x="4" y="117"/>
                    </a:cubicBezTo>
                    <a:cubicBezTo>
                      <a:pt x="4" y="172"/>
                      <a:pt x="4" y="172"/>
                      <a:pt x="4" y="172"/>
                    </a:cubicBezTo>
                    <a:cubicBezTo>
                      <a:pt x="0" y="172"/>
                      <a:pt x="0" y="172"/>
                      <a:pt x="0" y="172"/>
                    </a:cubicBezTo>
                    <a:cubicBezTo>
                      <a:pt x="0" y="193"/>
                      <a:pt x="0" y="193"/>
                      <a:pt x="0" y="193"/>
                    </a:cubicBezTo>
                    <a:cubicBezTo>
                      <a:pt x="10" y="193"/>
                      <a:pt x="10" y="193"/>
                      <a:pt x="10" y="193"/>
                    </a:cubicBezTo>
                    <a:lnTo>
                      <a:pt x="10" y="182"/>
                    </a:lnTo>
                    <a:close/>
                    <a:moveTo>
                      <a:pt x="45" y="10"/>
                    </a:moveTo>
                    <a:cubicBezTo>
                      <a:pt x="115" y="10"/>
                      <a:pt x="115" y="10"/>
                      <a:pt x="115" y="10"/>
                    </a:cubicBezTo>
                    <a:cubicBezTo>
                      <a:pt x="136" y="31"/>
                      <a:pt x="136" y="31"/>
                      <a:pt x="136" y="31"/>
                    </a:cubicBezTo>
                    <a:cubicBezTo>
                      <a:pt x="136" y="129"/>
                      <a:pt x="136" y="129"/>
                      <a:pt x="136" y="129"/>
                    </a:cubicBezTo>
                    <a:cubicBezTo>
                      <a:pt x="136" y="131"/>
                      <a:pt x="135" y="132"/>
                      <a:pt x="133" y="132"/>
                    </a:cubicBezTo>
                    <a:cubicBezTo>
                      <a:pt x="62" y="132"/>
                      <a:pt x="62" y="132"/>
                      <a:pt x="62" y="132"/>
                    </a:cubicBezTo>
                    <a:cubicBezTo>
                      <a:pt x="62" y="131"/>
                      <a:pt x="62" y="131"/>
                      <a:pt x="62" y="131"/>
                    </a:cubicBezTo>
                    <a:cubicBezTo>
                      <a:pt x="71" y="122"/>
                      <a:pt x="71" y="122"/>
                      <a:pt x="71" y="122"/>
                    </a:cubicBezTo>
                    <a:cubicBezTo>
                      <a:pt x="71" y="122"/>
                      <a:pt x="71" y="122"/>
                      <a:pt x="71" y="122"/>
                    </a:cubicBezTo>
                    <a:cubicBezTo>
                      <a:pt x="78" y="113"/>
                      <a:pt x="75" y="100"/>
                      <a:pt x="68" y="94"/>
                    </a:cubicBezTo>
                    <a:cubicBezTo>
                      <a:pt x="64" y="89"/>
                      <a:pt x="58" y="89"/>
                      <a:pt x="53" y="93"/>
                    </a:cubicBezTo>
                    <a:cubicBezTo>
                      <a:pt x="42" y="105"/>
                      <a:pt x="42" y="105"/>
                      <a:pt x="42" y="105"/>
                    </a:cubicBezTo>
                    <a:cubicBezTo>
                      <a:pt x="42" y="13"/>
                      <a:pt x="42" y="13"/>
                      <a:pt x="42" y="13"/>
                    </a:cubicBezTo>
                    <a:cubicBezTo>
                      <a:pt x="42" y="11"/>
                      <a:pt x="43" y="10"/>
                      <a:pt x="45" y="10"/>
                    </a:cubicBezTo>
                    <a:close/>
                    <a:moveTo>
                      <a:pt x="14" y="117"/>
                    </a:moveTo>
                    <a:cubicBezTo>
                      <a:pt x="14" y="111"/>
                      <a:pt x="15" y="109"/>
                      <a:pt x="20" y="105"/>
                    </a:cubicBezTo>
                    <a:cubicBezTo>
                      <a:pt x="32" y="95"/>
                      <a:pt x="32" y="95"/>
                      <a:pt x="32" y="95"/>
                    </a:cubicBezTo>
                    <a:cubicBezTo>
                      <a:pt x="32" y="115"/>
                      <a:pt x="32" y="115"/>
                      <a:pt x="32" y="115"/>
                    </a:cubicBezTo>
                    <a:cubicBezTo>
                      <a:pt x="21" y="125"/>
                      <a:pt x="21" y="125"/>
                      <a:pt x="21" y="125"/>
                    </a:cubicBezTo>
                    <a:cubicBezTo>
                      <a:pt x="29" y="133"/>
                      <a:pt x="29" y="133"/>
                      <a:pt x="29" y="133"/>
                    </a:cubicBezTo>
                    <a:cubicBezTo>
                      <a:pt x="61" y="101"/>
                      <a:pt x="61" y="101"/>
                      <a:pt x="61" y="101"/>
                    </a:cubicBezTo>
                    <a:cubicBezTo>
                      <a:pt x="61" y="100"/>
                      <a:pt x="61" y="100"/>
                      <a:pt x="61" y="100"/>
                    </a:cubicBezTo>
                    <a:cubicBezTo>
                      <a:pt x="61" y="100"/>
                      <a:pt x="63" y="102"/>
                      <a:pt x="64" y="105"/>
                    </a:cubicBezTo>
                    <a:cubicBezTo>
                      <a:pt x="65" y="108"/>
                      <a:pt x="66" y="112"/>
                      <a:pt x="63" y="116"/>
                    </a:cubicBezTo>
                    <a:cubicBezTo>
                      <a:pt x="52" y="127"/>
                      <a:pt x="52" y="127"/>
                      <a:pt x="52" y="127"/>
                    </a:cubicBezTo>
                    <a:cubicBezTo>
                      <a:pt x="52" y="141"/>
                      <a:pt x="52" y="141"/>
                      <a:pt x="52" y="141"/>
                    </a:cubicBezTo>
                    <a:cubicBezTo>
                      <a:pt x="52" y="148"/>
                      <a:pt x="48" y="152"/>
                      <a:pt x="41" y="152"/>
                    </a:cubicBezTo>
                    <a:cubicBezTo>
                      <a:pt x="41" y="162"/>
                      <a:pt x="41" y="162"/>
                      <a:pt x="41" y="162"/>
                    </a:cubicBezTo>
                    <a:cubicBezTo>
                      <a:pt x="50" y="162"/>
                      <a:pt x="61" y="157"/>
                      <a:pt x="62" y="142"/>
                    </a:cubicBezTo>
                    <a:cubicBezTo>
                      <a:pt x="76" y="142"/>
                      <a:pt x="76" y="142"/>
                      <a:pt x="76" y="142"/>
                    </a:cubicBezTo>
                    <a:cubicBezTo>
                      <a:pt x="76" y="149"/>
                      <a:pt x="76" y="149"/>
                      <a:pt x="76" y="149"/>
                    </a:cubicBezTo>
                    <a:cubicBezTo>
                      <a:pt x="76" y="156"/>
                      <a:pt x="69" y="163"/>
                      <a:pt x="66" y="165"/>
                    </a:cubicBezTo>
                    <a:cubicBezTo>
                      <a:pt x="64" y="167"/>
                      <a:pt x="64" y="167"/>
                      <a:pt x="64" y="167"/>
                    </a:cubicBezTo>
                    <a:cubicBezTo>
                      <a:pt x="64" y="172"/>
                      <a:pt x="64" y="172"/>
                      <a:pt x="64" y="172"/>
                    </a:cubicBezTo>
                    <a:cubicBezTo>
                      <a:pt x="14" y="172"/>
                      <a:pt x="14" y="172"/>
                      <a:pt x="14" y="172"/>
                    </a:cubicBezTo>
                    <a:lnTo>
                      <a:pt x="14" y="11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69" name="Freeform 106">
                <a:extLst>
                  <a:ext uri="{FF2B5EF4-FFF2-40B4-BE49-F238E27FC236}">
                    <a16:creationId xmlns:a16="http://schemas.microsoft.com/office/drawing/2014/main" id="{5F089263-2018-4C83-98AB-324191D61AA5}"/>
                  </a:ext>
                </a:extLst>
              </p:cNvPr>
              <p:cNvSpPr>
                <a:spLocks/>
              </p:cNvSpPr>
              <p:nvPr/>
            </p:nvSpPr>
            <p:spPr bwMode="auto">
              <a:xfrm>
                <a:off x="9498013" y="1684338"/>
                <a:ext cx="80963" cy="80963"/>
              </a:xfrm>
              <a:custGeom>
                <a:avLst/>
                <a:gdLst>
                  <a:gd name="T0" fmla="*/ 51 w 51"/>
                  <a:gd name="T1" fmla="*/ 27 h 51"/>
                  <a:gd name="T2" fmla="*/ 24 w 51"/>
                  <a:gd name="T3" fmla="*/ 27 h 51"/>
                  <a:gd name="T4" fmla="*/ 24 w 51"/>
                  <a:gd name="T5" fmla="*/ 0 h 51"/>
                  <a:gd name="T6" fmla="*/ 0 w 51"/>
                  <a:gd name="T7" fmla="*/ 0 h 51"/>
                  <a:gd name="T8" fmla="*/ 0 w 51"/>
                  <a:gd name="T9" fmla="*/ 51 h 51"/>
                  <a:gd name="T10" fmla="*/ 51 w 51"/>
                  <a:gd name="T11" fmla="*/ 51 h 51"/>
                  <a:gd name="T12" fmla="*/ 51 w 51"/>
                  <a:gd name="T13" fmla="*/ 27 h 51"/>
                </a:gdLst>
                <a:ahLst/>
                <a:cxnLst>
                  <a:cxn ang="0">
                    <a:pos x="T0" y="T1"/>
                  </a:cxn>
                  <a:cxn ang="0">
                    <a:pos x="T2" y="T3"/>
                  </a:cxn>
                  <a:cxn ang="0">
                    <a:pos x="T4" y="T5"/>
                  </a:cxn>
                  <a:cxn ang="0">
                    <a:pos x="T6" y="T7"/>
                  </a:cxn>
                  <a:cxn ang="0">
                    <a:pos x="T8" y="T9"/>
                  </a:cxn>
                  <a:cxn ang="0">
                    <a:pos x="T10" y="T11"/>
                  </a:cxn>
                  <a:cxn ang="0">
                    <a:pos x="T12" y="T13"/>
                  </a:cxn>
                </a:cxnLst>
                <a:rect l="0" t="0" r="r" b="b"/>
                <a:pathLst>
                  <a:path w="51" h="51">
                    <a:moveTo>
                      <a:pt x="51" y="27"/>
                    </a:moveTo>
                    <a:lnTo>
                      <a:pt x="24" y="27"/>
                    </a:lnTo>
                    <a:lnTo>
                      <a:pt x="24" y="0"/>
                    </a:lnTo>
                    <a:lnTo>
                      <a:pt x="0" y="0"/>
                    </a:lnTo>
                    <a:lnTo>
                      <a:pt x="0" y="51"/>
                    </a:lnTo>
                    <a:lnTo>
                      <a:pt x="51" y="51"/>
                    </a:lnTo>
                    <a:lnTo>
                      <a:pt x="51"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2" name="Rectangle 107">
                <a:extLst>
                  <a:ext uri="{FF2B5EF4-FFF2-40B4-BE49-F238E27FC236}">
                    <a16:creationId xmlns:a16="http://schemas.microsoft.com/office/drawing/2014/main" id="{A67A01FA-10C5-472A-BE22-9817AB2CA86A}"/>
                  </a:ext>
                </a:extLst>
              </p:cNvPr>
              <p:cNvSpPr>
                <a:spLocks noChangeArrowheads="1"/>
              </p:cNvSpPr>
              <p:nvPr/>
            </p:nvSpPr>
            <p:spPr bwMode="auto">
              <a:xfrm>
                <a:off x="9317038" y="1819275"/>
                <a:ext cx="23018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73" name="Rectangle 108">
                <a:extLst>
                  <a:ext uri="{FF2B5EF4-FFF2-40B4-BE49-F238E27FC236}">
                    <a16:creationId xmlns:a16="http://schemas.microsoft.com/office/drawing/2014/main" id="{09FC08B8-91B4-4B31-9486-86240ED889AC}"/>
                  </a:ext>
                </a:extLst>
              </p:cNvPr>
              <p:cNvSpPr>
                <a:spLocks noChangeArrowheads="1"/>
              </p:cNvSpPr>
              <p:nvPr/>
            </p:nvSpPr>
            <p:spPr bwMode="auto">
              <a:xfrm>
                <a:off x="9317038" y="1881188"/>
                <a:ext cx="122238" cy="381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4" name="Oval 133">
              <a:extLst>
                <a:ext uri="{FF2B5EF4-FFF2-40B4-BE49-F238E27FC236}">
                  <a16:creationId xmlns:a16="http://schemas.microsoft.com/office/drawing/2014/main" id="{F1868E85-1C05-4085-9EE9-568750D4DA1A}"/>
                </a:ext>
              </a:extLst>
            </p:cNvPr>
            <p:cNvSpPr/>
            <p:nvPr/>
          </p:nvSpPr>
          <p:spPr>
            <a:xfrm>
              <a:off x="720008" y="1972250"/>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11" name="response rate logo">
            <a:extLst>
              <a:ext uri="{FF2B5EF4-FFF2-40B4-BE49-F238E27FC236}">
                <a16:creationId xmlns:a16="http://schemas.microsoft.com/office/drawing/2014/main" id="{85901ACF-D7E2-48F3-9AAE-910A0D9195C3}"/>
              </a:ext>
              <a:ext uri="{C183D7F6-B498-43B3-948B-1728B52AA6E4}">
                <adec:decorative xmlns:adec="http://schemas.microsoft.com/office/drawing/2017/decorative" val="1"/>
              </a:ext>
            </a:extLst>
          </p:cNvPr>
          <p:cNvGrpSpPr/>
          <p:nvPr/>
        </p:nvGrpSpPr>
        <p:grpSpPr>
          <a:xfrm>
            <a:off x="692718" y="3421289"/>
            <a:ext cx="417411" cy="417411"/>
            <a:chOff x="700357" y="2864173"/>
            <a:chExt cx="417411" cy="417411"/>
          </a:xfrm>
        </p:grpSpPr>
        <p:grpSp>
          <p:nvGrpSpPr>
            <p:cNvPr id="93" name="Group 92">
              <a:extLst>
                <a:ext uri="{FF2B5EF4-FFF2-40B4-BE49-F238E27FC236}">
                  <a16:creationId xmlns:a16="http://schemas.microsoft.com/office/drawing/2014/main" id="{EE96BCD7-4215-4E0B-8D4D-AC3E17CCCC8A}"/>
                </a:ext>
              </a:extLst>
            </p:cNvPr>
            <p:cNvGrpSpPr/>
            <p:nvPr/>
          </p:nvGrpSpPr>
          <p:grpSpPr>
            <a:xfrm>
              <a:off x="776382" y="2968270"/>
              <a:ext cx="265361" cy="209216"/>
              <a:chOff x="9157172" y="4148138"/>
              <a:chExt cx="712787" cy="561975"/>
            </a:xfrm>
            <a:solidFill>
              <a:schemeClr val="tx2">
                <a:lumMod val="75000"/>
              </a:schemeClr>
            </a:solidFill>
          </p:grpSpPr>
          <p:sp>
            <p:nvSpPr>
              <p:cNvPr id="94" name="Freeform 170">
                <a:extLst>
                  <a:ext uri="{FF2B5EF4-FFF2-40B4-BE49-F238E27FC236}">
                    <a16:creationId xmlns:a16="http://schemas.microsoft.com/office/drawing/2014/main" id="{6CD76740-17C4-451B-BF39-C1002B9DB11F}"/>
                  </a:ext>
                </a:extLst>
              </p:cNvPr>
              <p:cNvSpPr>
                <a:spLocks noEditPoints="1"/>
              </p:cNvSpPr>
              <p:nvPr/>
            </p:nvSpPr>
            <p:spPr bwMode="auto">
              <a:xfrm>
                <a:off x="9354022" y="4208463"/>
                <a:ext cx="106362" cy="106363"/>
              </a:xfrm>
              <a:custGeom>
                <a:avLst/>
                <a:gdLst>
                  <a:gd name="T0" fmla="*/ 20 w 67"/>
                  <a:gd name="T1" fmla="*/ 47 h 67"/>
                  <a:gd name="T2" fmla="*/ 47 w 67"/>
                  <a:gd name="T3" fmla="*/ 47 h 67"/>
                  <a:gd name="T4" fmla="*/ 47 w 67"/>
                  <a:gd name="T5" fmla="*/ 21 h 67"/>
                  <a:gd name="T6" fmla="*/ 20 w 67"/>
                  <a:gd name="T7" fmla="*/ 21 h 67"/>
                  <a:gd name="T8" fmla="*/ 20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20" y="47"/>
                    </a:moveTo>
                    <a:lnTo>
                      <a:pt x="47" y="47"/>
                    </a:lnTo>
                    <a:lnTo>
                      <a:pt x="47" y="21"/>
                    </a:lnTo>
                    <a:lnTo>
                      <a:pt x="20" y="21"/>
                    </a:lnTo>
                    <a:lnTo>
                      <a:pt x="20"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5" name="Freeform 171">
                <a:extLst>
                  <a:ext uri="{FF2B5EF4-FFF2-40B4-BE49-F238E27FC236}">
                    <a16:creationId xmlns:a16="http://schemas.microsoft.com/office/drawing/2014/main" id="{9FB28F67-1892-41AD-AD9B-43CB01C1DF32}"/>
                  </a:ext>
                </a:extLst>
              </p:cNvPr>
              <p:cNvSpPr>
                <a:spLocks noEditPoints="1"/>
              </p:cNvSpPr>
              <p:nvPr/>
            </p:nvSpPr>
            <p:spPr bwMode="auto">
              <a:xfrm>
                <a:off x="9354022" y="4346576"/>
                <a:ext cx="106362" cy="90488"/>
              </a:xfrm>
              <a:custGeom>
                <a:avLst/>
                <a:gdLst>
                  <a:gd name="T0" fmla="*/ 21 w 67"/>
                  <a:gd name="T1" fmla="*/ 39 h 57"/>
                  <a:gd name="T2" fmla="*/ 45 w 67"/>
                  <a:gd name="T3" fmla="*/ 39 h 57"/>
                  <a:gd name="T4" fmla="*/ 45 w 67"/>
                  <a:gd name="T5" fmla="*/ 17 h 57"/>
                  <a:gd name="T6" fmla="*/ 21 w 67"/>
                  <a:gd name="T7" fmla="*/ 17 h 57"/>
                  <a:gd name="T8" fmla="*/ 21 w 67"/>
                  <a:gd name="T9" fmla="*/ 39 h 57"/>
                  <a:gd name="T10" fmla="*/ 67 w 67"/>
                  <a:gd name="T11" fmla="*/ 57 h 57"/>
                  <a:gd name="T12" fmla="*/ 0 w 67"/>
                  <a:gd name="T13" fmla="*/ 57 h 57"/>
                  <a:gd name="T14" fmla="*/ 0 w 67"/>
                  <a:gd name="T15" fmla="*/ 0 h 57"/>
                  <a:gd name="T16" fmla="*/ 67 w 67"/>
                  <a:gd name="T17" fmla="*/ 0 h 57"/>
                  <a:gd name="T18" fmla="*/ 67 w 67"/>
                  <a:gd name="T19" fmla="*/ 57 h 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57">
                    <a:moveTo>
                      <a:pt x="21" y="39"/>
                    </a:moveTo>
                    <a:lnTo>
                      <a:pt x="45" y="39"/>
                    </a:lnTo>
                    <a:lnTo>
                      <a:pt x="45" y="17"/>
                    </a:lnTo>
                    <a:lnTo>
                      <a:pt x="21" y="17"/>
                    </a:lnTo>
                    <a:lnTo>
                      <a:pt x="21" y="39"/>
                    </a:lnTo>
                    <a:close/>
                    <a:moveTo>
                      <a:pt x="67" y="57"/>
                    </a:moveTo>
                    <a:lnTo>
                      <a:pt x="0" y="57"/>
                    </a:lnTo>
                    <a:lnTo>
                      <a:pt x="0" y="0"/>
                    </a:lnTo>
                    <a:lnTo>
                      <a:pt x="67" y="0"/>
                    </a:lnTo>
                    <a:lnTo>
                      <a:pt x="67" y="5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6" name="Freeform 172">
                <a:extLst>
                  <a:ext uri="{FF2B5EF4-FFF2-40B4-BE49-F238E27FC236}">
                    <a16:creationId xmlns:a16="http://schemas.microsoft.com/office/drawing/2014/main" id="{537A8B92-3A1C-4E70-89F4-4B9C357C9884}"/>
                  </a:ext>
                </a:extLst>
              </p:cNvPr>
              <p:cNvSpPr>
                <a:spLocks noEditPoints="1"/>
              </p:cNvSpPr>
              <p:nvPr/>
            </p:nvSpPr>
            <p:spPr bwMode="auto">
              <a:xfrm>
                <a:off x="9490547" y="4208463"/>
                <a:ext cx="106362" cy="106363"/>
              </a:xfrm>
              <a:custGeom>
                <a:avLst/>
                <a:gdLst>
                  <a:gd name="T0" fmla="*/ 19 w 67"/>
                  <a:gd name="T1" fmla="*/ 47 h 67"/>
                  <a:gd name="T2" fmla="*/ 47 w 67"/>
                  <a:gd name="T3" fmla="*/ 47 h 67"/>
                  <a:gd name="T4" fmla="*/ 47 w 67"/>
                  <a:gd name="T5" fmla="*/ 21 h 67"/>
                  <a:gd name="T6" fmla="*/ 19 w 67"/>
                  <a:gd name="T7" fmla="*/ 21 h 67"/>
                  <a:gd name="T8" fmla="*/ 19 w 67"/>
                  <a:gd name="T9" fmla="*/ 47 h 67"/>
                  <a:gd name="T10" fmla="*/ 67 w 67"/>
                  <a:gd name="T11" fmla="*/ 67 h 67"/>
                  <a:gd name="T12" fmla="*/ 0 w 67"/>
                  <a:gd name="T13" fmla="*/ 67 h 67"/>
                  <a:gd name="T14" fmla="*/ 0 w 67"/>
                  <a:gd name="T15" fmla="*/ 0 h 67"/>
                  <a:gd name="T16" fmla="*/ 67 w 67"/>
                  <a:gd name="T17" fmla="*/ 0 h 67"/>
                  <a:gd name="T18" fmla="*/ 67 w 67"/>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7" h="67">
                    <a:moveTo>
                      <a:pt x="19" y="47"/>
                    </a:moveTo>
                    <a:lnTo>
                      <a:pt x="47" y="47"/>
                    </a:lnTo>
                    <a:lnTo>
                      <a:pt x="47" y="21"/>
                    </a:lnTo>
                    <a:lnTo>
                      <a:pt x="19" y="21"/>
                    </a:lnTo>
                    <a:lnTo>
                      <a:pt x="19" y="47"/>
                    </a:lnTo>
                    <a:close/>
                    <a:moveTo>
                      <a:pt x="67" y="67"/>
                    </a:moveTo>
                    <a:lnTo>
                      <a:pt x="0" y="67"/>
                    </a:lnTo>
                    <a:lnTo>
                      <a:pt x="0" y="0"/>
                    </a:lnTo>
                    <a:lnTo>
                      <a:pt x="67" y="0"/>
                    </a:lnTo>
                    <a:lnTo>
                      <a:pt x="67" y="6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7" name="Freeform 173">
                <a:extLst>
                  <a:ext uri="{FF2B5EF4-FFF2-40B4-BE49-F238E27FC236}">
                    <a16:creationId xmlns:a16="http://schemas.microsoft.com/office/drawing/2014/main" id="{8D2CB37E-3C09-4ACD-A53E-6FEA1CF33D10}"/>
                  </a:ext>
                </a:extLst>
              </p:cNvPr>
              <p:cNvSpPr>
                <a:spLocks/>
              </p:cNvSpPr>
              <p:nvPr/>
            </p:nvSpPr>
            <p:spPr bwMode="auto">
              <a:xfrm>
                <a:off x="9627072" y="4208463"/>
                <a:ext cx="92075" cy="92075"/>
              </a:xfrm>
              <a:custGeom>
                <a:avLst/>
                <a:gdLst>
                  <a:gd name="T0" fmla="*/ 18 w 58"/>
                  <a:gd name="T1" fmla="*/ 21 h 58"/>
                  <a:gd name="T2" fmla="*/ 39 w 58"/>
                  <a:gd name="T3" fmla="*/ 21 h 58"/>
                  <a:gd name="T4" fmla="*/ 39 w 58"/>
                  <a:gd name="T5" fmla="*/ 45 h 58"/>
                  <a:gd name="T6" fmla="*/ 50 w 58"/>
                  <a:gd name="T7" fmla="*/ 50 h 58"/>
                  <a:gd name="T8" fmla="*/ 58 w 58"/>
                  <a:gd name="T9" fmla="*/ 58 h 58"/>
                  <a:gd name="T10" fmla="*/ 58 w 58"/>
                  <a:gd name="T11" fmla="*/ 0 h 58"/>
                  <a:gd name="T12" fmla="*/ 0 w 58"/>
                  <a:gd name="T13" fmla="*/ 0 h 58"/>
                  <a:gd name="T14" fmla="*/ 0 w 58"/>
                  <a:gd name="T15" fmla="*/ 51 h 58"/>
                  <a:gd name="T16" fmla="*/ 10 w 58"/>
                  <a:gd name="T17" fmla="*/ 47 h 58"/>
                  <a:gd name="T18" fmla="*/ 18 w 58"/>
                  <a:gd name="T19" fmla="*/ 43 h 58"/>
                  <a:gd name="T20" fmla="*/ 18 w 58"/>
                  <a:gd name="T21" fmla="*/ 21 h 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8" h="58">
                    <a:moveTo>
                      <a:pt x="18" y="21"/>
                    </a:moveTo>
                    <a:lnTo>
                      <a:pt x="39" y="21"/>
                    </a:lnTo>
                    <a:lnTo>
                      <a:pt x="39" y="45"/>
                    </a:lnTo>
                    <a:lnTo>
                      <a:pt x="50" y="50"/>
                    </a:lnTo>
                    <a:lnTo>
                      <a:pt x="58" y="58"/>
                    </a:lnTo>
                    <a:lnTo>
                      <a:pt x="58" y="0"/>
                    </a:lnTo>
                    <a:lnTo>
                      <a:pt x="0" y="0"/>
                    </a:lnTo>
                    <a:lnTo>
                      <a:pt x="0" y="51"/>
                    </a:lnTo>
                    <a:lnTo>
                      <a:pt x="10" y="47"/>
                    </a:lnTo>
                    <a:lnTo>
                      <a:pt x="18" y="43"/>
                    </a:lnTo>
                    <a:lnTo>
                      <a:pt x="18" y="2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8" name="Freeform 174">
                <a:extLst>
                  <a:ext uri="{FF2B5EF4-FFF2-40B4-BE49-F238E27FC236}">
                    <a16:creationId xmlns:a16="http://schemas.microsoft.com/office/drawing/2014/main" id="{0B0E39A4-4089-4608-97A5-5559C53F8CD0}"/>
                  </a:ext>
                </a:extLst>
              </p:cNvPr>
              <p:cNvSpPr>
                <a:spLocks/>
              </p:cNvSpPr>
              <p:nvPr/>
            </p:nvSpPr>
            <p:spPr bwMode="auto">
              <a:xfrm>
                <a:off x="9217497" y="4360863"/>
                <a:ext cx="46037" cy="46038"/>
              </a:xfrm>
              <a:custGeom>
                <a:avLst/>
                <a:gdLst>
                  <a:gd name="T0" fmla="*/ 13 w 29"/>
                  <a:gd name="T1" fmla="*/ 0 h 29"/>
                  <a:gd name="T2" fmla="*/ 13 w 29"/>
                  <a:gd name="T3" fmla="*/ 0 h 29"/>
                  <a:gd name="T4" fmla="*/ 8 w 29"/>
                  <a:gd name="T5" fmla="*/ 2 h 29"/>
                  <a:gd name="T6" fmla="*/ 4 w 29"/>
                  <a:gd name="T7" fmla="*/ 5 h 29"/>
                  <a:gd name="T8" fmla="*/ 0 w 29"/>
                  <a:gd name="T9" fmla="*/ 10 h 29"/>
                  <a:gd name="T10" fmla="*/ 0 w 29"/>
                  <a:gd name="T11" fmla="*/ 14 h 29"/>
                  <a:gd name="T12" fmla="*/ 0 w 29"/>
                  <a:gd name="T13" fmla="*/ 19 h 29"/>
                  <a:gd name="T14" fmla="*/ 4 w 29"/>
                  <a:gd name="T15" fmla="*/ 26 h 29"/>
                  <a:gd name="T16" fmla="*/ 8 w 29"/>
                  <a:gd name="T17" fmla="*/ 29 h 29"/>
                  <a:gd name="T18" fmla="*/ 13 w 29"/>
                  <a:gd name="T19" fmla="*/ 29 h 29"/>
                  <a:gd name="T20" fmla="*/ 18 w 29"/>
                  <a:gd name="T21" fmla="*/ 29 h 29"/>
                  <a:gd name="T22" fmla="*/ 23 w 29"/>
                  <a:gd name="T23" fmla="*/ 26 h 29"/>
                  <a:gd name="T24" fmla="*/ 26 w 29"/>
                  <a:gd name="T25" fmla="*/ 19 h 29"/>
                  <a:gd name="T26" fmla="*/ 29 w 29"/>
                  <a:gd name="T27" fmla="*/ 14 h 29"/>
                  <a:gd name="T28" fmla="*/ 26 w 29"/>
                  <a:gd name="T29" fmla="*/ 10 h 29"/>
                  <a:gd name="T30" fmla="*/ 23 w 29"/>
                  <a:gd name="T31" fmla="*/ 5 h 29"/>
                  <a:gd name="T32" fmla="*/ 18 w 29"/>
                  <a:gd name="T33" fmla="*/ 2 h 29"/>
                  <a:gd name="T34" fmla="*/ 13 w 29"/>
                  <a:gd name="T35" fmla="*/ 0 h 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29" h="29">
                    <a:moveTo>
                      <a:pt x="13" y="0"/>
                    </a:moveTo>
                    <a:lnTo>
                      <a:pt x="13" y="0"/>
                    </a:lnTo>
                    <a:lnTo>
                      <a:pt x="8" y="2"/>
                    </a:lnTo>
                    <a:lnTo>
                      <a:pt x="4" y="5"/>
                    </a:lnTo>
                    <a:lnTo>
                      <a:pt x="0" y="10"/>
                    </a:lnTo>
                    <a:lnTo>
                      <a:pt x="0" y="14"/>
                    </a:lnTo>
                    <a:lnTo>
                      <a:pt x="0" y="19"/>
                    </a:lnTo>
                    <a:lnTo>
                      <a:pt x="4" y="26"/>
                    </a:lnTo>
                    <a:lnTo>
                      <a:pt x="8" y="29"/>
                    </a:lnTo>
                    <a:lnTo>
                      <a:pt x="13" y="29"/>
                    </a:lnTo>
                    <a:lnTo>
                      <a:pt x="18" y="29"/>
                    </a:lnTo>
                    <a:lnTo>
                      <a:pt x="23" y="26"/>
                    </a:lnTo>
                    <a:lnTo>
                      <a:pt x="26" y="19"/>
                    </a:lnTo>
                    <a:lnTo>
                      <a:pt x="29" y="14"/>
                    </a:lnTo>
                    <a:lnTo>
                      <a:pt x="26" y="10"/>
                    </a:lnTo>
                    <a:lnTo>
                      <a:pt x="23" y="5"/>
                    </a:lnTo>
                    <a:lnTo>
                      <a:pt x="18" y="2"/>
                    </a:lnTo>
                    <a:lnTo>
                      <a:pt x="1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99" name="Freeform 175">
                <a:extLst>
                  <a:ext uri="{FF2B5EF4-FFF2-40B4-BE49-F238E27FC236}">
                    <a16:creationId xmlns:a16="http://schemas.microsoft.com/office/drawing/2014/main" id="{BFAE9DAF-7C88-4EB9-93B8-3132645032D4}"/>
                  </a:ext>
                </a:extLst>
              </p:cNvPr>
              <p:cNvSpPr>
                <a:spLocks noEditPoints="1"/>
              </p:cNvSpPr>
              <p:nvPr/>
            </p:nvSpPr>
            <p:spPr bwMode="auto">
              <a:xfrm>
                <a:off x="9157172" y="4148138"/>
                <a:ext cx="636587" cy="471488"/>
              </a:xfrm>
              <a:custGeom>
                <a:avLst/>
                <a:gdLst>
                  <a:gd name="T0" fmla="*/ 23 w 401"/>
                  <a:gd name="T1" fmla="*/ 265 h 297"/>
                  <a:gd name="T2" fmla="*/ 23 w 401"/>
                  <a:gd name="T3" fmla="*/ 32 h 297"/>
                  <a:gd name="T4" fmla="*/ 24 w 401"/>
                  <a:gd name="T5" fmla="*/ 29 h 297"/>
                  <a:gd name="T6" fmla="*/ 26 w 401"/>
                  <a:gd name="T7" fmla="*/ 24 h 297"/>
                  <a:gd name="T8" fmla="*/ 29 w 401"/>
                  <a:gd name="T9" fmla="*/ 24 h 297"/>
                  <a:gd name="T10" fmla="*/ 32 w 401"/>
                  <a:gd name="T11" fmla="*/ 23 h 297"/>
                  <a:gd name="T12" fmla="*/ 78 w 401"/>
                  <a:gd name="T13" fmla="*/ 23 h 297"/>
                  <a:gd name="T14" fmla="*/ 78 w 401"/>
                  <a:gd name="T15" fmla="*/ 274 h 297"/>
                  <a:gd name="T16" fmla="*/ 32 w 401"/>
                  <a:gd name="T17" fmla="*/ 274 h 297"/>
                  <a:gd name="T18" fmla="*/ 29 w 401"/>
                  <a:gd name="T19" fmla="*/ 273 h 297"/>
                  <a:gd name="T20" fmla="*/ 26 w 401"/>
                  <a:gd name="T21" fmla="*/ 270 h 297"/>
                  <a:gd name="T22" fmla="*/ 24 w 401"/>
                  <a:gd name="T23" fmla="*/ 268 h 297"/>
                  <a:gd name="T24" fmla="*/ 23 w 401"/>
                  <a:gd name="T25" fmla="*/ 265 h 297"/>
                  <a:gd name="T26" fmla="*/ 101 w 401"/>
                  <a:gd name="T27" fmla="*/ 274 h 297"/>
                  <a:gd name="T28" fmla="*/ 101 w 401"/>
                  <a:gd name="T29" fmla="*/ 23 h 297"/>
                  <a:gd name="T30" fmla="*/ 368 w 401"/>
                  <a:gd name="T31" fmla="*/ 23 h 297"/>
                  <a:gd name="T32" fmla="*/ 373 w 401"/>
                  <a:gd name="T33" fmla="*/ 24 h 297"/>
                  <a:gd name="T34" fmla="*/ 376 w 401"/>
                  <a:gd name="T35" fmla="*/ 24 h 297"/>
                  <a:gd name="T36" fmla="*/ 377 w 401"/>
                  <a:gd name="T37" fmla="*/ 29 h 297"/>
                  <a:gd name="T38" fmla="*/ 377 w 401"/>
                  <a:gd name="T39" fmla="*/ 32 h 297"/>
                  <a:gd name="T40" fmla="*/ 377 w 401"/>
                  <a:gd name="T41" fmla="*/ 184 h 297"/>
                  <a:gd name="T42" fmla="*/ 401 w 401"/>
                  <a:gd name="T43" fmla="*/ 187 h 297"/>
                  <a:gd name="T44" fmla="*/ 401 w 401"/>
                  <a:gd name="T45" fmla="*/ 32 h 297"/>
                  <a:gd name="T46" fmla="*/ 401 w 401"/>
                  <a:gd name="T47" fmla="*/ 24 h 297"/>
                  <a:gd name="T48" fmla="*/ 398 w 401"/>
                  <a:gd name="T49" fmla="*/ 19 h 297"/>
                  <a:gd name="T50" fmla="*/ 397 w 401"/>
                  <a:gd name="T51" fmla="*/ 15 h 297"/>
                  <a:gd name="T52" fmla="*/ 392 w 401"/>
                  <a:gd name="T53" fmla="*/ 10 h 297"/>
                  <a:gd name="T54" fmla="*/ 387 w 401"/>
                  <a:gd name="T55" fmla="*/ 5 h 297"/>
                  <a:gd name="T56" fmla="*/ 382 w 401"/>
                  <a:gd name="T57" fmla="*/ 2 h 297"/>
                  <a:gd name="T58" fmla="*/ 376 w 401"/>
                  <a:gd name="T59" fmla="*/ 0 h 297"/>
                  <a:gd name="T60" fmla="*/ 368 w 401"/>
                  <a:gd name="T61" fmla="*/ 0 h 297"/>
                  <a:gd name="T62" fmla="*/ 32 w 401"/>
                  <a:gd name="T63" fmla="*/ 0 h 297"/>
                  <a:gd name="T64" fmla="*/ 26 w 401"/>
                  <a:gd name="T65" fmla="*/ 0 h 297"/>
                  <a:gd name="T66" fmla="*/ 19 w 401"/>
                  <a:gd name="T67" fmla="*/ 2 h 297"/>
                  <a:gd name="T68" fmla="*/ 15 w 401"/>
                  <a:gd name="T69" fmla="*/ 5 h 297"/>
                  <a:gd name="T70" fmla="*/ 10 w 401"/>
                  <a:gd name="T71" fmla="*/ 10 h 297"/>
                  <a:gd name="T72" fmla="*/ 5 w 401"/>
                  <a:gd name="T73" fmla="*/ 15 h 297"/>
                  <a:gd name="T74" fmla="*/ 3 w 401"/>
                  <a:gd name="T75" fmla="*/ 19 h 297"/>
                  <a:gd name="T76" fmla="*/ 0 w 401"/>
                  <a:gd name="T77" fmla="*/ 24 h 297"/>
                  <a:gd name="T78" fmla="*/ 0 w 401"/>
                  <a:gd name="T79" fmla="*/ 32 h 297"/>
                  <a:gd name="T80" fmla="*/ 0 w 401"/>
                  <a:gd name="T81" fmla="*/ 265 h 297"/>
                  <a:gd name="T82" fmla="*/ 0 w 401"/>
                  <a:gd name="T83" fmla="*/ 270 h 297"/>
                  <a:gd name="T84" fmla="*/ 3 w 401"/>
                  <a:gd name="T85" fmla="*/ 274 h 297"/>
                  <a:gd name="T86" fmla="*/ 5 w 401"/>
                  <a:gd name="T87" fmla="*/ 282 h 297"/>
                  <a:gd name="T88" fmla="*/ 10 w 401"/>
                  <a:gd name="T89" fmla="*/ 287 h 297"/>
                  <a:gd name="T90" fmla="*/ 15 w 401"/>
                  <a:gd name="T91" fmla="*/ 290 h 297"/>
                  <a:gd name="T92" fmla="*/ 19 w 401"/>
                  <a:gd name="T93" fmla="*/ 294 h 297"/>
                  <a:gd name="T94" fmla="*/ 26 w 401"/>
                  <a:gd name="T95" fmla="*/ 295 h 297"/>
                  <a:gd name="T96" fmla="*/ 32 w 401"/>
                  <a:gd name="T97" fmla="*/ 297 h 297"/>
                  <a:gd name="T98" fmla="*/ 220 w 401"/>
                  <a:gd name="T99" fmla="*/ 297 h 297"/>
                  <a:gd name="T100" fmla="*/ 202 w 401"/>
                  <a:gd name="T101" fmla="*/ 274 h 297"/>
                  <a:gd name="T102" fmla="*/ 101 w 401"/>
                  <a:gd name="T103" fmla="*/ 274 h 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401" h="297">
                    <a:moveTo>
                      <a:pt x="23" y="265"/>
                    </a:moveTo>
                    <a:lnTo>
                      <a:pt x="23" y="32"/>
                    </a:lnTo>
                    <a:lnTo>
                      <a:pt x="24" y="29"/>
                    </a:lnTo>
                    <a:lnTo>
                      <a:pt x="26" y="24"/>
                    </a:lnTo>
                    <a:lnTo>
                      <a:pt x="29" y="24"/>
                    </a:lnTo>
                    <a:lnTo>
                      <a:pt x="32" y="23"/>
                    </a:lnTo>
                    <a:lnTo>
                      <a:pt x="78" y="23"/>
                    </a:lnTo>
                    <a:lnTo>
                      <a:pt x="78" y="274"/>
                    </a:lnTo>
                    <a:lnTo>
                      <a:pt x="32" y="274"/>
                    </a:lnTo>
                    <a:lnTo>
                      <a:pt x="29" y="273"/>
                    </a:lnTo>
                    <a:lnTo>
                      <a:pt x="26" y="270"/>
                    </a:lnTo>
                    <a:lnTo>
                      <a:pt x="24" y="268"/>
                    </a:lnTo>
                    <a:lnTo>
                      <a:pt x="23" y="265"/>
                    </a:lnTo>
                    <a:close/>
                    <a:moveTo>
                      <a:pt x="101" y="274"/>
                    </a:moveTo>
                    <a:lnTo>
                      <a:pt x="101" y="23"/>
                    </a:lnTo>
                    <a:lnTo>
                      <a:pt x="368" y="23"/>
                    </a:lnTo>
                    <a:lnTo>
                      <a:pt x="373" y="24"/>
                    </a:lnTo>
                    <a:lnTo>
                      <a:pt x="376" y="24"/>
                    </a:lnTo>
                    <a:lnTo>
                      <a:pt x="377" y="29"/>
                    </a:lnTo>
                    <a:lnTo>
                      <a:pt x="377" y="32"/>
                    </a:lnTo>
                    <a:lnTo>
                      <a:pt x="377" y="184"/>
                    </a:lnTo>
                    <a:lnTo>
                      <a:pt x="401" y="187"/>
                    </a:lnTo>
                    <a:lnTo>
                      <a:pt x="401" y="32"/>
                    </a:lnTo>
                    <a:lnTo>
                      <a:pt x="401" y="24"/>
                    </a:lnTo>
                    <a:lnTo>
                      <a:pt x="398" y="19"/>
                    </a:lnTo>
                    <a:lnTo>
                      <a:pt x="397" y="15"/>
                    </a:lnTo>
                    <a:lnTo>
                      <a:pt x="392" y="10"/>
                    </a:lnTo>
                    <a:lnTo>
                      <a:pt x="387" y="5"/>
                    </a:lnTo>
                    <a:lnTo>
                      <a:pt x="382" y="2"/>
                    </a:lnTo>
                    <a:lnTo>
                      <a:pt x="376" y="0"/>
                    </a:lnTo>
                    <a:lnTo>
                      <a:pt x="368" y="0"/>
                    </a:lnTo>
                    <a:lnTo>
                      <a:pt x="32" y="0"/>
                    </a:lnTo>
                    <a:lnTo>
                      <a:pt x="26" y="0"/>
                    </a:lnTo>
                    <a:lnTo>
                      <a:pt x="19" y="2"/>
                    </a:lnTo>
                    <a:lnTo>
                      <a:pt x="15" y="5"/>
                    </a:lnTo>
                    <a:lnTo>
                      <a:pt x="10" y="10"/>
                    </a:lnTo>
                    <a:lnTo>
                      <a:pt x="5" y="15"/>
                    </a:lnTo>
                    <a:lnTo>
                      <a:pt x="3" y="19"/>
                    </a:lnTo>
                    <a:lnTo>
                      <a:pt x="0" y="24"/>
                    </a:lnTo>
                    <a:lnTo>
                      <a:pt x="0" y="32"/>
                    </a:lnTo>
                    <a:lnTo>
                      <a:pt x="0" y="265"/>
                    </a:lnTo>
                    <a:lnTo>
                      <a:pt x="0" y="270"/>
                    </a:lnTo>
                    <a:lnTo>
                      <a:pt x="3" y="274"/>
                    </a:lnTo>
                    <a:lnTo>
                      <a:pt x="5" y="282"/>
                    </a:lnTo>
                    <a:lnTo>
                      <a:pt x="10" y="287"/>
                    </a:lnTo>
                    <a:lnTo>
                      <a:pt x="15" y="290"/>
                    </a:lnTo>
                    <a:lnTo>
                      <a:pt x="19" y="294"/>
                    </a:lnTo>
                    <a:lnTo>
                      <a:pt x="26" y="295"/>
                    </a:lnTo>
                    <a:lnTo>
                      <a:pt x="32" y="297"/>
                    </a:lnTo>
                    <a:lnTo>
                      <a:pt x="220" y="297"/>
                    </a:lnTo>
                    <a:lnTo>
                      <a:pt x="202" y="274"/>
                    </a:lnTo>
                    <a:lnTo>
                      <a:pt x="101" y="2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sp>
            <p:nvSpPr>
              <p:cNvPr id="100" name="Freeform 176">
                <a:extLst>
                  <a:ext uri="{FF2B5EF4-FFF2-40B4-BE49-F238E27FC236}">
                    <a16:creationId xmlns:a16="http://schemas.microsoft.com/office/drawing/2014/main" id="{B0A096A0-BD8F-40C7-B61E-3D2F387F1665}"/>
                  </a:ext>
                </a:extLst>
              </p:cNvPr>
              <p:cNvSpPr>
                <a:spLocks/>
              </p:cNvSpPr>
              <p:nvPr/>
            </p:nvSpPr>
            <p:spPr bwMode="auto">
              <a:xfrm>
                <a:off x="9506422" y="4300538"/>
                <a:ext cx="363537" cy="409575"/>
              </a:xfrm>
              <a:custGeom>
                <a:avLst/>
                <a:gdLst>
                  <a:gd name="T0" fmla="*/ 130 w 229"/>
                  <a:gd name="T1" fmla="*/ 94 h 258"/>
                  <a:gd name="T2" fmla="*/ 130 w 229"/>
                  <a:gd name="T3" fmla="*/ 25 h 258"/>
                  <a:gd name="T4" fmla="*/ 126 w 229"/>
                  <a:gd name="T5" fmla="*/ 13 h 258"/>
                  <a:gd name="T6" fmla="*/ 118 w 229"/>
                  <a:gd name="T7" fmla="*/ 5 h 258"/>
                  <a:gd name="T8" fmla="*/ 107 w 229"/>
                  <a:gd name="T9" fmla="*/ 0 h 258"/>
                  <a:gd name="T10" fmla="*/ 99 w 229"/>
                  <a:gd name="T11" fmla="*/ 0 h 258"/>
                  <a:gd name="T12" fmla="*/ 87 w 229"/>
                  <a:gd name="T13" fmla="*/ 1 h 258"/>
                  <a:gd name="T14" fmla="*/ 78 w 229"/>
                  <a:gd name="T15" fmla="*/ 8 h 258"/>
                  <a:gd name="T16" fmla="*/ 72 w 229"/>
                  <a:gd name="T17" fmla="*/ 17 h 258"/>
                  <a:gd name="T18" fmla="*/ 68 w 229"/>
                  <a:gd name="T19" fmla="*/ 30 h 258"/>
                  <a:gd name="T20" fmla="*/ 52 w 229"/>
                  <a:gd name="T21" fmla="*/ 129 h 258"/>
                  <a:gd name="T22" fmla="*/ 43 w 229"/>
                  <a:gd name="T23" fmla="*/ 123 h 258"/>
                  <a:gd name="T24" fmla="*/ 30 w 229"/>
                  <a:gd name="T25" fmla="*/ 121 h 258"/>
                  <a:gd name="T26" fmla="*/ 21 w 229"/>
                  <a:gd name="T27" fmla="*/ 123 h 258"/>
                  <a:gd name="T28" fmla="*/ 8 w 229"/>
                  <a:gd name="T29" fmla="*/ 129 h 258"/>
                  <a:gd name="T30" fmla="*/ 3 w 229"/>
                  <a:gd name="T31" fmla="*/ 137 h 258"/>
                  <a:gd name="T32" fmla="*/ 0 w 229"/>
                  <a:gd name="T33" fmla="*/ 147 h 258"/>
                  <a:gd name="T34" fmla="*/ 0 w 229"/>
                  <a:gd name="T35" fmla="*/ 159 h 258"/>
                  <a:gd name="T36" fmla="*/ 3 w 229"/>
                  <a:gd name="T37" fmla="*/ 169 h 258"/>
                  <a:gd name="T38" fmla="*/ 84 w 229"/>
                  <a:gd name="T39" fmla="*/ 255 h 258"/>
                  <a:gd name="T40" fmla="*/ 92 w 229"/>
                  <a:gd name="T41" fmla="*/ 258 h 258"/>
                  <a:gd name="T42" fmla="*/ 100 w 229"/>
                  <a:gd name="T43" fmla="*/ 255 h 258"/>
                  <a:gd name="T44" fmla="*/ 103 w 229"/>
                  <a:gd name="T45" fmla="*/ 247 h 258"/>
                  <a:gd name="T46" fmla="*/ 100 w 229"/>
                  <a:gd name="T47" fmla="*/ 239 h 258"/>
                  <a:gd name="T48" fmla="*/ 22 w 229"/>
                  <a:gd name="T49" fmla="*/ 156 h 258"/>
                  <a:gd name="T50" fmla="*/ 22 w 229"/>
                  <a:gd name="T51" fmla="*/ 150 h 258"/>
                  <a:gd name="T52" fmla="*/ 25 w 229"/>
                  <a:gd name="T53" fmla="*/ 145 h 258"/>
                  <a:gd name="T54" fmla="*/ 30 w 229"/>
                  <a:gd name="T55" fmla="*/ 143 h 258"/>
                  <a:gd name="T56" fmla="*/ 35 w 229"/>
                  <a:gd name="T57" fmla="*/ 145 h 258"/>
                  <a:gd name="T58" fmla="*/ 68 w 229"/>
                  <a:gd name="T59" fmla="*/ 177 h 258"/>
                  <a:gd name="T60" fmla="*/ 79 w 229"/>
                  <a:gd name="T61" fmla="*/ 177 h 258"/>
                  <a:gd name="T62" fmla="*/ 84 w 229"/>
                  <a:gd name="T63" fmla="*/ 174 h 258"/>
                  <a:gd name="T64" fmla="*/ 91 w 229"/>
                  <a:gd name="T65" fmla="*/ 156 h 258"/>
                  <a:gd name="T66" fmla="*/ 91 w 229"/>
                  <a:gd name="T67" fmla="*/ 30 h 258"/>
                  <a:gd name="T68" fmla="*/ 94 w 229"/>
                  <a:gd name="T69" fmla="*/ 25 h 258"/>
                  <a:gd name="T70" fmla="*/ 99 w 229"/>
                  <a:gd name="T71" fmla="*/ 22 h 258"/>
                  <a:gd name="T72" fmla="*/ 103 w 229"/>
                  <a:gd name="T73" fmla="*/ 22 h 258"/>
                  <a:gd name="T74" fmla="*/ 108 w 229"/>
                  <a:gd name="T75" fmla="*/ 27 h 258"/>
                  <a:gd name="T76" fmla="*/ 108 w 229"/>
                  <a:gd name="T77" fmla="*/ 115 h 258"/>
                  <a:gd name="T78" fmla="*/ 192 w 229"/>
                  <a:gd name="T79" fmla="*/ 129 h 258"/>
                  <a:gd name="T80" fmla="*/ 202 w 229"/>
                  <a:gd name="T81" fmla="*/ 135 h 258"/>
                  <a:gd name="T82" fmla="*/ 205 w 229"/>
                  <a:gd name="T83" fmla="*/ 145 h 258"/>
                  <a:gd name="T84" fmla="*/ 200 w 229"/>
                  <a:gd name="T85" fmla="*/ 241 h 258"/>
                  <a:gd name="T86" fmla="*/ 204 w 229"/>
                  <a:gd name="T87" fmla="*/ 252 h 258"/>
                  <a:gd name="T88" fmla="*/ 210 w 229"/>
                  <a:gd name="T89" fmla="*/ 255 h 258"/>
                  <a:gd name="T90" fmla="*/ 215 w 229"/>
                  <a:gd name="T91" fmla="*/ 253 h 258"/>
                  <a:gd name="T92" fmla="*/ 221 w 229"/>
                  <a:gd name="T93" fmla="*/ 249 h 258"/>
                  <a:gd name="T94" fmla="*/ 229 w 229"/>
                  <a:gd name="T95" fmla="*/ 154 h 258"/>
                  <a:gd name="T96" fmla="*/ 229 w 229"/>
                  <a:gd name="T97" fmla="*/ 142 h 258"/>
                  <a:gd name="T98" fmla="*/ 223 w 229"/>
                  <a:gd name="T99" fmla="*/ 124 h 258"/>
                  <a:gd name="T100" fmla="*/ 210 w 229"/>
                  <a:gd name="T101" fmla="*/ 111 h 258"/>
                  <a:gd name="T102" fmla="*/ 196 w 229"/>
                  <a:gd name="T103" fmla="*/ 105 h 2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229" h="258">
                    <a:moveTo>
                      <a:pt x="196" y="105"/>
                    </a:moveTo>
                    <a:lnTo>
                      <a:pt x="130" y="94"/>
                    </a:lnTo>
                    <a:lnTo>
                      <a:pt x="130" y="30"/>
                    </a:lnTo>
                    <a:lnTo>
                      <a:pt x="130" y="25"/>
                    </a:lnTo>
                    <a:lnTo>
                      <a:pt x="129" y="17"/>
                    </a:lnTo>
                    <a:lnTo>
                      <a:pt x="126" y="13"/>
                    </a:lnTo>
                    <a:lnTo>
                      <a:pt x="122" y="8"/>
                    </a:lnTo>
                    <a:lnTo>
                      <a:pt x="118" y="5"/>
                    </a:lnTo>
                    <a:lnTo>
                      <a:pt x="113" y="1"/>
                    </a:lnTo>
                    <a:lnTo>
                      <a:pt x="107" y="0"/>
                    </a:lnTo>
                    <a:lnTo>
                      <a:pt x="100" y="0"/>
                    </a:lnTo>
                    <a:lnTo>
                      <a:pt x="99" y="0"/>
                    </a:lnTo>
                    <a:lnTo>
                      <a:pt x="92" y="0"/>
                    </a:lnTo>
                    <a:lnTo>
                      <a:pt x="87" y="1"/>
                    </a:lnTo>
                    <a:lnTo>
                      <a:pt x="83" y="5"/>
                    </a:lnTo>
                    <a:lnTo>
                      <a:pt x="78" y="8"/>
                    </a:lnTo>
                    <a:lnTo>
                      <a:pt x="75" y="13"/>
                    </a:lnTo>
                    <a:lnTo>
                      <a:pt x="72" y="17"/>
                    </a:lnTo>
                    <a:lnTo>
                      <a:pt x="70" y="25"/>
                    </a:lnTo>
                    <a:lnTo>
                      <a:pt x="68" y="30"/>
                    </a:lnTo>
                    <a:lnTo>
                      <a:pt x="68" y="145"/>
                    </a:lnTo>
                    <a:lnTo>
                      <a:pt x="52" y="129"/>
                    </a:lnTo>
                    <a:lnTo>
                      <a:pt x="48" y="126"/>
                    </a:lnTo>
                    <a:lnTo>
                      <a:pt x="43" y="123"/>
                    </a:lnTo>
                    <a:lnTo>
                      <a:pt x="38" y="121"/>
                    </a:lnTo>
                    <a:lnTo>
                      <a:pt x="30" y="121"/>
                    </a:lnTo>
                    <a:lnTo>
                      <a:pt x="25" y="121"/>
                    </a:lnTo>
                    <a:lnTo>
                      <a:pt x="21" y="123"/>
                    </a:lnTo>
                    <a:lnTo>
                      <a:pt x="13" y="126"/>
                    </a:lnTo>
                    <a:lnTo>
                      <a:pt x="8" y="129"/>
                    </a:lnTo>
                    <a:lnTo>
                      <a:pt x="8" y="132"/>
                    </a:lnTo>
                    <a:lnTo>
                      <a:pt x="3" y="137"/>
                    </a:lnTo>
                    <a:lnTo>
                      <a:pt x="0" y="142"/>
                    </a:lnTo>
                    <a:lnTo>
                      <a:pt x="0" y="147"/>
                    </a:lnTo>
                    <a:lnTo>
                      <a:pt x="0" y="154"/>
                    </a:lnTo>
                    <a:lnTo>
                      <a:pt x="0" y="159"/>
                    </a:lnTo>
                    <a:lnTo>
                      <a:pt x="0" y="164"/>
                    </a:lnTo>
                    <a:lnTo>
                      <a:pt x="3" y="169"/>
                    </a:lnTo>
                    <a:lnTo>
                      <a:pt x="8" y="174"/>
                    </a:lnTo>
                    <a:lnTo>
                      <a:pt x="84" y="255"/>
                    </a:lnTo>
                    <a:lnTo>
                      <a:pt x="89" y="257"/>
                    </a:lnTo>
                    <a:lnTo>
                      <a:pt x="92" y="258"/>
                    </a:lnTo>
                    <a:lnTo>
                      <a:pt x="97" y="257"/>
                    </a:lnTo>
                    <a:lnTo>
                      <a:pt x="100" y="255"/>
                    </a:lnTo>
                    <a:lnTo>
                      <a:pt x="103" y="252"/>
                    </a:lnTo>
                    <a:lnTo>
                      <a:pt x="103" y="247"/>
                    </a:lnTo>
                    <a:lnTo>
                      <a:pt x="103" y="241"/>
                    </a:lnTo>
                    <a:lnTo>
                      <a:pt x="100" y="239"/>
                    </a:lnTo>
                    <a:lnTo>
                      <a:pt x="22" y="159"/>
                    </a:lnTo>
                    <a:lnTo>
                      <a:pt x="22" y="156"/>
                    </a:lnTo>
                    <a:lnTo>
                      <a:pt x="22" y="154"/>
                    </a:lnTo>
                    <a:lnTo>
                      <a:pt x="22" y="150"/>
                    </a:lnTo>
                    <a:lnTo>
                      <a:pt x="22" y="148"/>
                    </a:lnTo>
                    <a:lnTo>
                      <a:pt x="25" y="145"/>
                    </a:lnTo>
                    <a:lnTo>
                      <a:pt x="27" y="143"/>
                    </a:lnTo>
                    <a:lnTo>
                      <a:pt x="30" y="143"/>
                    </a:lnTo>
                    <a:lnTo>
                      <a:pt x="35" y="143"/>
                    </a:lnTo>
                    <a:lnTo>
                      <a:pt x="35" y="145"/>
                    </a:lnTo>
                    <a:lnTo>
                      <a:pt x="64" y="174"/>
                    </a:lnTo>
                    <a:lnTo>
                      <a:pt x="68" y="177"/>
                    </a:lnTo>
                    <a:lnTo>
                      <a:pt x="76" y="177"/>
                    </a:lnTo>
                    <a:lnTo>
                      <a:pt x="79" y="177"/>
                    </a:lnTo>
                    <a:lnTo>
                      <a:pt x="83" y="174"/>
                    </a:lnTo>
                    <a:lnTo>
                      <a:pt x="84" y="174"/>
                    </a:lnTo>
                    <a:lnTo>
                      <a:pt x="89" y="167"/>
                    </a:lnTo>
                    <a:lnTo>
                      <a:pt x="91" y="156"/>
                    </a:lnTo>
                    <a:lnTo>
                      <a:pt x="91" y="154"/>
                    </a:lnTo>
                    <a:lnTo>
                      <a:pt x="91" y="30"/>
                    </a:lnTo>
                    <a:lnTo>
                      <a:pt x="92" y="27"/>
                    </a:lnTo>
                    <a:lnTo>
                      <a:pt x="94" y="25"/>
                    </a:lnTo>
                    <a:lnTo>
                      <a:pt x="95" y="22"/>
                    </a:lnTo>
                    <a:lnTo>
                      <a:pt x="99" y="22"/>
                    </a:lnTo>
                    <a:lnTo>
                      <a:pt x="100" y="22"/>
                    </a:lnTo>
                    <a:lnTo>
                      <a:pt x="103" y="22"/>
                    </a:lnTo>
                    <a:lnTo>
                      <a:pt x="107" y="25"/>
                    </a:lnTo>
                    <a:lnTo>
                      <a:pt x="108" y="27"/>
                    </a:lnTo>
                    <a:lnTo>
                      <a:pt x="108" y="30"/>
                    </a:lnTo>
                    <a:lnTo>
                      <a:pt x="108" y="115"/>
                    </a:lnTo>
                    <a:lnTo>
                      <a:pt x="192" y="127"/>
                    </a:lnTo>
                    <a:lnTo>
                      <a:pt x="192" y="129"/>
                    </a:lnTo>
                    <a:lnTo>
                      <a:pt x="200" y="132"/>
                    </a:lnTo>
                    <a:lnTo>
                      <a:pt x="202" y="135"/>
                    </a:lnTo>
                    <a:lnTo>
                      <a:pt x="205" y="140"/>
                    </a:lnTo>
                    <a:lnTo>
                      <a:pt x="205" y="145"/>
                    </a:lnTo>
                    <a:lnTo>
                      <a:pt x="205" y="154"/>
                    </a:lnTo>
                    <a:lnTo>
                      <a:pt x="200" y="241"/>
                    </a:lnTo>
                    <a:lnTo>
                      <a:pt x="200" y="247"/>
                    </a:lnTo>
                    <a:lnTo>
                      <a:pt x="204" y="252"/>
                    </a:lnTo>
                    <a:lnTo>
                      <a:pt x="205" y="253"/>
                    </a:lnTo>
                    <a:lnTo>
                      <a:pt x="210" y="255"/>
                    </a:lnTo>
                    <a:lnTo>
                      <a:pt x="210" y="255"/>
                    </a:lnTo>
                    <a:lnTo>
                      <a:pt x="215" y="253"/>
                    </a:lnTo>
                    <a:lnTo>
                      <a:pt x="220" y="252"/>
                    </a:lnTo>
                    <a:lnTo>
                      <a:pt x="221" y="249"/>
                    </a:lnTo>
                    <a:lnTo>
                      <a:pt x="223" y="245"/>
                    </a:lnTo>
                    <a:lnTo>
                      <a:pt x="229" y="154"/>
                    </a:lnTo>
                    <a:lnTo>
                      <a:pt x="229" y="154"/>
                    </a:lnTo>
                    <a:lnTo>
                      <a:pt x="229" y="142"/>
                    </a:lnTo>
                    <a:lnTo>
                      <a:pt x="226" y="132"/>
                    </a:lnTo>
                    <a:lnTo>
                      <a:pt x="223" y="124"/>
                    </a:lnTo>
                    <a:lnTo>
                      <a:pt x="218" y="116"/>
                    </a:lnTo>
                    <a:lnTo>
                      <a:pt x="210" y="111"/>
                    </a:lnTo>
                    <a:lnTo>
                      <a:pt x="205" y="110"/>
                    </a:lnTo>
                    <a:lnTo>
                      <a:pt x="196" y="10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a:p>
            </p:txBody>
          </p:sp>
        </p:grpSp>
        <p:sp>
          <p:nvSpPr>
            <p:cNvPr id="135" name="Oval 134">
              <a:extLst>
                <a:ext uri="{FF2B5EF4-FFF2-40B4-BE49-F238E27FC236}">
                  <a16:creationId xmlns:a16="http://schemas.microsoft.com/office/drawing/2014/main" id="{1ACACE83-0CF0-4470-9939-E72974B4582B}"/>
                </a:ext>
              </a:extLst>
            </p:cNvPr>
            <p:cNvSpPr/>
            <p:nvPr/>
          </p:nvSpPr>
          <p:spPr>
            <a:xfrm>
              <a:off x="700357" y="2864173"/>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83" name="response_rate_%" descr="Pie chart showing religion breakdown for this NHS trust.">
            <a:extLst>
              <a:ext uri="{FF2B5EF4-FFF2-40B4-BE49-F238E27FC236}">
                <a16:creationId xmlns:a16="http://schemas.microsoft.com/office/drawing/2014/main" id="{2D715A54-7842-4823-8F87-D2308AE2BB34}"/>
              </a:ext>
            </a:extLst>
          </p:cNvPr>
          <p:cNvSpPr txBox="1"/>
          <p:nvPr/>
        </p:nvSpPr>
        <p:spPr>
          <a:xfrm>
            <a:off x="1240785" y="3173357"/>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65%</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179" name="no._invited_text" descr="Pie chart showing religion breakdown for this NHS trust.">
            <a:extLst>
              <a:ext uri="{FF2B5EF4-FFF2-40B4-BE49-F238E27FC236}">
                <a16:creationId xmlns:a16="http://schemas.microsoft.com/office/drawing/2014/main" id="{F64790F4-A2D2-4077-8645-A12CC4E723FF}"/>
              </a:ext>
            </a:extLst>
          </p:cNvPr>
          <p:cNvSpPr txBox="1"/>
          <p:nvPr/>
        </p:nvSpPr>
        <p:spPr>
          <a:xfrm>
            <a:off x="1098986" y="1483111"/>
            <a:ext cx="1007216"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2800" b="1" i="0" u="none" strike="noStrike" kern="1200" cap="none" spc="0" normalizeH="0" baseline="0" noProof="0">
                <a:ln>
                  <a:noFill/>
                </a:ln>
                <a:solidFill>
                  <a:srgbClr val="6D276A"/>
                </a:solidFill>
                <a:effectLst/>
                <a:uLnTx/>
                <a:uFillTx/>
                <a:latin typeface="Arial"/>
                <a:ea typeface="+mn-ea"/>
                <a:cs typeface="+mn-cs"/>
              </a:rPr>
              <a:t>1250</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70" name="invited_text">
            <a:extLst>
              <a:ext uri="{FF2B5EF4-FFF2-40B4-BE49-F238E27FC236}">
                <a16:creationId xmlns:a16="http://schemas.microsoft.com/office/drawing/2014/main" id="{9F4CC52C-B708-4794-B6A0-B299E9C56511}"/>
              </a:ext>
            </a:extLst>
          </p:cNvPr>
          <p:cNvSpPr txBox="1"/>
          <p:nvPr/>
        </p:nvSpPr>
        <p:spPr>
          <a:xfrm>
            <a:off x="2163386" y="1608196"/>
            <a:ext cx="2136748"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invited to take part</a:t>
            </a:r>
          </a:p>
        </p:txBody>
      </p:sp>
      <p:sp>
        <p:nvSpPr>
          <p:cNvPr id="180" name="no._completed_text" descr="Pie chart showing religion breakdown for this NHS trust.">
            <a:extLst>
              <a:ext uri="{FF2B5EF4-FFF2-40B4-BE49-F238E27FC236}">
                <a16:creationId xmlns:a16="http://schemas.microsoft.com/office/drawing/2014/main" id="{EF53C05F-EFFD-4611-A28C-F275098D0227}"/>
              </a:ext>
            </a:extLst>
          </p:cNvPr>
          <p:cNvSpPr txBox="1"/>
          <p:nvPr/>
        </p:nvSpPr>
        <p:spPr>
          <a:xfrm>
            <a:off x="1240785" y="1920029"/>
            <a:ext cx="865417" cy="437236"/>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lang="en-GB" sz="2800" b="1">
                <a:solidFill>
                  <a:srgbClr val="6D276A"/>
                </a:solidFill>
                <a:latin typeface="Arial"/>
              </a:rPr>
              <a:t>792</a:t>
            </a:r>
            <a:endParaRPr kumimoji="0" lang="en-GB" sz="2000" b="1" i="0" u="none" strike="noStrike" kern="1200" cap="none" spc="0" normalizeH="0" baseline="0" noProof="0" dirty="0">
              <a:ln>
                <a:noFill/>
              </a:ln>
              <a:solidFill>
                <a:prstClr val="black"/>
              </a:solidFill>
              <a:effectLst/>
              <a:uLnTx/>
              <a:uFillTx/>
              <a:latin typeface="Arial"/>
              <a:ea typeface="+mn-ea"/>
              <a:cs typeface="+mn-cs"/>
            </a:endParaRPr>
          </a:p>
        </p:txBody>
      </p:sp>
      <p:sp>
        <p:nvSpPr>
          <p:cNvPr id="91" name="completed_text">
            <a:extLst>
              <a:ext uri="{FF2B5EF4-FFF2-40B4-BE49-F238E27FC236}">
                <a16:creationId xmlns:a16="http://schemas.microsoft.com/office/drawing/2014/main" id="{5A45D473-3CCC-4019-8687-3665A73AD394}"/>
              </a:ext>
            </a:extLst>
          </p:cNvPr>
          <p:cNvSpPr txBox="1"/>
          <p:nvPr/>
        </p:nvSpPr>
        <p:spPr>
          <a:xfrm>
            <a:off x="2163386" y="2044157"/>
            <a:ext cx="1902505"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completed</a:t>
            </a:r>
          </a:p>
        </p:txBody>
      </p:sp>
      <p:grpSp>
        <p:nvGrpSpPr>
          <p:cNvPr id="9" name="take_part_logo">
            <a:extLst>
              <a:ext uri="{FF2B5EF4-FFF2-40B4-BE49-F238E27FC236}">
                <a16:creationId xmlns:a16="http://schemas.microsoft.com/office/drawing/2014/main" id="{4EBE655E-317C-4961-83EE-5BF3D8CB396A}"/>
              </a:ext>
              <a:ext uri="{C183D7F6-B498-43B3-948B-1728B52AA6E4}">
                <adec:decorative xmlns:adec="http://schemas.microsoft.com/office/drawing/2017/decorative" val="1"/>
              </a:ext>
            </a:extLst>
          </p:cNvPr>
          <p:cNvGrpSpPr/>
          <p:nvPr/>
        </p:nvGrpSpPr>
        <p:grpSpPr>
          <a:xfrm>
            <a:off x="714742" y="1537427"/>
            <a:ext cx="417411" cy="417411"/>
            <a:chOff x="134561" y="1761425"/>
            <a:chExt cx="417411" cy="417411"/>
          </a:xfrm>
        </p:grpSpPr>
        <p:grpSp>
          <p:nvGrpSpPr>
            <p:cNvPr id="126" name="Group 125">
              <a:extLst>
                <a:ext uri="{FF2B5EF4-FFF2-40B4-BE49-F238E27FC236}">
                  <a16:creationId xmlns:a16="http://schemas.microsoft.com/office/drawing/2014/main" id="{DA5455C7-9B23-4441-91D3-A72B312AD686}"/>
                </a:ext>
              </a:extLst>
            </p:cNvPr>
            <p:cNvGrpSpPr/>
            <p:nvPr/>
          </p:nvGrpSpPr>
          <p:grpSpPr>
            <a:xfrm>
              <a:off x="198539" y="1894620"/>
              <a:ext cx="289455" cy="151020"/>
              <a:chOff x="5407025" y="2968625"/>
              <a:chExt cx="730250" cy="381000"/>
            </a:xfrm>
            <a:solidFill>
              <a:schemeClr val="tx2">
                <a:lumMod val="75000"/>
              </a:schemeClr>
            </a:solidFill>
          </p:grpSpPr>
          <p:sp>
            <p:nvSpPr>
              <p:cNvPr id="127" name="Freeform 126">
                <a:extLst>
                  <a:ext uri="{FF2B5EF4-FFF2-40B4-BE49-F238E27FC236}">
                    <a16:creationId xmlns:a16="http://schemas.microsoft.com/office/drawing/2014/main" id="{C77BCA1B-69A9-42F1-9B4B-146980A079C1}"/>
                  </a:ext>
                </a:extLst>
              </p:cNvPr>
              <p:cNvSpPr>
                <a:spLocks noEditPoints="1"/>
              </p:cNvSpPr>
              <p:nvPr/>
            </p:nvSpPr>
            <p:spPr bwMode="auto">
              <a:xfrm>
                <a:off x="5594350" y="2968625"/>
                <a:ext cx="542925" cy="381000"/>
              </a:xfrm>
              <a:custGeom>
                <a:avLst/>
                <a:gdLst>
                  <a:gd name="T0" fmla="*/ 53 w 342"/>
                  <a:gd name="T1" fmla="*/ 0 h 240"/>
                  <a:gd name="T2" fmla="*/ 44 w 342"/>
                  <a:gd name="T3" fmla="*/ 2 h 240"/>
                  <a:gd name="T4" fmla="*/ 34 w 342"/>
                  <a:gd name="T5" fmla="*/ 6 h 240"/>
                  <a:gd name="T6" fmla="*/ 32 w 342"/>
                  <a:gd name="T7" fmla="*/ 10 h 240"/>
                  <a:gd name="T8" fmla="*/ 29 w 342"/>
                  <a:gd name="T9" fmla="*/ 13 h 240"/>
                  <a:gd name="T10" fmla="*/ 30 w 342"/>
                  <a:gd name="T11" fmla="*/ 20 h 240"/>
                  <a:gd name="T12" fmla="*/ 161 w 342"/>
                  <a:gd name="T13" fmla="*/ 137 h 240"/>
                  <a:gd name="T14" fmla="*/ 161 w 342"/>
                  <a:gd name="T15" fmla="*/ 137 h 240"/>
                  <a:gd name="T16" fmla="*/ 164 w 342"/>
                  <a:gd name="T17" fmla="*/ 139 h 240"/>
                  <a:gd name="T18" fmla="*/ 164 w 342"/>
                  <a:gd name="T19" fmla="*/ 139 h 240"/>
                  <a:gd name="T20" fmla="*/ 167 w 342"/>
                  <a:gd name="T21" fmla="*/ 139 h 240"/>
                  <a:gd name="T22" fmla="*/ 167 w 342"/>
                  <a:gd name="T23" fmla="*/ 139 h 240"/>
                  <a:gd name="T24" fmla="*/ 167 w 342"/>
                  <a:gd name="T25" fmla="*/ 139 h 240"/>
                  <a:gd name="T26" fmla="*/ 167 w 342"/>
                  <a:gd name="T27" fmla="*/ 139 h 240"/>
                  <a:gd name="T28" fmla="*/ 167 w 342"/>
                  <a:gd name="T29" fmla="*/ 139 h 240"/>
                  <a:gd name="T30" fmla="*/ 170 w 342"/>
                  <a:gd name="T31" fmla="*/ 139 h 240"/>
                  <a:gd name="T32" fmla="*/ 171 w 342"/>
                  <a:gd name="T33" fmla="*/ 139 h 240"/>
                  <a:gd name="T34" fmla="*/ 173 w 342"/>
                  <a:gd name="T35" fmla="*/ 137 h 240"/>
                  <a:gd name="T36" fmla="*/ 173 w 342"/>
                  <a:gd name="T37" fmla="*/ 137 h 240"/>
                  <a:gd name="T38" fmla="*/ 173 w 342"/>
                  <a:gd name="T39" fmla="*/ 137 h 240"/>
                  <a:gd name="T40" fmla="*/ 321 w 342"/>
                  <a:gd name="T41" fmla="*/ 30 h 240"/>
                  <a:gd name="T42" fmla="*/ 297 w 342"/>
                  <a:gd name="T43" fmla="*/ 209 h 240"/>
                  <a:gd name="T44" fmla="*/ 292 w 342"/>
                  <a:gd name="T45" fmla="*/ 218 h 240"/>
                  <a:gd name="T46" fmla="*/ 284 w 342"/>
                  <a:gd name="T47" fmla="*/ 220 h 240"/>
                  <a:gd name="T48" fmla="*/ 10 w 342"/>
                  <a:gd name="T49" fmla="*/ 220 h 240"/>
                  <a:gd name="T50" fmla="*/ 3 w 342"/>
                  <a:gd name="T51" fmla="*/ 223 h 240"/>
                  <a:gd name="T52" fmla="*/ 0 w 342"/>
                  <a:gd name="T53" fmla="*/ 230 h 240"/>
                  <a:gd name="T54" fmla="*/ 2 w 342"/>
                  <a:gd name="T55" fmla="*/ 235 h 240"/>
                  <a:gd name="T56" fmla="*/ 8 w 342"/>
                  <a:gd name="T57" fmla="*/ 240 h 240"/>
                  <a:gd name="T58" fmla="*/ 284 w 342"/>
                  <a:gd name="T59" fmla="*/ 240 h 240"/>
                  <a:gd name="T60" fmla="*/ 290 w 342"/>
                  <a:gd name="T61" fmla="*/ 240 h 240"/>
                  <a:gd name="T62" fmla="*/ 301 w 342"/>
                  <a:gd name="T63" fmla="*/ 236 h 240"/>
                  <a:gd name="T64" fmla="*/ 309 w 342"/>
                  <a:gd name="T65" fmla="*/ 227 h 240"/>
                  <a:gd name="T66" fmla="*/ 315 w 342"/>
                  <a:gd name="T67" fmla="*/ 218 h 240"/>
                  <a:gd name="T68" fmla="*/ 342 w 342"/>
                  <a:gd name="T69" fmla="*/ 29 h 240"/>
                  <a:gd name="T70" fmla="*/ 342 w 342"/>
                  <a:gd name="T71" fmla="*/ 23 h 240"/>
                  <a:gd name="T72" fmla="*/ 339 w 342"/>
                  <a:gd name="T73" fmla="*/ 13 h 240"/>
                  <a:gd name="T74" fmla="*/ 332 w 342"/>
                  <a:gd name="T75" fmla="*/ 6 h 240"/>
                  <a:gd name="T76" fmla="*/ 322 w 342"/>
                  <a:gd name="T77" fmla="*/ 2 h 240"/>
                  <a:gd name="T78" fmla="*/ 316 w 342"/>
                  <a:gd name="T79" fmla="*/ 0 h 240"/>
                  <a:gd name="T80" fmla="*/ 58 w 342"/>
                  <a:gd name="T81" fmla="*/ 20 h 240"/>
                  <a:gd name="T82" fmla="*/ 168 w 342"/>
                  <a:gd name="T83" fmla="*/ 116 h 2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342" h="240">
                    <a:moveTo>
                      <a:pt x="316" y="0"/>
                    </a:moveTo>
                    <a:lnTo>
                      <a:pt x="53" y="0"/>
                    </a:lnTo>
                    <a:lnTo>
                      <a:pt x="53" y="0"/>
                    </a:lnTo>
                    <a:lnTo>
                      <a:pt x="44" y="2"/>
                    </a:lnTo>
                    <a:lnTo>
                      <a:pt x="40" y="3"/>
                    </a:lnTo>
                    <a:lnTo>
                      <a:pt x="34" y="6"/>
                    </a:lnTo>
                    <a:lnTo>
                      <a:pt x="34" y="6"/>
                    </a:lnTo>
                    <a:lnTo>
                      <a:pt x="32" y="10"/>
                    </a:lnTo>
                    <a:lnTo>
                      <a:pt x="32" y="10"/>
                    </a:lnTo>
                    <a:lnTo>
                      <a:pt x="29" y="13"/>
                    </a:lnTo>
                    <a:lnTo>
                      <a:pt x="29" y="17"/>
                    </a:lnTo>
                    <a:lnTo>
                      <a:pt x="30" y="20"/>
                    </a:lnTo>
                    <a:lnTo>
                      <a:pt x="32" y="23"/>
                    </a:lnTo>
                    <a:lnTo>
                      <a:pt x="161" y="137"/>
                    </a:lnTo>
                    <a:lnTo>
                      <a:pt x="161" y="137"/>
                    </a:lnTo>
                    <a:lnTo>
                      <a:pt x="161" y="137"/>
                    </a:lnTo>
                    <a:lnTo>
                      <a:pt x="161" y="137"/>
                    </a:lnTo>
                    <a:lnTo>
                      <a:pt x="164" y="139"/>
                    </a:lnTo>
                    <a:lnTo>
                      <a:pt x="164" y="139"/>
                    </a:lnTo>
                    <a:lnTo>
                      <a:pt x="164" y="139"/>
                    </a:lnTo>
                    <a:lnTo>
                      <a:pt x="164" y="139"/>
                    </a:lnTo>
                    <a:lnTo>
                      <a:pt x="167" y="139"/>
                    </a:lnTo>
                    <a:lnTo>
                      <a:pt x="167" y="139"/>
                    </a:lnTo>
                    <a:lnTo>
                      <a:pt x="167" y="139"/>
                    </a:lnTo>
                    <a:lnTo>
                      <a:pt x="167" y="139"/>
                    </a:lnTo>
                    <a:lnTo>
                      <a:pt x="167" y="139"/>
                    </a:lnTo>
                    <a:lnTo>
                      <a:pt x="167" y="139"/>
                    </a:lnTo>
                    <a:lnTo>
                      <a:pt x="167" y="139"/>
                    </a:lnTo>
                    <a:lnTo>
                      <a:pt x="167" y="139"/>
                    </a:lnTo>
                    <a:lnTo>
                      <a:pt x="167" y="139"/>
                    </a:lnTo>
                    <a:lnTo>
                      <a:pt x="167" y="139"/>
                    </a:lnTo>
                    <a:lnTo>
                      <a:pt x="170" y="139"/>
                    </a:lnTo>
                    <a:lnTo>
                      <a:pt x="170" y="139"/>
                    </a:lnTo>
                    <a:lnTo>
                      <a:pt x="171" y="139"/>
                    </a:lnTo>
                    <a:lnTo>
                      <a:pt x="171" y="139"/>
                    </a:lnTo>
                    <a:lnTo>
                      <a:pt x="173" y="137"/>
                    </a:lnTo>
                    <a:lnTo>
                      <a:pt x="173" y="137"/>
                    </a:lnTo>
                    <a:lnTo>
                      <a:pt x="173" y="137"/>
                    </a:lnTo>
                    <a:lnTo>
                      <a:pt x="173" y="137"/>
                    </a:lnTo>
                    <a:lnTo>
                      <a:pt x="173" y="137"/>
                    </a:lnTo>
                    <a:lnTo>
                      <a:pt x="173" y="137"/>
                    </a:lnTo>
                    <a:lnTo>
                      <a:pt x="321" y="30"/>
                    </a:lnTo>
                    <a:lnTo>
                      <a:pt x="297" y="209"/>
                    </a:lnTo>
                    <a:lnTo>
                      <a:pt x="297" y="209"/>
                    </a:lnTo>
                    <a:lnTo>
                      <a:pt x="295" y="213"/>
                    </a:lnTo>
                    <a:lnTo>
                      <a:pt x="292" y="218"/>
                    </a:lnTo>
                    <a:lnTo>
                      <a:pt x="288" y="219"/>
                    </a:lnTo>
                    <a:lnTo>
                      <a:pt x="284" y="220"/>
                    </a:lnTo>
                    <a:lnTo>
                      <a:pt x="10" y="220"/>
                    </a:lnTo>
                    <a:lnTo>
                      <a:pt x="10" y="220"/>
                    </a:lnTo>
                    <a:lnTo>
                      <a:pt x="8" y="222"/>
                    </a:lnTo>
                    <a:lnTo>
                      <a:pt x="3" y="223"/>
                    </a:lnTo>
                    <a:lnTo>
                      <a:pt x="2" y="226"/>
                    </a:lnTo>
                    <a:lnTo>
                      <a:pt x="0" y="230"/>
                    </a:lnTo>
                    <a:lnTo>
                      <a:pt x="0" y="230"/>
                    </a:lnTo>
                    <a:lnTo>
                      <a:pt x="2" y="235"/>
                    </a:lnTo>
                    <a:lnTo>
                      <a:pt x="3" y="237"/>
                    </a:lnTo>
                    <a:lnTo>
                      <a:pt x="8" y="240"/>
                    </a:lnTo>
                    <a:lnTo>
                      <a:pt x="10" y="240"/>
                    </a:lnTo>
                    <a:lnTo>
                      <a:pt x="284" y="240"/>
                    </a:lnTo>
                    <a:lnTo>
                      <a:pt x="284" y="240"/>
                    </a:lnTo>
                    <a:lnTo>
                      <a:pt x="290" y="240"/>
                    </a:lnTo>
                    <a:lnTo>
                      <a:pt x="295" y="239"/>
                    </a:lnTo>
                    <a:lnTo>
                      <a:pt x="301" y="236"/>
                    </a:lnTo>
                    <a:lnTo>
                      <a:pt x="305" y="232"/>
                    </a:lnTo>
                    <a:lnTo>
                      <a:pt x="309" y="227"/>
                    </a:lnTo>
                    <a:lnTo>
                      <a:pt x="312" y="223"/>
                    </a:lnTo>
                    <a:lnTo>
                      <a:pt x="315" y="218"/>
                    </a:lnTo>
                    <a:lnTo>
                      <a:pt x="316" y="212"/>
                    </a:lnTo>
                    <a:lnTo>
                      <a:pt x="342" y="29"/>
                    </a:lnTo>
                    <a:lnTo>
                      <a:pt x="342" y="29"/>
                    </a:lnTo>
                    <a:lnTo>
                      <a:pt x="342" y="23"/>
                    </a:lnTo>
                    <a:lnTo>
                      <a:pt x="340" y="19"/>
                    </a:lnTo>
                    <a:lnTo>
                      <a:pt x="339" y="13"/>
                    </a:lnTo>
                    <a:lnTo>
                      <a:pt x="336" y="9"/>
                    </a:lnTo>
                    <a:lnTo>
                      <a:pt x="332" y="6"/>
                    </a:lnTo>
                    <a:lnTo>
                      <a:pt x="328" y="3"/>
                    </a:lnTo>
                    <a:lnTo>
                      <a:pt x="322" y="2"/>
                    </a:lnTo>
                    <a:lnTo>
                      <a:pt x="316" y="0"/>
                    </a:lnTo>
                    <a:lnTo>
                      <a:pt x="316" y="0"/>
                    </a:lnTo>
                    <a:close/>
                    <a:moveTo>
                      <a:pt x="168" y="116"/>
                    </a:moveTo>
                    <a:lnTo>
                      <a:pt x="58" y="20"/>
                    </a:lnTo>
                    <a:lnTo>
                      <a:pt x="301" y="20"/>
                    </a:lnTo>
                    <a:lnTo>
                      <a:pt x="168" y="1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8" name="Freeform 127">
                <a:extLst>
                  <a:ext uri="{FF2B5EF4-FFF2-40B4-BE49-F238E27FC236}">
                    <a16:creationId xmlns:a16="http://schemas.microsoft.com/office/drawing/2014/main" id="{0CF8E1D5-B9E9-4A46-8667-AA3F243E061D}"/>
                  </a:ext>
                </a:extLst>
              </p:cNvPr>
              <p:cNvSpPr>
                <a:spLocks/>
              </p:cNvSpPr>
              <p:nvPr/>
            </p:nvSpPr>
            <p:spPr bwMode="auto">
              <a:xfrm>
                <a:off x="5516563" y="3228975"/>
                <a:ext cx="246063" cy="31750"/>
              </a:xfrm>
              <a:custGeom>
                <a:avLst/>
                <a:gdLst>
                  <a:gd name="T0" fmla="*/ 155 w 155"/>
                  <a:gd name="T1" fmla="*/ 10 h 20"/>
                  <a:gd name="T2" fmla="*/ 155 w 155"/>
                  <a:gd name="T3" fmla="*/ 10 h 20"/>
                  <a:gd name="T4" fmla="*/ 155 w 155"/>
                  <a:gd name="T5" fmla="*/ 7 h 20"/>
                  <a:gd name="T6" fmla="*/ 152 w 155"/>
                  <a:gd name="T7" fmla="*/ 3 h 20"/>
                  <a:gd name="T8" fmla="*/ 150 w 155"/>
                  <a:gd name="T9" fmla="*/ 1 h 20"/>
                  <a:gd name="T10" fmla="*/ 145 w 155"/>
                  <a:gd name="T11" fmla="*/ 0 h 20"/>
                  <a:gd name="T12" fmla="*/ 10 w 155"/>
                  <a:gd name="T13" fmla="*/ 0 h 20"/>
                  <a:gd name="T14" fmla="*/ 10 w 155"/>
                  <a:gd name="T15" fmla="*/ 0 h 20"/>
                  <a:gd name="T16" fmla="*/ 7 w 155"/>
                  <a:gd name="T17" fmla="*/ 1 h 20"/>
                  <a:gd name="T18" fmla="*/ 3 w 155"/>
                  <a:gd name="T19" fmla="*/ 3 h 20"/>
                  <a:gd name="T20" fmla="*/ 2 w 155"/>
                  <a:gd name="T21" fmla="*/ 7 h 20"/>
                  <a:gd name="T22" fmla="*/ 0 w 155"/>
                  <a:gd name="T23" fmla="*/ 10 h 20"/>
                  <a:gd name="T24" fmla="*/ 0 w 155"/>
                  <a:gd name="T25" fmla="*/ 10 h 20"/>
                  <a:gd name="T26" fmla="*/ 2 w 155"/>
                  <a:gd name="T27" fmla="*/ 14 h 20"/>
                  <a:gd name="T28" fmla="*/ 3 w 155"/>
                  <a:gd name="T29" fmla="*/ 17 h 20"/>
                  <a:gd name="T30" fmla="*/ 7 w 155"/>
                  <a:gd name="T31" fmla="*/ 20 h 20"/>
                  <a:gd name="T32" fmla="*/ 10 w 155"/>
                  <a:gd name="T33" fmla="*/ 20 h 20"/>
                  <a:gd name="T34" fmla="*/ 145 w 155"/>
                  <a:gd name="T35" fmla="*/ 20 h 20"/>
                  <a:gd name="T36" fmla="*/ 145 w 155"/>
                  <a:gd name="T37" fmla="*/ 20 h 20"/>
                  <a:gd name="T38" fmla="*/ 150 w 155"/>
                  <a:gd name="T39" fmla="*/ 20 h 20"/>
                  <a:gd name="T40" fmla="*/ 152 w 155"/>
                  <a:gd name="T41" fmla="*/ 17 h 20"/>
                  <a:gd name="T42" fmla="*/ 155 w 155"/>
                  <a:gd name="T43" fmla="*/ 14 h 20"/>
                  <a:gd name="T44" fmla="*/ 155 w 155"/>
                  <a:gd name="T45" fmla="*/ 10 h 20"/>
                  <a:gd name="T46" fmla="*/ 155 w 15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55" h="20">
                    <a:moveTo>
                      <a:pt x="155" y="10"/>
                    </a:moveTo>
                    <a:lnTo>
                      <a:pt x="155" y="10"/>
                    </a:lnTo>
                    <a:lnTo>
                      <a:pt x="155" y="7"/>
                    </a:lnTo>
                    <a:lnTo>
                      <a:pt x="152" y="3"/>
                    </a:lnTo>
                    <a:lnTo>
                      <a:pt x="150" y="1"/>
                    </a:lnTo>
                    <a:lnTo>
                      <a:pt x="145" y="0"/>
                    </a:lnTo>
                    <a:lnTo>
                      <a:pt x="10" y="0"/>
                    </a:lnTo>
                    <a:lnTo>
                      <a:pt x="10" y="0"/>
                    </a:lnTo>
                    <a:lnTo>
                      <a:pt x="7" y="1"/>
                    </a:lnTo>
                    <a:lnTo>
                      <a:pt x="3" y="3"/>
                    </a:lnTo>
                    <a:lnTo>
                      <a:pt x="2" y="7"/>
                    </a:lnTo>
                    <a:lnTo>
                      <a:pt x="0" y="10"/>
                    </a:lnTo>
                    <a:lnTo>
                      <a:pt x="0" y="10"/>
                    </a:lnTo>
                    <a:lnTo>
                      <a:pt x="2" y="14"/>
                    </a:lnTo>
                    <a:lnTo>
                      <a:pt x="3" y="17"/>
                    </a:lnTo>
                    <a:lnTo>
                      <a:pt x="7" y="20"/>
                    </a:lnTo>
                    <a:lnTo>
                      <a:pt x="10" y="20"/>
                    </a:lnTo>
                    <a:lnTo>
                      <a:pt x="145" y="20"/>
                    </a:lnTo>
                    <a:lnTo>
                      <a:pt x="145" y="20"/>
                    </a:lnTo>
                    <a:lnTo>
                      <a:pt x="150" y="20"/>
                    </a:lnTo>
                    <a:lnTo>
                      <a:pt x="152" y="17"/>
                    </a:lnTo>
                    <a:lnTo>
                      <a:pt x="155" y="14"/>
                    </a:lnTo>
                    <a:lnTo>
                      <a:pt x="155" y="10"/>
                    </a:lnTo>
                    <a:lnTo>
                      <a:pt x="15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29" name="Freeform 128">
                <a:extLst>
                  <a:ext uri="{FF2B5EF4-FFF2-40B4-BE49-F238E27FC236}">
                    <a16:creationId xmlns:a16="http://schemas.microsoft.com/office/drawing/2014/main" id="{86D38524-5882-411A-8368-EE86CF42AF12}"/>
                  </a:ext>
                </a:extLst>
              </p:cNvPr>
              <p:cNvSpPr>
                <a:spLocks/>
              </p:cNvSpPr>
              <p:nvPr/>
            </p:nvSpPr>
            <p:spPr bwMode="auto">
              <a:xfrm>
                <a:off x="5407025" y="3152775"/>
                <a:ext cx="309563" cy="31750"/>
              </a:xfrm>
              <a:custGeom>
                <a:avLst/>
                <a:gdLst>
                  <a:gd name="T0" fmla="*/ 195 w 195"/>
                  <a:gd name="T1" fmla="*/ 10 h 20"/>
                  <a:gd name="T2" fmla="*/ 195 w 195"/>
                  <a:gd name="T3" fmla="*/ 10 h 20"/>
                  <a:gd name="T4" fmla="*/ 195 w 195"/>
                  <a:gd name="T5" fmla="*/ 6 h 20"/>
                  <a:gd name="T6" fmla="*/ 192 w 195"/>
                  <a:gd name="T7" fmla="*/ 3 h 20"/>
                  <a:gd name="T8" fmla="*/ 189 w 195"/>
                  <a:gd name="T9" fmla="*/ 1 h 20"/>
                  <a:gd name="T10" fmla="*/ 185 w 195"/>
                  <a:gd name="T11" fmla="*/ 0 h 20"/>
                  <a:gd name="T12" fmla="*/ 10 w 195"/>
                  <a:gd name="T13" fmla="*/ 0 h 20"/>
                  <a:gd name="T14" fmla="*/ 10 w 195"/>
                  <a:gd name="T15" fmla="*/ 0 h 20"/>
                  <a:gd name="T16" fmla="*/ 6 w 195"/>
                  <a:gd name="T17" fmla="*/ 1 h 20"/>
                  <a:gd name="T18" fmla="*/ 3 w 195"/>
                  <a:gd name="T19" fmla="*/ 3 h 20"/>
                  <a:gd name="T20" fmla="*/ 0 w 195"/>
                  <a:gd name="T21" fmla="*/ 6 h 20"/>
                  <a:gd name="T22" fmla="*/ 0 w 195"/>
                  <a:gd name="T23" fmla="*/ 10 h 20"/>
                  <a:gd name="T24" fmla="*/ 0 w 195"/>
                  <a:gd name="T25" fmla="*/ 10 h 20"/>
                  <a:gd name="T26" fmla="*/ 0 w 195"/>
                  <a:gd name="T27" fmla="*/ 14 h 20"/>
                  <a:gd name="T28" fmla="*/ 3 w 195"/>
                  <a:gd name="T29" fmla="*/ 17 h 20"/>
                  <a:gd name="T30" fmla="*/ 6 w 195"/>
                  <a:gd name="T31" fmla="*/ 20 h 20"/>
                  <a:gd name="T32" fmla="*/ 10 w 195"/>
                  <a:gd name="T33" fmla="*/ 20 h 20"/>
                  <a:gd name="T34" fmla="*/ 185 w 195"/>
                  <a:gd name="T35" fmla="*/ 20 h 20"/>
                  <a:gd name="T36" fmla="*/ 185 w 195"/>
                  <a:gd name="T37" fmla="*/ 20 h 20"/>
                  <a:gd name="T38" fmla="*/ 189 w 195"/>
                  <a:gd name="T39" fmla="*/ 20 h 20"/>
                  <a:gd name="T40" fmla="*/ 192 w 195"/>
                  <a:gd name="T41" fmla="*/ 17 h 20"/>
                  <a:gd name="T42" fmla="*/ 195 w 195"/>
                  <a:gd name="T43" fmla="*/ 14 h 20"/>
                  <a:gd name="T44" fmla="*/ 195 w 195"/>
                  <a:gd name="T45" fmla="*/ 10 h 20"/>
                  <a:gd name="T46" fmla="*/ 195 w 195"/>
                  <a:gd name="T47" fmla="*/ 1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195" h="20">
                    <a:moveTo>
                      <a:pt x="195" y="10"/>
                    </a:moveTo>
                    <a:lnTo>
                      <a:pt x="195" y="10"/>
                    </a:lnTo>
                    <a:lnTo>
                      <a:pt x="195" y="6"/>
                    </a:lnTo>
                    <a:lnTo>
                      <a:pt x="192" y="3"/>
                    </a:lnTo>
                    <a:lnTo>
                      <a:pt x="189" y="1"/>
                    </a:lnTo>
                    <a:lnTo>
                      <a:pt x="185" y="0"/>
                    </a:lnTo>
                    <a:lnTo>
                      <a:pt x="10" y="0"/>
                    </a:lnTo>
                    <a:lnTo>
                      <a:pt x="10" y="0"/>
                    </a:lnTo>
                    <a:lnTo>
                      <a:pt x="6" y="1"/>
                    </a:lnTo>
                    <a:lnTo>
                      <a:pt x="3" y="3"/>
                    </a:lnTo>
                    <a:lnTo>
                      <a:pt x="0" y="6"/>
                    </a:lnTo>
                    <a:lnTo>
                      <a:pt x="0" y="10"/>
                    </a:lnTo>
                    <a:lnTo>
                      <a:pt x="0" y="10"/>
                    </a:lnTo>
                    <a:lnTo>
                      <a:pt x="0" y="14"/>
                    </a:lnTo>
                    <a:lnTo>
                      <a:pt x="3" y="17"/>
                    </a:lnTo>
                    <a:lnTo>
                      <a:pt x="6" y="20"/>
                    </a:lnTo>
                    <a:lnTo>
                      <a:pt x="10" y="20"/>
                    </a:lnTo>
                    <a:lnTo>
                      <a:pt x="185" y="20"/>
                    </a:lnTo>
                    <a:lnTo>
                      <a:pt x="185" y="20"/>
                    </a:lnTo>
                    <a:lnTo>
                      <a:pt x="189" y="20"/>
                    </a:lnTo>
                    <a:lnTo>
                      <a:pt x="192" y="17"/>
                    </a:lnTo>
                    <a:lnTo>
                      <a:pt x="195" y="14"/>
                    </a:lnTo>
                    <a:lnTo>
                      <a:pt x="195" y="10"/>
                    </a:lnTo>
                    <a:lnTo>
                      <a:pt x="195" y="1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sp>
            <p:nvSpPr>
              <p:cNvPr id="130" name="Freeform 129">
                <a:extLst>
                  <a:ext uri="{FF2B5EF4-FFF2-40B4-BE49-F238E27FC236}">
                    <a16:creationId xmlns:a16="http://schemas.microsoft.com/office/drawing/2014/main" id="{1CED1DDA-F031-4C1E-9B39-867E053CE0DF}"/>
                  </a:ext>
                </a:extLst>
              </p:cNvPr>
              <p:cNvSpPr>
                <a:spLocks/>
              </p:cNvSpPr>
              <p:nvPr/>
            </p:nvSpPr>
            <p:spPr bwMode="auto">
              <a:xfrm>
                <a:off x="5489575" y="3076575"/>
                <a:ext cx="157163" cy="31750"/>
              </a:xfrm>
              <a:custGeom>
                <a:avLst/>
                <a:gdLst>
                  <a:gd name="T0" fmla="*/ 10 w 99"/>
                  <a:gd name="T1" fmla="*/ 20 h 20"/>
                  <a:gd name="T2" fmla="*/ 89 w 99"/>
                  <a:gd name="T3" fmla="*/ 20 h 20"/>
                  <a:gd name="T4" fmla="*/ 89 w 99"/>
                  <a:gd name="T5" fmla="*/ 20 h 20"/>
                  <a:gd name="T6" fmla="*/ 93 w 99"/>
                  <a:gd name="T7" fmla="*/ 18 h 20"/>
                  <a:gd name="T8" fmla="*/ 96 w 99"/>
                  <a:gd name="T9" fmla="*/ 17 h 20"/>
                  <a:gd name="T10" fmla="*/ 99 w 99"/>
                  <a:gd name="T11" fmla="*/ 14 h 20"/>
                  <a:gd name="T12" fmla="*/ 99 w 99"/>
                  <a:gd name="T13" fmla="*/ 10 h 20"/>
                  <a:gd name="T14" fmla="*/ 99 w 99"/>
                  <a:gd name="T15" fmla="*/ 10 h 20"/>
                  <a:gd name="T16" fmla="*/ 99 w 99"/>
                  <a:gd name="T17" fmla="*/ 6 h 20"/>
                  <a:gd name="T18" fmla="*/ 96 w 99"/>
                  <a:gd name="T19" fmla="*/ 3 h 20"/>
                  <a:gd name="T20" fmla="*/ 93 w 99"/>
                  <a:gd name="T21" fmla="*/ 2 h 20"/>
                  <a:gd name="T22" fmla="*/ 89 w 99"/>
                  <a:gd name="T23" fmla="*/ 0 h 20"/>
                  <a:gd name="T24" fmla="*/ 10 w 99"/>
                  <a:gd name="T25" fmla="*/ 0 h 20"/>
                  <a:gd name="T26" fmla="*/ 10 w 99"/>
                  <a:gd name="T27" fmla="*/ 0 h 20"/>
                  <a:gd name="T28" fmla="*/ 6 w 99"/>
                  <a:gd name="T29" fmla="*/ 2 h 20"/>
                  <a:gd name="T30" fmla="*/ 3 w 99"/>
                  <a:gd name="T31" fmla="*/ 3 h 20"/>
                  <a:gd name="T32" fmla="*/ 0 w 99"/>
                  <a:gd name="T33" fmla="*/ 6 h 20"/>
                  <a:gd name="T34" fmla="*/ 0 w 99"/>
                  <a:gd name="T35" fmla="*/ 10 h 20"/>
                  <a:gd name="T36" fmla="*/ 0 w 99"/>
                  <a:gd name="T37" fmla="*/ 10 h 20"/>
                  <a:gd name="T38" fmla="*/ 0 w 99"/>
                  <a:gd name="T39" fmla="*/ 14 h 20"/>
                  <a:gd name="T40" fmla="*/ 3 w 99"/>
                  <a:gd name="T41" fmla="*/ 17 h 20"/>
                  <a:gd name="T42" fmla="*/ 6 w 99"/>
                  <a:gd name="T43" fmla="*/ 18 h 20"/>
                  <a:gd name="T44" fmla="*/ 10 w 99"/>
                  <a:gd name="T45" fmla="*/ 20 h 20"/>
                  <a:gd name="T46" fmla="*/ 10 w 99"/>
                  <a:gd name="T47" fmla="*/ 20 h 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99" h="20">
                    <a:moveTo>
                      <a:pt x="10" y="20"/>
                    </a:moveTo>
                    <a:lnTo>
                      <a:pt x="89" y="20"/>
                    </a:lnTo>
                    <a:lnTo>
                      <a:pt x="89" y="20"/>
                    </a:lnTo>
                    <a:lnTo>
                      <a:pt x="93" y="18"/>
                    </a:lnTo>
                    <a:lnTo>
                      <a:pt x="96" y="17"/>
                    </a:lnTo>
                    <a:lnTo>
                      <a:pt x="99" y="14"/>
                    </a:lnTo>
                    <a:lnTo>
                      <a:pt x="99" y="10"/>
                    </a:lnTo>
                    <a:lnTo>
                      <a:pt x="99" y="10"/>
                    </a:lnTo>
                    <a:lnTo>
                      <a:pt x="99" y="6"/>
                    </a:lnTo>
                    <a:lnTo>
                      <a:pt x="96" y="3"/>
                    </a:lnTo>
                    <a:lnTo>
                      <a:pt x="93" y="2"/>
                    </a:lnTo>
                    <a:lnTo>
                      <a:pt x="89" y="0"/>
                    </a:lnTo>
                    <a:lnTo>
                      <a:pt x="10" y="0"/>
                    </a:lnTo>
                    <a:lnTo>
                      <a:pt x="10" y="0"/>
                    </a:lnTo>
                    <a:lnTo>
                      <a:pt x="6" y="2"/>
                    </a:lnTo>
                    <a:lnTo>
                      <a:pt x="3" y="3"/>
                    </a:lnTo>
                    <a:lnTo>
                      <a:pt x="0" y="6"/>
                    </a:lnTo>
                    <a:lnTo>
                      <a:pt x="0" y="10"/>
                    </a:lnTo>
                    <a:lnTo>
                      <a:pt x="0" y="10"/>
                    </a:lnTo>
                    <a:lnTo>
                      <a:pt x="0" y="14"/>
                    </a:lnTo>
                    <a:lnTo>
                      <a:pt x="3" y="17"/>
                    </a:lnTo>
                    <a:lnTo>
                      <a:pt x="6" y="18"/>
                    </a:lnTo>
                    <a:lnTo>
                      <a:pt x="10" y="20"/>
                    </a:lnTo>
                    <a:lnTo>
                      <a:pt x="10"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a:ln>
                    <a:noFill/>
                  </a:ln>
                  <a:solidFill>
                    <a:prstClr val="black"/>
                  </a:solidFill>
                  <a:effectLst/>
                  <a:uLnTx/>
                  <a:uFillTx/>
                  <a:latin typeface="Arial"/>
                  <a:ea typeface="+mn-ea"/>
                  <a:cs typeface="+mn-cs"/>
                </a:endParaRPr>
              </a:p>
            </p:txBody>
          </p:sp>
        </p:grpSp>
        <p:sp>
          <p:nvSpPr>
            <p:cNvPr id="4" name="Oval 3">
              <a:extLst>
                <a:ext uri="{FF2B5EF4-FFF2-40B4-BE49-F238E27FC236}">
                  <a16:creationId xmlns:a16="http://schemas.microsoft.com/office/drawing/2014/main" id="{E9CE2C59-5890-4E04-9A31-BEB7DBAEC7DC}"/>
                </a:ext>
              </a:extLst>
            </p:cNvPr>
            <p:cNvSpPr/>
            <p:nvPr/>
          </p:nvSpPr>
          <p:spPr>
            <a:xfrm>
              <a:off x="134561" y="1761425"/>
              <a:ext cx="417411" cy="417411"/>
            </a:xfrm>
            <a:prstGeom prst="ellipse">
              <a:avLst/>
            </a:prstGeom>
            <a:noFill/>
            <a:ln>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07" name="rr_trustaverage_text">
            <a:extLst>
              <a:ext uri="{FF2B5EF4-FFF2-40B4-BE49-F238E27FC236}">
                <a16:creationId xmlns:a16="http://schemas.microsoft.com/office/drawing/2014/main" id="{1761B5D8-F921-4787-B6F8-502736A37BF5}"/>
              </a:ext>
            </a:extLst>
          </p:cNvPr>
          <p:cNvSpPr txBox="1"/>
          <p:nvPr/>
        </p:nvSpPr>
        <p:spPr>
          <a:xfrm>
            <a:off x="2163386" y="3621533"/>
            <a:ext cx="181030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average response rate for all trusts</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01" name="emergency_admission_text">
            <a:extLst>
              <a:ext uri="{FF2B5EF4-FFF2-40B4-BE49-F238E27FC236}">
                <a16:creationId xmlns:a16="http://schemas.microsoft.com/office/drawing/2014/main" id="{3893E5C3-87FF-4423-898E-6E2B5F2B849F}"/>
              </a:ext>
            </a:extLst>
          </p:cNvPr>
          <p:cNvSpPr txBox="1"/>
          <p:nvPr/>
        </p:nvSpPr>
        <p:spPr>
          <a:xfrm>
            <a:off x="2149755" y="2480855"/>
            <a:ext cx="1948853"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urgent/emergency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6" name="urg_emerg admission" descr="Pie chart showing religion breakdown for this NHS trust.">
            <a:extLst>
              <a:ext uri="{FF2B5EF4-FFF2-40B4-BE49-F238E27FC236}">
                <a16:creationId xmlns:a16="http://schemas.microsoft.com/office/drawing/2014/main" id="{0A5641DC-89B7-7365-EF25-C7A24C8BAE29}"/>
              </a:ext>
            </a:extLst>
          </p:cNvPr>
          <p:cNvSpPr txBox="1"/>
          <p:nvPr/>
        </p:nvSpPr>
        <p:spPr>
          <a:xfrm>
            <a:off x="589774" y="2419908"/>
            <a:ext cx="1485353" cy="648896"/>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50%</a:t>
            </a:r>
            <a:endParaRPr lang="en-GB" sz="1600" dirty="0">
              <a:solidFill>
                <a:srgbClr val="6D276A"/>
              </a:solidFill>
              <a:latin typeface="Arial"/>
            </a:endParaRPr>
          </a:p>
          <a:p>
            <a:pPr lvl="0" algn="r">
              <a:lnSpc>
                <a:spcPct val="110000"/>
              </a:lnSpc>
              <a:spcBef>
                <a:spcPts val="400"/>
              </a:spcBef>
              <a:spcAft>
                <a:spcPts val="600"/>
              </a:spcAft>
              <a:defRPr/>
            </a:pPr>
            <a:endParaRPr kumimoji="0" lang="en-GB" sz="1600" i="0" u="none" strike="noStrike" kern="1200" cap="none" spc="0" normalizeH="0" baseline="0" noProof="0" dirty="0">
              <a:ln>
                <a:noFill/>
              </a:ln>
              <a:solidFill>
                <a:srgbClr val="6D276A"/>
              </a:solidFill>
              <a:effectLst/>
              <a:uLnTx/>
              <a:uFillTx/>
              <a:latin typeface="Arial"/>
              <a:ea typeface="+mn-ea"/>
              <a:cs typeface="+mn-cs"/>
            </a:endParaRPr>
          </a:p>
        </p:txBody>
      </p:sp>
      <p:sp>
        <p:nvSpPr>
          <p:cNvPr id="105" name="rr_text">
            <a:extLst>
              <a:ext uri="{FF2B5EF4-FFF2-40B4-BE49-F238E27FC236}">
                <a16:creationId xmlns:a16="http://schemas.microsoft.com/office/drawing/2014/main" id="{41EB9088-5661-4756-9FFE-E0C519BF9AC2}"/>
              </a:ext>
            </a:extLst>
          </p:cNvPr>
          <p:cNvSpPr txBox="1"/>
          <p:nvPr/>
        </p:nvSpPr>
        <p:spPr>
          <a:xfrm>
            <a:off x="2163386" y="3268041"/>
            <a:ext cx="1969854" cy="218586"/>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spcBef>
                <a:spcPts val="400"/>
              </a:spcBef>
              <a:spcAft>
                <a:spcPts val="400"/>
              </a:spcAft>
              <a:buClrTx/>
              <a:buSzTx/>
              <a:buFontTx/>
              <a:buNone/>
              <a:tabLst/>
              <a:defRPr/>
            </a:pPr>
            <a:r>
              <a:rPr kumimoji="0" lang="en-GB" sz="1400" b="1" i="0" u="none" strike="noStrike" kern="1200" cap="none" spc="0" normalizeH="0" baseline="0" noProof="0" dirty="0">
                <a:ln>
                  <a:noFill/>
                </a:ln>
                <a:solidFill>
                  <a:prstClr val="black"/>
                </a:solidFill>
                <a:effectLst/>
                <a:uLnTx/>
                <a:uFillTx/>
                <a:latin typeface="Arial"/>
                <a:ea typeface="+mn-ea"/>
                <a:cs typeface="+mn-cs"/>
              </a:rPr>
              <a:t>response rate</a:t>
            </a:r>
          </a:p>
        </p:txBody>
      </p:sp>
      <p:sp>
        <p:nvSpPr>
          <p:cNvPr id="109" name="rr_lastyear_text">
            <a:extLst>
              <a:ext uri="{FF2B5EF4-FFF2-40B4-BE49-F238E27FC236}">
                <a16:creationId xmlns:a16="http://schemas.microsoft.com/office/drawing/2014/main" id="{0FC961B9-63D2-4A64-83E7-12AD0852E746}"/>
              </a:ext>
            </a:extLst>
          </p:cNvPr>
          <p:cNvSpPr txBox="1"/>
          <p:nvPr/>
        </p:nvSpPr>
        <p:spPr>
          <a:xfrm>
            <a:off x="2163386" y="3865762"/>
            <a:ext cx="2043767"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response rate for your trust last year</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184" name="avg_response_rate" descr="Pie chart showing religion breakdown for this NHS trust.">
            <a:extLst>
              <a:ext uri="{FF2B5EF4-FFF2-40B4-BE49-F238E27FC236}">
                <a16:creationId xmlns:a16="http://schemas.microsoft.com/office/drawing/2014/main" id="{20B8222A-4DC4-435A-A78B-AA639CCF1E8B}"/>
              </a:ext>
            </a:extLst>
          </p:cNvPr>
          <p:cNvSpPr txBox="1"/>
          <p:nvPr/>
        </p:nvSpPr>
        <p:spPr>
          <a:xfrm>
            <a:off x="1240785" y="3566871"/>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41%</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6" name="previous_response_rate" descr="Pie chart showing religion breakdown for this NHS trust.">
            <a:extLst>
              <a:ext uri="{FF2B5EF4-FFF2-40B4-BE49-F238E27FC236}">
                <a16:creationId xmlns:a16="http://schemas.microsoft.com/office/drawing/2014/main" id="{9A902B97-02F3-C36B-C963-1218A56B52BF}"/>
              </a:ext>
            </a:extLst>
          </p:cNvPr>
          <p:cNvSpPr txBox="1"/>
          <p:nvPr/>
        </p:nvSpPr>
        <p:spPr>
          <a:xfrm>
            <a:off x="1223041" y="3821498"/>
            <a:ext cx="865417" cy="249812"/>
          </a:xfrm>
          <a:prstGeom prst="rect">
            <a:avLst/>
          </a:prstGeom>
          <a:noFill/>
        </p:spPr>
        <p:txBody>
          <a:bodyPr wrap="square" lIns="0" tIns="0" rIns="0" bIns="0" rtlCol="0">
            <a:spAutoFit/>
          </a:bodyPr>
          <a:lstStyle/>
          <a:p>
            <a:pPr marL="0" marR="0" lvl="0" indent="0" algn="r" defTabSz="914400" rtl="0" eaLnBrk="1" fontAlgn="auto" latinLnBrk="0" hangingPunct="1">
              <a:lnSpc>
                <a:spcPct val="110000"/>
              </a:lnSpc>
              <a:spcBef>
                <a:spcPts val="400"/>
              </a:spcBef>
              <a:spcAft>
                <a:spcPts val="400"/>
              </a:spcAft>
              <a:buClrTx/>
              <a:buSzTx/>
              <a:buFontTx/>
              <a:buNone/>
              <a:tabLst/>
              <a:defRPr/>
            </a:pPr>
            <a:r>
              <a:rPr kumimoji="0" lang="en-GB" sz="1600" i="0" u="none" strike="noStrike" kern="1200" cap="none" spc="0" normalizeH="0" baseline="0" noProof="0">
                <a:ln>
                  <a:noFill/>
                </a:ln>
                <a:solidFill>
                  <a:srgbClr val="6D276A"/>
                </a:solidFill>
                <a:effectLst/>
                <a:uLnTx/>
                <a:uFillTx/>
                <a:latin typeface="Arial"/>
                <a:ea typeface="+mn-ea"/>
                <a:cs typeface="+mn-cs"/>
              </a:rPr>
              <a:t>65%</a:t>
            </a:r>
            <a:endParaRPr kumimoji="0" lang="en-GB" sz="1200" i="0" u="none" strike="noStrike" kern="1200" cap="none" spc="0" normalizeH="0" baseline="0" noProof="0" dirty="0">
              <a:ln>
                <a:noFill/>
              </a:ln>
              <a:solidFill>
                <a:prstClr val="black"/>
              </a:solidFill>
              <a:effectLst/>
              <a:uLnTx/>
              <a:uFillTx/>
              <a:latin typeface="Arial"/>
              <a:ea typeface="+mn-ea"/>
              <a:cs typeface="+mn-cs"/>
            </a:endParaRPr>
          </a:p>
        </p:txBody>
      </p:sp>
      <p:sp>
        <p:nvSpPr>
          <p:cNvPr id="124" name="resp_rate_box">
            <a:extLst>
              <a:ext uri="{FF2B5EF4-FFF2-40B4-BE49-F238E27FC236}">
                <a16:creationId xmlns:a16="http://schemas.microsoft.com/office/drawing/2014/main" id="{C649CCAB-711B-4B9C-AB3E-4083FB44B8DB}"/>
              </a:ext>
              <a:ext uri="{C183D7F6-B498-43B3-948B-1728B52AA6E4}">
                <adec:decorative xmlns:adec="http://schemas.microsoft.com/office/drawing/2017/decorative" val="1"/>
              </a:ext>
            </a:extLst>
          </p:cNvPr>
          <p:cNvSpPr/>
          <p:nvPr/>
        </p:nvSpPr>
        <p:spPr>
          <a:xfrm>
            <a:off x="525309" y="1427079"/>
            <a:ext cx="3691272" cy="2722442"/>
          </a:xfrm>
          <a:prstGeom prst="rect">
            <a:avLst/>
          </a:prstGeom>
          <a:noFill/>
          <a:ln w="19050">
            <a:solidFill>
              <a:srgbClr val="404B5B"/>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a:ln>
                <a:noFill/>
              </a:ln>
              <a:solidFill>
                <a:prstClr val="black"/>
              </a:solidFill>
              <a:effectLst/>
              <a:uLnTx/>
              <a:uFillTx/>
              <a:latin typeface="Arial"/>
              <a:ea typeface="+mn-ea"/>
              <a:cs typeface="+mn-cs"/>
            </a:endParaRPr>
          </a:p>
        </p:txBody>
      </p:sp>
      <p:sp>
        <p:nvSpPr>
          <p:cNvPr id="7" name="slide_explanation_text">
            <a:extLst>
              <a:ext uri="{FF2B5EF4-FFF2-40B4-BE49-F238E27FC236}">
                <a16:creationId xmlns:a16="http://schemas.microsoft.com/office/drawing/2014/main" id="{035CAD14-7784-4EDD-B615-00BA0AB0F489}"/>
              </a:ext>
            </a:extLst>
          </p:cNvPr>
          <p:cNvSpPr/>
          <p:nvPr/>
        </p:nvSpPr>
        <p:spPr>
          <a:xfrm>
            <a:off x="449898" y="1104363"/>
            <a:ext cx="11442517" cy="276999"/>
          </a:xfrm>
          <a:prstGeom prst="rect">
            <a:avLst/>
          </a:prstGeom>
        </p:spPr>
        <p:txBody>
          <a:bodyPr wrap="square">
            <a:spAutoFit/>
          </a:bodyPr>
          <a:lstStyle/>
          <a:p>
            <a:r>
              <a:rPr lang="en-GB" sz="1200" dirty="0">
                <a:latin typeface="Arial" panose="020B0604020202020204" pitchFamily="34" charset="0"/>
                <a:cs typeface="Arial" panose="020B0604020202020204" pitchFamily="34" charset="0"/>
              </a:rPr>
              <a:t>This slide is included to help you interpret responses and to provide information about the population of patients who took part in the survey.</a:t>
            </a:r>
          </a:p>
        </p:txBody>
      </p:sp>
      <p:sp>
        <p:nvSpPr>
          <p:cNvPr id="52" name="Slide_title">
            <a:extLst>
              <a:ext uri="{FF2B5EF4-FFF2-40B4-BE49-F238E27FC236}">
                <a16:creationId xmlns:a16="http://schemas.microsoft.com/office/drawing/2014/main" id="{612CD2E2-339E-4127-BFD6-2F06A3E1D274}"/>
              </a:ext>
            </a:extLst>
          </p:cNvPr>
          <p:cNvSpPr>
            <a:spLocks noGrp="1"/>
          </p:cNvSpPr>
          <p:nvPr>
            <p:ph type="title"/>
          </p:nvPr>
        </p:nvSpPr>
        <p:spPr>
          <a:xfrm>
            <a:off x="419970" y="586232"/>
            <a:ext cx="5106623" cy="588823"/>
          </a:xfrm>
        </p:spPr>
        <p:txBody>
          <a:bodyPr>
            <a:normAutofit/>
          </a:bodyPr>
          <a:lstStyle/>
          <a:p>
            <a:r>
              <a:rPr lang="en-GB"/>
              <a:t>Who took part in the survey?</a:t>
            </a:r>
          </a:p>
        </p:txBody>
      </p:sp>
      <p:sp>
        <p:nvSpPr>
          <p:cNvPr id="14" name="planned_admission_text">
            <a:extLst>
              <a:ext uri="{FF2B5EF4-FFF2-40B4-BE49-F238E27FC236}">
                <a16:creationId xmlns:a16="http://schemas.microsoft.com/office/drawing/2014/main" id="{F8F15077-7D1D-76A8-2BE6-C84861735085}"/>
              </a:ext>
            </a:extLst>
          </p:cNvPr>
          <p:cNvSpPr txBox="1"/>
          <p:nvPr/>
        </p:nvSpPr>
        <p:spPr>
          <a:xfrm>
            <a:off x="2154236" y="2830692"/>
            <a:ext cx="1402748" cy="140488"/>
          </a:xfrm>
          <a:prstGeom prst="rect">
            <a:avLst/>
          </a:prstGeom>
          <a:noFill/>
        </p:spPr>
        <p:txBody>
          <a:bodyPr wrap="square" lIns="0" tIns="0" rIns="0" bIns="0" rtlCol="0">
            <a:spAutoFit/>
          </a:bodyPr>
          <a:lstStyle/>
          <a:p>
            <a:pPr marL="0" marR="0" lvl="0" indent="0" algn="l" defTabSz="914400" rtl="0" eaLnBrk="1" fontAlgn="auto" latinLnBrk="0" hangingPunct="1">
              <a:lnSpc>
                <a:spcPct val="110000"/>
              </a:lnSpc>
              <a:buClrTx/>
              <a:buSzTx/>
              <a:buFontTx/>
              <a:buNone/>
              <a:tabLst/>
              <a:defRPr/>
            </a:pPr>
            <a:r>
              <a:rPr kumimoji="0" lang="en-GB" sz="900" b="0" i="0" u="none" strike="noStrike" kern="1200" cap="none" spc="0" normalizeH="0" baseline="0" noProof="0" dirty="0">
                <a:ln>
                  <a:noFill/>
                </a:ln>
                <a:solidFill>
                  <a:prstClr val="black"/>
                </a:solidFill>
                <a:effectLst/>
                <a:uLnTx/>
                <a:uFillTx/>
                <a:latin typeface="Arial"/>
                <a:ea typeface="+mn-ea"/>
                <a:cs typeface="+mn-cs"/>
              </a:rPr>
              <a:t>planned admission</a:t>
            </a:r>
            <a:endParaRPr kumimoji="0" lang="en-GB" sz="900" b="1" i="0" u="none" strike="noStrike" kern="1200" cap="none" spc="0" normalizeH="0" baseline="0" noProof="0" dirty="0">
              <a:ln>
                <a:noFill/>
              </a:ln>
              <a:solidFill>
                <a:prstClr val="black"/>
              </a:solidFill>
              <a:effectLst/>
              <a:uLnTx/>
              <a:uFillTx/>
              <a:latin typeface="Arial"/>
              <a:ea typeface="+mn-ea"/>
              <a:cs typeface="+mn-cs"/>
            </a:endParaRPr>
          </a:p>
        </p:txBody>
      </p:sp>
      <p:sp>
        <p:nvSpPr>
          <p:cNvPr id="21" name="planned admission" descr="Pie chart showing religion breakdown for this NHS trust.">
            <a:extLst>
              <a:ext uri="{FF2B5EF4-FFF2-40B4-BE49-F238E27FC236}">
                <a16:creationId xmlns:a16="http://schemas.microsoft.com/office/drawing/2014/main" id="{E79EBCF1-A7E3-46DE-4B0D-EC4897B1DB08}"/>
              </a:ext>
            </a:extLst>
          </p:cNvPr>
          <p:cNvSpPr txBox="1"/>
          <p:nvPr/>
        </p:nvSpPr>
        <p:spPr>
          <a:xfrm>
            <a:off x="589773" y="2771799"/>
            <a:ext cx="1485353" cy="249812"/>
          </a:xfrm>
          <a:prstGeom prst="rect">
            <a:avLst/>
          </a:prstGeom>
          <a:noFill/>
        </p:spPr>
        <p:txBody>
          <a:bodyPr wrap="square" lIns="0" tIns="0" rIns="0" bIns="0" rtlCol="0">
            <a:spAutoFit/>
          </a:bodyPr>
          <a:lstStyle/>
          <a:p>
            <a:pPr algn="r">
              <a:lnSpc>
                <a:spcPct val="110000"/>
              </a:lnSpc>
              <a:spcBef>
                <a:spcPts val="400"/>
              </a:spcBef>
              <a:spcAft>
                <a:spcPts val="600"/>
              </a:spcAft>
              <a:defRPr/>
            </a:pPr>
            <a:r>
              <a:rPr lang="en-GB" sz="1600">
                <a:solidFill>
                  <a:srgbClr val="6D276A"/>
                </a:solidFill>
                <a:latin typeface="Arial"/>
              </a:rPr>
              <a:t>50%</a:t>
            </a:r>
            <a:endParaRPr lang="en-GB" sz="1600" dirty="0">
              <a:solidFill>
                <a:srgbClr val="6D276A"/>
              </a:solidFill>
              <a:latin typeface="Arial"/>
            </a:endParaRPr>
          </a:p>
        </p:txBody>
      </p:sp>
      <p:graphicFrame>
        <p:nvGraphicFramePr>
          <p:cNvPr id="23" name="age_chart" descr="Bar chart showing breakdown of sex at birth for this NHS trust.">
            <a:extLst>
              <a:ext uri="{FF2B5EF4-FFF2-40B4-BE49-F238E27FC236}">
                <a16:creationId xmlns:a16="http://schemas.microsoft.com/office/drawing/2014/main" id="{76124AEE-087B-7D8C-E5C5-3E3F4787C2CE}"/>
              </a:ext>
            </a:extLst>
          </p:cNvPr>
          <p:cNvGraphicFramePr/>
          <p:nvPr>
            <p:extLst>
              <p:ext uri="{D42A27DB-BD31-4B8C-83A1-F6EECF244321}">
                <p14:modId xmlns:p14="http://schemas.microsoft.com/office/powerpoint/2010/main" val="591386030"/>
              </p:ext>
            </p:extLst>
          </p:nvPr>
        </p:nvGraphicFramePr>
        <p:xfrm>
          <a:off x="8368483" y="4864829"/>
          <a:ext cx="3298208" cy="1459537"/>
        </p:xfrm>
        <a:graphic>
          <a:graphicData uri="http://schemas.openxmlformats.org/drawingml/2006/chart">
            <c:chart xmlns:c="http://schemas.openxmlformats.org/drawingml/2006/chart" xmlns:r="http://schemas.openxmlformats.org/officeDocument/2006/relationships" r:id="rId6"/>
          </a:graphicData>
        </a:graphic>
      </p:graphicFrame>
      <p:graphicFrame>
        <p:nvGraphicFramePr>
          <p:cNvPr id="22" name="ethnicity_chart" descr="Bar chart showing breakdown of sex at birth for this NHS trust.">
            <a:extLst>
              <a:ext uri="{FF2B5EF4-FFF2-40B4-BE49-F238E27FC236}">
                <a16:creationId xmlns:a16="http://schemas.microsoft.com/office/drawing/2014/main" id="{DAB9A75C-C80E-CE37-E989-14AB376C8E16}"/>
              </a:ext>
            </a:extLst>
          </p:cNvPr>
          <p:cNvGraphicFramePr/>
          <p:nvPr>
            <p:extLst>
              <p:ext uri="{D42A27DB-BD31-4B8C-83A1-F6EECF244321}">
                <p14:modId xmlns:p14="http://schemas.microsoft.com/office/powerpoint/2010/main" val="3593142648"/>
              </p:ext>
            </p:extLst>
          </p:nvPr>
        </p:nvGraphicFramePr>
        <p:xfrm>
          <a:off x="4512409" y="1938547"/>
          <a:ext cx="3167182" cy="2061244"/>
        </p:xfrm>
        <a:graphic>
          <a:graphicData uri="http://schemas.openxmlformats.org/drawingml/2006/chart">
            <c:chart xmlns:c="http://schemas.openxmlformats.org/drawingml/2006/chart" xmlns:r="http://schemas.openxmlformats.org/officeDocument/2006/relationships" r:id="rId7"/>
          </a:graphicData>
        </a:graphic>
      </p:graphicFrame>
      <p:graphicFrame>
        <p:nvGraphicFramePr>
          <p:cNvPr id="24" name="religion_chart" descr="Bar chart showing breakdown of sex at birth for this NHS trust.">
            <a:extLst>
              <a:ext uri="{FF2B5EF4-FFF2-40B4-BE49-F238E27FC236}">
                <a16:creationId xmlns:a16="http://schemas.microsoft.com/office/drawing/2014/main" id="{552163DD-8CF6-BF67-1C5A-42DD361B25FD}"/>
              </a:ext>
            </a:extLst>
          </p:cNvPr>
          <p:cNvGraphicFramePr/>
          <p:nvPr>
            <p:extLst>
              <p:ext uri="{D42A27DB-BD31-4B8C-83A1-F6EECF244321}">
                <p14:modId xmlns:p14="http://schemas.microsoft.com/office/powerpoint/2010/main" val="1724902514"/>
              </p:ext>
            </p:extLst>
          </p:nvPr>
        </p:nvGraphicFramePr>
        <p:xfrm>
          <a:off x="8379694" y="1977909"/>
          <a:ext cx="3167182" cy="2061244"/>
        </p:xfrm>
        <a:graphic>
          <a:graphicData uri="http://schemas.openxmlformats.org/drawingml/2006/chart">
            <c:chart xmlns:c="http://schemas.openxmlformats.org/drawingml/2006/chart" xmlns:r="http://schemas.openxmlformats.org/officeDocument/2006/relationships" r:id="rId8"/>
          </a:graphicData>
        </a:graphic>
      </p:graphicFrame>
    </p:spTree>
    <p:extLst>
      <p:ext uri="{BB962C8B-B14F-4D97-AF65-F5344CB8AC3E}">
        <p14:creationId xmlns:p14="http://schemas.microsoft.com/office/powerpoint/2010/main" val="34845973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4. Doctors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1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16043742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1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4205730"/>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19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808;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759;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5326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62161773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61650942"/>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1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1703113636"/>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0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have any questions or feel able to ask questions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790;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753;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1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822;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1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2087836601"/>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8144684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5. Nurses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2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22819026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2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850438606"/>
              </p:ext>
            </p:extLst>
          </p:nvPr>
        </p:nvGraphicFramePr>
        <p:xfrm>
          <a:off x="1152023"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2" name="Q23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708439050"/>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3" name="Q22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760;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769;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23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3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405862778"/>
              </p:ext>
            </p:extLst>
          </p:nvPr>
        </p:nvGraphicFramePr>
        <p:xfrm>
          <a:off x="6946099" y="5211774"/>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9547113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4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5813922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4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805979544"/>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4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751;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707;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680;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708;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721</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5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43127309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5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able to be or didn't want to be involved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792;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757;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742</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5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60120994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222538746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6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69382121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90359101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6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813;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756;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7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86623770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7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had no worries or fears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681;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650;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672;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7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4130841247"/>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150249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2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3900173477"/>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2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052261872"/>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2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this,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821;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757;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778</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29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77554721"/>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29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were not in any pain,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567;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585;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592;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617;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609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29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517180711"/>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6265330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6. Your care and treatment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0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76774674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0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84970310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Increase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0AD47"/>
                    </a:solidFill>
                  </a:tcPr>
                </a:tc>
                <a:extLst>
                  <a:ext uri="{0D108BD9-81ED-4DB2-BD59-A6C34878D82A}">
                    <a16:rowId xmlns:a16="http://schemas.microsoft.com/office/drawing/2014/main" val="2304155024"/>
                  </a:ext>
                </a:extLst>
              </a:tr>
            </a:tbl>
          </a:graphicData>
        </a:graphic>
      </p:graphicFrame>
      <p:sp>
        <p:nvSpPr>
          <p:cNvPr id="3" name="Q30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need attention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718;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698;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693;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718;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718</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994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organisation_info">
            <a:extLst>
              <a:ext uri="{FF2B5EF4-FFF2-40B4-BE49-F238E27FC236}">
                <a16:creationId xmlns:a16="http://schemas.microsoft.com/office/drawing/2014/main" id="{AE007A21-F43C-D0C1-D458-B52CADFCF7F2}"/>
              </a:ext>
            </a:extLst>
          </p:cNvPr>
          <p:cNvSpPr txBox="1">
            <a:spLocks/>
          </p:cNvSpPr>
          <p:nvPr/>
        </p:nvSpPr>
        <p:spPr>
          <a:xfrm>
            <a:off x="478679" y="1268520"/>
            <a:ext cx="11358988" cy="48327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new to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
        <p:nvSpPr>
          <p:cNvPr id="5" name="Title 3">
            <a:extLst>
              <a:ext uri="{FF2B5EF4-FFF2-40B4-BE49-F238E27FC236}">
                <a16:creationId xmlns:a16="http://schemas.microsoft.com/office/drawing/2014/main" id="{44D55EF3-B20E-FA4C-8479-71EEEFA1A7DA}"/>
              </a:ext>
            </a:extLst>
          </p:cNvPr>
          <p:cNvSpPr>
            <a:spLocks noGrp="1"/>
          </p:cNvSpPr>
          <p:nvPr>
            <p:ph type="title"/>
          </p:nvPr>
        </p:nvSpPr>
        <p:spPr>
          <a:xfrm>
            <a:off x="419970" y="613664"/>
            <a:ext cx="11417697" cy="654856"/>
          </a:xfrm>
        </p:spPr>
        <p:txBody>
          <a:bodyPr>
            <a:normAutofit/>
          </a:bodyPr>
          <a:lstStyle/>
          <a:p>
            <a:r>
              <a:rPr lang="en-US" dirty="0"/>
              <a:t>Section 7. Individual needs</a:t>
            </a:r>
          </a:p>
        </p:txBody>
      </p:sp>
    </p:spTree>
    <p:extLst>
      <p:ext uri="{BB962C8B-B14F-4D97-AF65-F5344CB8AC3E}">
        <p14:creationId xmlns:p14="http://schemas.microsoft.com/office/powerpoint/2010/main" val="1435565654"/>
      </p:ext>
    </p:extLst>
  </p:cSld>
  <p:clrMapOvr>
    <a:masterClrMapping/>
  </p:clrMapOvr>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019549-F9B3-EE94-5532-11720137886E}"/>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CB684142-FBD2-4E9E-D0A9-AD01D46BE1CF}"/>
              </a:ext>
            </a:extLst>
          </p:cNvPr>
          <p:cNvSpPr>
            <a:spLocks noGrp="1"/>
          </p:cNvSpPr>
          <p:nvPr>
            <p:ph type="title"/>
          </p:nvPr>
        </p:nvSpPr>
        <p:spPr/>
        <p:txBody>
          <a:bodyPr>
            <a:normAutofit/>
          </a:bodyPr>
          <a:lstStyle/>
          <a:p>
            <a:r>
              <a:rPr lang="en-GB" dirty="0"/>
              <a:t>Section 8. Virtual wards</a:t>
            </a:r>
          </a:p>
        </p:txBody>
      </p:sp>
      <p:sp>
        <p:nvSpPr>
          <p:cNvPr id="45" name="Slide Number Placeholder 1">
            <a:extLst>
              <a:ext uri="{FF2B5EF4-FFF2-40B4-BE49-F238E27FC236}">
                <a16:creationId xmlns:a16="http://schemas.microsoft.com/office/drawing/2014/main" id="{88D69F7A-5776-E70C-781C-703F941486D7}"/>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88</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7" name="organisation_info">
            <a:extLst>
              <a:ext uri="{FF2B5EF4-FFF2-40B4-BE49-F238E27FC236}">
                <a16:creationId xmlns:a16="http://schemas.microsoft.com/office/drawing/2014/main" id="{0FC4A15F-BDED-1430-3605-A19420D27484}"/>
              </a:ext>
            </a:extLst>
          </p:cNvPr>
          <p:cNvSpPr txBox="1">
            <a:spLocks/>
          </p:cNvSpPr>
          <p:nvPr/>
        </p:nvSpPr>
        <p:spPr>
          <a:xfrm>
            <a:off x="515938" y="1268520"/>
            <a:ext cx="11358988" cy="541029"/>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400" b="0" dirty="0">
                <a:solidFill>
                  <a:schemeClr val="tx1"/>
                </a:solidFill>
                <a:latin typeface="Arial"/>
              </a:rPr>
              <a:t>Please note, no data is available for this section as the questions included in this section are non-comparable for 2024.</a:t>
            </a:r>
            <a:endParaRPr lang="en-GB" sz="1400" b="0" dirty="0">
              <a:solidFill>
                <a:schemeClr val="tx1"/>
              </a:solidFill>
              <a:latin typeface="Arial" panose="020B0604020202020204" pitchFamily="34" charset="0"/>
              <a:cs typeface="Arial" panose="020B0604020202020204" pitchFamily="34" charset="0"/>
            </a:endParaRPr>
          </a:p>
          <a:p>
            <a:pPr>
              <a:defRPr/>
            </a:pPr>
            <a:endParaRPr lang="en-GB" sz="1400" b="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04944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89</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5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959410541"/>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5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9827179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2304155024"/>
                  </a:ext>
                </a:extLst>
              </a:tr>
            </a:tbl>
          </a:graphicData>
        </a:graphic>
      </p:graphicFrame>
      <p:sp>
        <p:nvSpPr>
          <p:cNvPr id="3" name="Q35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they did not want to be involved in decisions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798;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748;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746;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766;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761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36_t">
            <a:extLst>
              <a:ext uri="{FF2B5EF4-FFF2-40B4-BE49-F238E27FC236}">
                <a16:creationId xmlns:a16="http://schemas.microsoft.com/office/drawing/2014/main" id="{5D5D123F-4F1E-9B91-962A-0E469B39C222}"/>
              </a:ext>
            </a:extLst>
          </p:cNvPr>
          <p:cNvSpPr/>
          <p:nvPr/>
        </p:nvSpPr>
        <p:spPr>
          <a:xfrm>
            <a:off x="6821137" y="584654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2022</a:t>
            </a:r>
            <a:r>
              <a:rPr lang="en-GB" sz="900">
                <a:solidFill>
                  <a:srgbClr val="595959"/>
                </a:solidFill>
                <a:latin typeface="Arial" panose="020B0604020202020204" pitchFamily="34" charset="0"/>
                <a:cs typeface="Arial" panose="020B0604020202020204" pitchFamily="34" charset="0"/>
              </a:rPr>
              <a:t>: 494;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514;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535</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8" name="Q36_sig" descr="Significant changes 2021 vs 2020&#10;Significant changes 2021 vs 2019" title="Significant changes">
            <a:extLst>
              <a:ext uri="{FF2B5EF4-FFF2-40B4-BE49-F238E27FC236}">
                <a16:creationId xmlns:a16="http://schemas.microsoft.com/office/drawing/2014/main" id="{82E2CACA-9CC6-1020-18BB-2F8C7F1B39AF}"/>
              </a:ext>
            </a:extLst>
          </p:cNvPr>
          <p:cNvGraphicFramePr>
            <a:graphicFrameLocks noGrp="1"/>
          </p:cNvGraphicFramePr>
          <p:nvPr>
            <p:extLst>
              <p:ext uri="{D42A27DB-BD31-4B8C-83A1-F6EECF244321}">
                <p14:modId xmlns:p14="http://schemas.microsoft.com/office/powerpoint/2010/main" val="3241653307"/>
              </p:ext>
            </p:extLst>
          </p:nvPr>
        </p:nvGraphicFramePr>
        <p:xfrm>
          <a:off x="6963719" y="5271446"/>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9" name="Q36_c" descr="Trust mean score trend data for Q7, plotted against the national average. ">
            <a:extLst>
              <a:ext uri="{FF2B5EF4-FFF2-40B4-BE49-F238E27FC236}">
                <a16:creationId xmlns:a16="http://schemas.microsoft.com/office/drawing/2014/main" id="{3282B930-74D3-D399-3E1F-213A3ED50A11}"/>
              </a:ext>
            </a:extLst>
          </p:cNvPr>
          <p:cNvGraphicFramePr/>
          <p:nvPr>
            <p:extLst>
              <p:ext uri="{D42A27DB-BD31-4B8C-83A1-F6EECF244321}">
                <p14:modId xmlns:p14="http://schemas.microsoft.com/office/powerpoint/2010/main" val="1144453394"/>
              </p:ext>
            </p:extLst>
          </p:nvPr>
        </p:nvGraphicFramePr>
        <p:xfrm>
          <a:off x="6207442" y="1377127"/>
          <a:ext cx="5468620" cy="3837067"/>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3627800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in_title_text">
            <a:extLst>
              <a:ext uri="{FF2B5EF4-FFF2-40B4-BE49-F238E27FC236}">
                <a16:creationId xmlns:a16="http://schemas.microsoft.com/office/drawing/2014/main" id="{639225A6-2D56-A75F-6455-F922194B5279}"/>
              </a:ext>
            </a:extLst>
          </p:cNvPr>
          <p:cNvSpPr>
            <a:spLocks noGrp="1"/>
          </p:cNvSpPr>
          <p:nvPr>
            <p:ph type="title"/>
          </p:nvPr>
        </p:nvSpPr>
        <p:spPr/>
        <p:txBody>
          <a:bodyPr/>
          <a:lstStyle/>
          <a:p>
            <a:r>
              <a:rPr lang="en-GB" dirty="0"/>
              <a:t>Summary of findings for your trust</a:t>
            </a:r>
          </a:p>
        </p:txBody>
      </p:sp>
      <p:grpSp>
        <p:nvGrpSpPr>
          <p:cNvPr id="4" name="other_trust_comparison">
            <a:extLst>
              <a:ext uri="{FF2B5EF4-FFF2-40B4-BE49-F238E27FC236}">
                <a16:creationId xmlns:a16="http://schemas.microsoft.com/office/drawing/2014/main" id="{24C3889D-5B8C-CBAC-6B89-643F568C0028}"/>
              </a:ext>
            </a:extLst>
          </p:cNvPr>
          <p:cNvGrpSpPr/>
          <p:nvPr/>
        </p:nvGrpSpPr>
        <p:grpSpPr>
          <a:xfrm>
            <a:off x="378640" y="1261182"/>
            <a:ext cx="5700220" cy="4456146"/>
            <a:chOff x="378640" y="1261182"/>
            <a:chExt cx="5700220" cy="4456146"/>
          </a:xfrm>
        </p:grpSpPr>
        <p:sp>
          <p:nvSpPr>
            <p:cNvPr id="5" name="Rectangle 4" descr="Border box" title="Decorative">
              <a:extLst>
                <a:ext uri="{FF2B5EF4-FFF2-40B4-BE49-F238E27FC236}">
                  <a16:creationId xmlns:a16="http://schemas.microsoft.com/office/drawing/2014/main" id="{903AE7FA-91FD-0730-1147-196F43DF42F7}"/>
                </a:ext>
                <a:ext uri="{C183D7F6-B498-43B3-948B-1728B52AA6E4}">
                  <adec:decorative xmlns:adec="http://schemas.microsoft.com/office/drawing/2017/decorative" val="1"/>
                </a:ext>
              </a:extLst>
            </p:cNvPr>
            <p:cNvSpPr/>
            <p:nvPr/>
          </p:nvSpPr>
          <p:spPr>
            <a:xfrm>
              <a:off x="4434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6" name="trust_comp_title">
              <a:extLst>
                <a:ext uri="{FF2B5EF4-FFF2-40B4-BE49-F238E27FC236}">
                  <a16:creationId xmlns:a16="http://schemas.microsoft.com/office/drawing/2014/main" id="{0365E686-B190-FFD8-24B4-B5A9EE0DCFF9}"/>
                </a:ext>
              </a:extLst>
            </p:cNvPr>
            <p:cNvSpPr txBox="1"/>
            <p:nvPr/>
          </p:nvSpPr>
          <p:spPr>
            <a:xfrm>
              <a:off x="637782" y="1436093"/>
              <a:ext cx="5052059"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other trusts</a:t>
              </a:r>
            </a:p>
          </p:txBody>
        </p:sp>
        <p:sp>
          <p:nvSpPr>
            <p:cNvPr id="7" name="trust_comparison_text">
              <a:extLst>
                <a:ext uri="{FF2B5EF4-FFF2-40B4-BE49-F238E27FC236}">
                  <a16:creationId xmlns:a16="http://schemas.microsoft.com/office/drawing/2014/main" id="{29C91B76-A4E9-E144-EAD8-FCAEEB2FDC2E}"/>
                </a:ext>
              </a:extLst>
            </p:cNvPr>
            <p:cNvSpPr txBox="1"/>
            <p:nvPr/>
          </p:nvSpPr>
          <p:spPr>
            <a:xfrm>
              <a:off x="637782" y="1769507"/>
              <a:ext cx="4838786" cy="646331"/>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performed better, worse, or about the same compared with all other trusts.</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8" name="band_count_chart" descr="Bar chart showing the number of questions at which this NHS trust performed better, worse, or about the same as other trusts.">
              <a:extLst>
                <a:ext uri="{FF2B5EF4-FFF2-40B4-BE49-F238E27FC236}">
                  <a16:creationId xmlns:a16="http://schemas.microsoft.com/office/drawing/2014/main" id="{7163E62C-2E81-BF6A-4BFA-BC2DD249E51D}"/>
                </a:ext>
              </a:extLst>
            </p:cNvPr>
            <p:cNvGraphicFramePr>
              <a:graphicFrameLocks/>
            </p:cNvGraphicFramePr>
            <p:nvPr>
              <p:extLst>
                <p:ext uri="{D42A27DB-BD31-4B8C-83A1-F6EECF244321}">
                  <p14:modId xmlns:p14="http://schemas.microsoft.com/office/powerpoint/2010/main" val="4214193071"/>
                </p:ext>
              </p:extLst>
            </p:nvPr>
          </p:nvGraphicFramePr>
          <p:xfrm>
            <a:off x="378640" y="2483224"/>
            <a:ext cx="5700220" cy="3113594"/>
          </p:xfrm>
          <a:graphic>
            <a:graphicData uri="http://schemas.openxmlformats.org/drawingml/2006/chart">
              <c:chart xmlns:c="http://schemas.openxmlformats.org/drawingml/2006/chart" xmlns:r="http://schemas.openxmlformats.org/officeDocument/2006/relationships" r:id="rId2"/>
            </a:graphicData>
          </a:graphic>
        </p:graphicFrame>
      </p:grpSp>
      <p:sp>
        <p:nvSpPr>
          <p:cNvPr id="10" name="last_year_comparison" descr="Border box" title="Decorative">
            <a:extLst>
              <a:ext uri="{FF2B5EF4-FFF2-40B4-BE49-F238E27FC236}">
                <a16:creationId xmlns:a16="http://schemas.microsoft.com/office/drawing/2014/main" id="{C7D90D85-5293-58BF-4F83-B52262EE4CAD}"/>
              </a:ext>
              <a:ext uri="{C183D7F6-B498-43B3-948B-1728B52AA6E4}">
                <adec:decorative xmlns:adec="http://schemas.microsoft.com/office/drawing/2017/decorative" val="1"/>
              </a:ext>
            </a:extLst>
          </p:cNvPr>
          <p:cNvSpPr/>
          <p:nvPr/>
        </p:nvSpPr>
        <p:spPr>
          <a:xfrm>
            <a:off x="6171173" y="1261182"/>
            <a:ext cx="5604835" cy="445614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0" marR="0" lvl="0" indent="0" algn="l" defTabSz="914400" rtl="0" eaLnBrk="1" fontAlgn="auto" latinLnBrk="0" hangingPunct="1">
              <a:lnSpc>
                <a:spcPct val="110000"/>
              </a:lnSpc>
              <a:spcBef>
                <a:spcPts val="0"/>
              </a:spcBef>
              <a:spcAft>
                <a:spcPts val="0"/>
              </a:spcAft>
              <a:buClrTx/>
              <a:buSzTx/>
              <a:buFontTx/>
              <a:buNone/>
              <a:tabLst/>
              <a:defRPr/>
            </a:pPr>
            <a:endParaRPr kumimoji="0" lang="en-GB" sz="1400" b="0" i="0" u="none" strike="noStrike" kern="1200" cap="none" spc="0" normalizeH="0" baseline="0" noProof="0" dirty="0">
              <a:ln>
                <a:noFill/>
              </a:ln>
              <a:solidFill>
                <a:prstClr val="black"/>
              </a:solidFill>
              <a:effectLst/>
              <a:uLnTx/>
              <a:uFillTx/>
              <a:latin typeface="Arial"/>
              <a:ea typeface="+mn-ea"/>
              <a:cs typeface="+mn-cs"/>
            </a:endParaRPr>
          </a:p>
        </p:txBody>
      </p:sp>
      <p:sp>
        <p:nvSpPr>
          <p:cNvPr id="11" name="lastyear_comp_title">
            <a:extLst>
              <a:ext uri="{FF2B5EF4-FFF2-40B4-BE49-F238E27FC236}">
                <a16:creationId xmlns:a16="http://schemas.microsoft.com/office/drawing/2014/main" id="{F26E9FC8-2D47-0B10-F347-6399F90E40A5}"/>
              </a:ext>
            </a:extLst>
          </p:cNvPr>
          <p:cNvSpPr txBox="1"/>
          <p:nvPr/>
        </p:nvSpPr>
        <p:spPr>
          <a:xfrm>
            <a:off x="6302759" y="1397766"/>
            <a:ext cx="5011708" cy="338554"/>
          </a:xfrm>
          <a:prstGeom prst="rect">
            <a:avLst/>
          </a:prstGeom>
          <a:noFill/>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600" b="1" i="0" u="none" strike="noStrike" kern="1200" cap="none" spc="0" normalizeH="0" baseline="0" noProof="0" dirty="0">
                <a:ln>
                  <a:noFill/>
                </a:ln>
                <a:solidFill>
                  <a:srgbClr val="6D276A"/>
                </a:solidFill>
                <a:effectLst/>
                <a:uLnTx/>
                <a:uFillTx/>
                <a:latin typeface="Arial" panose="020B0604020202020204" pitchFamily="34" charset="0"/>
                <a:ea typeface="+mn-ea"/>
                <a:cs typeface="Arial" panose="020B0604020202020204" pitchFamily="34" charset="0"/>
              </a:rPr>
              <a:t>Comparison with last year’s results</a:t>
            </a:r>
          </a:p>
        </p:txBody>
      </p:sp>
      <p:sp>
        <p:nvSpPr>
          <p:cNvPr id="12" name="lastyear_comp_text">
            <a:extLst>
              <a:ext uri="{FF2B5EF4-FFF2-40B4-BE49-F238E27FC236}">
                <a16:creationId xmlns:a16="http://schemas.microsoft.com/office/drawing/2014/main" id="{51B287E1-72E9-0340-0744-5C44C57755F7}"/>
              </a:ext>
            </a:extLst>
          </p:cNvPr>
          <p:cNvSpPr/>
          <p:nvPr/>
        </p:nvSpPr>
        <p:spPr>
          <a:xfrm>
            <a:off x="6302759" y="1754834"/>
            <a:ext cx="5251459" cy="646331"/>
          </a:xfrm>
          <a:prstGeom prst="rect">
            <a:avLst/>
          </a:prstGeom>
        </p:spPr>
        <p:txBody>
          <a:bodyPr wrap="square">
            <a:spAutoFit/>
          </a:bodyPr>
          <a:lstStyle/>
          <a:p>
            <a:pPr>
              <a:defRPr/>
            </a:pP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The </a:t>
            </a:r>
            <a:r>
              <a:rPr kumimoji="0" lang="en-GB" sz="12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number of questions </a:t>
            </a:r>
            <a:r>
              <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at which your trust has </a:t>
            </a:r>
            <a:r>
              <a:rPr kumimoji="0" lang="en-US"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performed statistically significantly better, significantly worse, or no different than your result from the previous year, 2024 vs 2023.</a:t>
            </a:r>
            <a:endParaRPr kumimoji="0" lang="en-GB" sz="120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endParaRPr>
          </a:p>
        </p:txBody>
      </p:sp>
      <p:graphicFrame>
        <p:nvGraphicFramePr>
          <p:cNvPr id="13" name="historic_comparison_chart" descr="Bar chart showing the number of questions at which this NHS trust has performed statistically significantly better, significantly worse, or no different than the results from the previous year, 2021 vs 2020">
            <a:extLst>
              <a:ext uri="{FF2B5EF4-FFF2-40B4-BE49-F238E27FC236}">
                <a16:creationId xmlns:a16="http://schemas.microsoft.com/office/drawing/2014/main" id="{01F965A8-AC10-C870-C305-0BC6A99194FA}"/>
              </a:ext>
            </a:extLst>
          </p:cNvPr>
          <p:cNvGraphicFramePr>
            <a:graphicFrameLocks/>
          </p:cNvGraphicFramePr>
          <p:nvPr>
            <p:extLst>
              <p:ext uri="{D42A27DB-BD31-4B8C-83A1-F6EECF244321}">
                <p14:modId xmlns:p14="http://schemas.microsoft.com/office/powerpoint/2010/main" val="726748240"/>
              </p:ext>
            </p:extLst>
          </p:nvPr>
        </p:nvGraphicFramePr>
        <p:xfrm>
          <a:off x="6071811" y="2493498"/>
          <a:ext cx="5700220" cy="3103320"/>
        </p:xfrm>
        <a:graphic>
          <a:graphicData uri="http://schemas.openxmlformats.org/drawingml/2006/chart">
            <c:chart xmlns:c="http://schemas.openxmlformats.org/drawingml/2006/chart" xmlns:r="http://schemas.openxmlformats.org/officeDocument/2006/relationships" r:id="rId3"/>
          </a:graphicData>
        </a:graphic>
      </p:graphicFrame>
      <p:sp>
        <p:nvSpPr>
          <p:cNvPr id="14" name="comparison_link_text">
            <a:extLst>
              <a:ext uri="{FF2B5EF4-FFF2-40B4-BE49-F238E27FC236}">
                <a16:creationId xmlns:a16="http://schemas.microsoft.com/office/drawing/2014/main" id="{24188FD9-4CA3-D823-8A93-B5075FF842B3}"/>
              </a:ext>
            </a:extLst>
          </p:cNvPr>
          <p:cNvSpPr/>
          <p:nvPr/>
        </p:nvSpPr>
        <p:spPr>
          <a:xfrm>
            <a:off x="419970" y="5835091"/>
            <a:ext cx="11165040" cy="461665"/>
          </a:xfrm>
          <a:prstGeom prst="rect">
            <a:avLst/>
          </a:prstGeom>
        </p:spPr>
        <p:txBody>
          <a:bodyPr wrap="square">
            <a:spAutoFit/>
          </a:bodyPr>
          <a:lstStyle/>
          <a:p>
            <a:pPr>
              <a:defRPr/>
            </a:pPr>
            <a:r>
              <a:rPr lang="en-GB" sz="1200" dirty="0">
                <a:solidFill>
                  <a:prstClr val="black"/>
                </a:solidFill>
                <a:latin typeface="Arial"/>
              </a:rPr>
              <a:t>For a breakdown of the questions where your trust has performed better or worse compared with all other trusts, please refer to the section “</a:t>
            </a:r>
            <a:r>
              <a:rPr lang="en-GB" sz="1200" dirty="0">
                <a:solidFill>
                  <a:prstClr val="black"/>
                </a:solidFill>
                <a:latin typeface="Arial"/>
                <a:hlinkClick r:id="rId4" action="ppaction://hlinksldjump"/>
              </a:rPr>
              <a:t>Comparison to other trusts</a:t>
            </a:r>
            <a:r>
              <a:rPr lang="en-GB" sz="1200" dirty="0">
                <a:solidFill>
                  <a:prstClr val="black"/>
                </a:solidFill>
                <a:latin typeface="Arial"/>
              </a:rPr>
              <a:t>”. </a:t>
            </a:r>
            <a:endParaRPr kumimoji="0" lang="en-GB" sz="1200" b="0" i="0" strike="noStrike" kern="1200" cap="none" spc="0" normalizeH="0" baseline="0" noProof="0" dirty="0">
              <a:ln>
                <a:noFill/>
              </a:ln>
              <a:solidFill>
                <a:prstClr val="black"/>
              </a:solidFill>
              <a:effectLst/>
              <a:uLnTx/>
              <a:uFillTx/>
              <a:latin typeface="Arial"/>
              <a:ea typeface="+mn-ea"/>
              <a:cs typeface="+mn-cs"/>
            </a:endParaRPr>
          </a:p>
        </p:txBody>
      </p:sp>
      <p:sp>
        <p:nvSpPr>
          <p:cNvPr id="15" name="Slide Number Placeholder 1">
            <a:extLst>
              <a:ext uri="{FF2B5EF4-FFF2-40B4-BE49-F238E27FC236}">
                <a16:creationId xmlns:a16="http://schemas.microsoft.com/office/drawing/2014/main" id="{22F87735-77B1-F7E4-68F5-32DC6E76649A}"/>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l" defTabSz="914400" rtl="0" eaLnBrk="1" fontAlgn="auto" latinLnBrk="0" hangingPunct="1">
              <a:lnSpc>
                <a:spcPct val="100000"/>
              </a:lnSpc>
              <a:spcBef>
                <a:spcPts val="0"/>
              </a:spcBef>
              <a:spcAft>
                <a:spcPts val="0"/>
              </a:spcAft>
              <a:buClrTx/>
              <a:buSzTx/>
              <a:buFontTx/>
              <a:buNone/>
              <a:tabLst/>
              <a:defRPr/>
            </a:pPr>
            <a:fld id="{D61AABEC-672F-4B68-B914-690DA978312C}" type="slidenum">
              <a:rPr kumimoji="0" lang="en-GB" sz="900" b="1" i="0" u="none" strike="noStrike" kern="1200" cap="none" spc="0" normalizeH="0" baseline="0" noProof="0" smtClean="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pPr marL="0" marR="0" lvl="0" indent="0" algn="l" defTabSz="914400" rtl="0" eaLnBrk="1" fontAlgn="auto" latinLnBrk="0" hangingPunct="1">
                <a:lnSpc>
                  <a:spcPct val="100000"/>
                </a:lnSpc>
                <a:spcBef>
                  <a:spcPts val="0"/>
                </a:spcBef>
                <a:spcAft>
                  <a:spcPts val="0"/>
                </a:spcAft>
                <a:buClrTx/>
                <a:buSzTx/>
                <a:buFontTx/>
                <a:buNone/>
                <a:tabLst/>
                <a:defRPr/>
              </a:pPr>
              <a:t>9</a:t>
            </a:fld>
            <a:r>
              <a:rPr kumimoji="0" lang="en-GB" sz="900" b="1" i="0" u="none" strike="noStrike" kern="1200" cap="none" spc="0" normalizeH="0" baseline="0" noProof="0" dirty="0">
                <a:ln>
                  <a:noFill/>
                </a:ln>
                <a:solidFill>
                  <a:prstClr val="black">
                    <a:lumMod val="75000"/>
                    <a:lumOff val="25000"/>
                  </a:prstClr>
                </a:solidFill>
                <a:effectLst/>
                <a:uLnTx/>
                <a:uFillTx/>
                <a:latin typeface="Arial" panose="020B0604020202020204" pitchFamily="34" charset="0"/>
                <a:ea typeface="+mn-ea"/>
                <a:cs typeface="Arial" panose="020B0604020202020204" pitchFamily="34" charset="0"/>
              </a:rPr>
              <a:t>  </a:t>
            </a:r>
          </a:p>
        </p:txBody>
      </p:sp>
    </p:spTree>
    <p:extLst>
      <p:ext uri="{BB962C8B-B14F-4D97-AF65-F5344CB8AC3E}">
        <p14:creationId xmlns:p14="http://schemas.microsoft.com/office/powerpoint/2010/main" val="3292911971"/>
      </p:ext>
    </p:extLst>
  </p:cSld>
  <p:clrMapOvr>
    <a:masterClrMapping/>
  </p:clrMapOvr>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90</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7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2390973980"/>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7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3966108123"/>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7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336;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276;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295;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242;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259</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38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264104088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38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820;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766;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762;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782;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786</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38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3023651802"/>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302439817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91</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39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88411729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39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392561968"/>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39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774;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733;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756;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757</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
        <p:nvSpPr>
          <p:cNvPr id="6" name="Q40_t">
            <a:extLst>
              <a:ext uri="{FF2B5EF4-FFF2-40B4-BE49-F238E27FC236}">
                <a16:creationId xmlns:a16="http://schemas.microsoft.com/office/drawing/2014/main" id="{5D5D123F-4F1E-9B91-962A-0E469B39C222}"/>
              </a:ext>
            </a:extLst>
          </p:cNvPr>
          <p:cNvSpPr/>
          <p:nvPr/>
        </p:nvSpPr>
        <p:spPr>
          <a:xfrm>
            <a:off x="6821137" y="5846544"/>
            <a:ext cx="5264331" cy="784830"/>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those that were given information about what they should or should not do after leaving hospital. Respondents who stated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2021</a:t>
            </a:r>
            <a:r>
              <a:rPr lang="en-GB" sz="900">
                <a:solidFill>
                  <a:srgbClr val="595959"/>
                </a:solidFill>
                <a:latin typeface="Arial" panose="020B0604020202020204" pitchFamily="34" charset="0"/>
                <a:cs typeface="Arial" panose="020B0604020202020204" pitchFamily="34" charset="0"/>
              </a:rPr>
              <a:t>: 662;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666;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684;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674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0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74927261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graphicFrame>
        <p:nvGraphicFramePr>
          <p:cNvPr id="8" name="Q40_c" descr="Trust mean score trend data for Q7, plotted against the national average. ">
            <a:extLst>
              <a:ext uri="{FF2B5EF4-FFF2-40B4-BE49-F238E27FC236}">
                <a16:creationId xmlns:a16="http://schemas.microsoft.com/office/drawing/2014/main" id="{DB262043-24FF-7618-1FE6-CF3BBA35291B}"/>
              </a:ext>
            </a:extLst>
          </p:cNvPr>
          <p:cNvGraphicFramePr/>
          <p:nvPr>
            <p:extLst>
              <p:ext uri="{D42A27DB-BD31-4B8C-83A1-F6EECF244321}">
                <p14:modId xmlns:p14="http://schemas.microsoft.com/office/powerpoint/2010/main" val="3400127968"/>
              </p:ext>
            </p:extLst>
          </p:nvPr>
        </p:nvGraphicFramePr>
        <p:xfrm>
          <a:off x="6207442" y="1348685"/>
          <a:ext cx="5468620" cy="3834221"/>
        </p:xfrm>
        <a:graphic>
          <a:graphicData uri="http://schemas.openxmlformats.org/drawingml/2006/chart">
            <c:chart xmlns:c="http://schemas.openxmlformats.org/drawingml/2006/chart" xmlns:r="http://schemas.openxmlformats.org/officeDocument/2006/relationships" r:id="rId4"/>
          </a:graphicData>
        </a:graphic>
      </p:graphicFrame>
    </p:spTree>
    <p:extLst>
      <p:ext uri="{BB962C8B-B14F-4D97-AF65-F5344CB8AC3E}">
        <p14:creationId xmlns:p14="http://schemas.microsoft.com/office/powerpoint/2010/main" val="119183211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92</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1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567495962"/>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1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2117070007"/>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1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534;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608;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630;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660;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614</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2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794141932"/>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2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 not need further care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771;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724;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719;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726;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721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2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296282340"/>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69116634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9. Leaving hospital (continued)</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93</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3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207375626"/>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3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781313440"/>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3_t">
            <a:extLst>
              <a:ext uri="{FF2B5EF4-FFF2-40B4-BE49-F238E27FC236}">
                <a16:creationId xmlns:a16="http://schemas.microsoft.com/office/drawing/2014/main" id="{ABE7D2A0-1C63-2341-4B6B-E439FC00CBA8}"/>
              </a:ext>
            </a:extLst>
          </p:cNvPr>
          <p:cNvSpPr/>
          <p:nvPr/>
        </p:nvSpPr>
        <p:spPr>
          <a:xfrm>
            <a:off x="1050552" y="5834074"/>
            <a:ext cx="5264331" cy="6463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they didn't know /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782;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726;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732;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741</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4_c" descr="Trust mean score trend data for Q7, plotted against the national average. ">
            <a:extLst>
              <a:ext uri="{FF2B5EF4-FFF2-40B4-BE49-F238E27FC236}">
                <a16:creationId xmlns:a16="http://schemas.microsoft.com/office/drawing/2014/main" id="{F0EAA6A5-7CAB-1349-4771-BE971469AE5E}"/>
              </a:ext>
            </a:extLst>
          </p:cNvPr>
          <p:cNvGraphicFramePr/>
          <p:nvPr>
            <p:extLst>
              <p:ext uri="{D42A27DB-BD31-4B8C-83A1-F6EECF244321}">
                <p14:modId xmlns:p14="http://schemas.microsoft.com/office/powerpoint/2010/main" val="3768595917"/>
              </p:ext>
            </p:extLst>
          </p:nvPr>
        </p:nvGraphicFramePr>
        <p:xfrm>
          <a:off x="6207442" y="1391398"/>
          <a:ext cx="5468620" cy="3837067"/>
        </p:xfrm>
        <a:graphic>
          <a:graphicData uri="http://schemas.openxmlformats.org/drawingml/2006/chart">
            <c:chart xmlns:c="http://schemas.openxmlformats.org/drawingml/2006/chart" xmlns:r="http://schemas.openxmlformats.org/officeDocument/2006/relationships" r:id="rId4"/>
          </a:graphicData>
        </a:graphic>
      </p:graphicFrame>
      <p:sp>
        <p:nvSpPr>
          <p:cNvPr id="6" name="Q44_t">
            <a:extLst>
              <a:ext uri="{FF2B5EF4-FFF2-40B4-BE49-F238E27FC236}">
                <a16:creationId xmlns:a16="http://schemas.microsoft.com/office/drawing/2014/main" id="{5D5D123F-4F1E-9B91-962A-0E469B39C222}"/>
              </a:ext>
            </a:extLst>
          </p:cNvPr>
          <p:cNvSpPr/>
          <p:nvPr/>
        </p:nvSpPr>
        <p:spPr>
          <a:xfrm>
            <a:off x="6821137" y="584654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 Respondents who stated that it was not necessary to discuss it, or that they didn't know or couldn't remember have been excluded.</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419;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418;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415;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447;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404</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7" name="Q44_sig" descr="Significant changes 2021 vs 2020&#10;Significant changes 2021 vs 2019" title="Significant changes">
            <a:extLst>
              <a:ext uri="{FF2B5EF4-FFF2-40B4-BE49-F238E27FC236}">
                <a16:creationId xmlns:a16="http://schemas.microsoft.com/office/drawing/2014/main" id="{5A924CBC-33E0-FE3A-5F29-F732EAC793B1}"/>
              </a:ext>
            </a:extLst>
          </p:cNvPr>
          <p:cNvGraphicFramePr>
            <a:graphicFrameLocks noGrp="1"/>
          </p:cNvGraphicFramePr>
          <p:nvPr>
            <p:extLst>
              <p:ext uri="{D42A27DB-BD31-4B8C-83A1-F6EECF244321}">
                <p14:modId xmlns:p14="http://schemas.microsoft.com/office/powerpoint/2010/main" val="1097270329"/>
              </p:ext>
            </p:extLst>
          </p:nvPr>
        </p:nvGraphicFramePr>
        <p:xfrm>
          <a:off x="6963352"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Tree>
    <p:extLst>
      <p:ext uri="{BB962C8B-B14F-4D97-AF65-F5344CB8AC3E}">
        <p14:creationId xmlns:p14="http://schemas.microsoft.com/office/powerpoint/2010/main" val="15000503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10. Kindness and compassion</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94</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4" name="Q46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969735013"/>
              </p:ext>
            </p:extLst>
          </p:nvPr>
        </p:nvGraphicFramePr>
        <p:xfrm>
          <a:off x="1169276" y="5305785"/>
          <a:ext cx="3273327" cy="230297"/>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bl>
          </a:graphicData>
        </a:graphic>
      </p:graphicFrame>
      <p:sp>
        <p:nvSpPr>
          <p:cNvPr id="3" name="Q46_t">
            <a:extLst>
              <a:ext uri="{FF2B5EF4-FFF2-40B4-BE49-F238E27FC236}">
                <a16:creationId xmlns:a16="http://schemas.microsoft.com/office/drawing/2014/main" id="{ABE7D2A0-1C63-2341-4B6B-E439FC00CBA8}"/>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2023</a:t>
            </a:r>
            <a:r>
              <a:rPr lang="en-GB" sz="900">
                <a:solidFill>
                  <a:srgbClr val="595959"/>
                </a:solidFill>
                <a:latin typeface="Arial" panose="020B0604020202020204" pitchFamily="34" charset="0"/>
                <a:cs typeface="Arial" panose="020B0604020202020204" pitchFamily="34" charset="0"/>
              </a:rPr>
              <a:t>: 778;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783</a:t>
            </a:r>
            <a:endParaRPr lang="en-GB" sz="900" dirty="0">
              <a:solidFill>
                <a:srgbClr val="595959"/>
              </a:solidFill>
              <a:latin typeface="Arial" panose="020B0604020202020204" pitchFamily="34" charset="0"/>
              <a:cs typeface="Arial" panose="020B0604020202020204" pitchFamily="34" charset="0"/>
            </a:endParaRPr>
          </a:p>
        </p:txBody>
      </p:sp>
      <p:graphicFrame>
        <p:nvGraphicFramePr>
          <p:cNvPr id="2" name="Q46_c" descr="Trust mean score trend data for Q7, plotted against the national average. ">
            <a:extLst>
              <a:ext uri="{FF2B5EF4-FFF2-40B4-BE49-F238E27FC236}">
                <a16:creationId xmlns:a16="http://schemas.microsoft.com/office/drawing/2014/main" id="{410A8C88-5F9C-798F-96FB-4FD384FB6B27}"/>
              </a:ext>
            </a:extLst>
          </p:cNvPr>
          <p:cNvGraphicFramePr/>
          <p:nvPr>
            <p:extLst>
              <p:ext uri="{D42A27DB-BD31-4B8C-83A1-F6EECF244321}">
                <p14:modId xmlns:p14="http://schemas.microsoft.com/office/powerpoint/2010/main" val="1573063835"/>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208322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BF88F58-BA4B-565B-E351-706D3254F54B}"/>
            </a:ext>
          </a:extLst>
        </p:cNvPr>
        <p:cNvGrpSpPr/>
        <p:nvPr/>
      </p:nvGrpSpPr>
      <p:grpSpPr>
        <a:xfrm>
          <a:off x="0" y="0"/>
          <a:ext cx="0" cy="0"/>
          <a:chOff x="0" y="0"/>
          <a:chExt cx="0" cy="0"/>
        </a:xfrm>
      </p:grpSpPr>
      <p:sp>
        <p:nvSpPr>
          <p:cNvPr id="4" name="Title 3">
            <a:extLst>
              <a:ext uri="{FF2B5EF4-FFF2-40B4-BE49-F238E27FC236}">
                <a16:creationId xmlns:a16="http://schemas.microsoft.com/office/drawing/2014/main" id="{668491A6-816F-C85C-8F38-A5919C836469}"/>
              </a:ext>
            </a:extLst>
          </p:cNvPr>
          <p:cNvSpPr>
            <a:spLocks noGrp="1"/>
          </p:cNvSpPr>
          <p:nvPr>
            <p:ph type="title"/>
          </p:nvPr>
        </p:nvSpPr>
        <p:spPr/>
        <p:txBody>
          <a:bodyPr>
            <a:normAutofit/>
          </a:bodyPr>
          <a:lstStyle/>
          <a:p>
            <a:r>
              <a:rPr lang="en-GB" dirty="0"/>
              <a:t>Section 11. Respect and dignity</a:t>
            </a:r>
          </a:p>
        </p:txBody>
      </p:sp>
      <p:sp>
        <p:nvSpPr>
          <p:cNvPr id="45" name="Slide Number Placeholder 1">
            <a:extLst>
              <a:ext uri="{FF2B5EF4-FFF2-40B4-BE49-F238E27FC236}">
                <a16:creationId xmlns:a16="http://schemas.microsoft.com/office/drawing/2014/main" id="{CB87622A-2488-4FE4-04AF-F5A6382D10A8}"/>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95</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5BAD41A7-3982-8873-053D-C6942B4C56CD}"/>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7_c" descr="Trust mean score trend data for Q7, plotted against the national average. ">
            <a:extLst>
              <a:ext uri="{FF2B5EF4-FFF2-40B4-BE49-F238E27FC236}">
                <a16:creationId xmlns:a16="http://schemas.microsoft.com/office/drawing/2014/main" id="{E786CBD1-6E90-B9A1-F998-3BD053F3DA43}"/>
              </a:ext>
            </a:extLst>
          </p:cNvPr>
          <p:cNvGraphicFramePr/>
          <p:nvPr>
            <p:extLst>
              <p:ext uri="{D42A27DB-BD31-4B8C-83A1-F6EECF244321}">
                <p14:modId xmlns:p14="http://schemas.microsoft.com/office/powerpoint/2010/main" val="1372751598"/>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7_sig" descr="Significant changes 2021 vs 2020&#10;Significant changes 2021 vs 2019" title="Significant changes">
            <a:extLst>
              <a:ext uri="{FF2B5EF4-FFF2-40B4-BE49-F238E27FC236}">
                <a16:creationId xmlns:a16="http://schemas.microsoft.com/office/drawing/2014/main" id="{D3D89864-65AD-3B60-944F-3BF69C865B24}"/>
              </a:ext>
            </a:extLst>
          </p:cNvPr>
          <p:cNvGraphicFramePr>
            <a:graphicFrameLocks noGrp="1"/>
          </p:cNvGraphicFramePr>
          <p:nvPr>
            <p:extLst>
              <p:ext uri="{D42A27DB-BD31-4B8C-83A1-F6EECF244321}">
                <p14:modId xmlns:p14="http://schemas.microsoft.com/office/powerpoint/2010/main" val="1665771496"/>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Decrease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FF7C80"/>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7_t">
            <a:extLst>
              <a:ext uri="{FF2B5EF4-FFF2-40B4-BE49-F238E27FC236}">
                <a16:creationId xmlns:a16="http://schemas.microsoft.com/office/drawing/2014/main" id="{C26E7021-EAB5-A58F-4A02-7068A3DB481E}"/>
              </a:ext>
            </a:extLst>
          </p:cNvPr>
          <p:cNvSpPr/>
          <p:nvPr/>
        </p:nvSpPr>
        <p:spPr>
          <a:xfrm>
            <a:off x="1050552" y="5834074"/>
            <a:ext cx="5264331" cy="369332"/>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812;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764;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753;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773;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780</a:t>
            </a:r>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513675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A7A33BF3-5B90-4918-96E8-47C8DABB4802}"/>
              </a:ext>
            </a:extLst>
          </p:cNvPr>
          <p:cNvSpPr>
            <a:spLocks noGrp="1"/>
          </p:cNvSpPr>
          <p:nvPr>
            <p:ph type="title"/>
          </p:nvPr>
        </p:nvSpPr>
        <p:spPr/>
        <p:txBody>
          <a:bodyPr>
            <a:normAutofit/>
          </a:bodyPr>
          <a:lstStyle/>
          <a:p>
            <a:r>
              <a:rPr lang="en-GB" dirty="0"/>
              <a:t>Section 12. Overall experience </a:t>
            </a:r>
          </a:p>
        </p:txBody>
      </p:sp>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prstClr val="black">
                    <a:lumMod val="75000"/>
                    <a:lumOff val="25000"/>
                  </a:prstClr>
                </a:solidFill>
                <a:latin typeface="Arial" panose="020B0604020202020204" pitchFamily="34" charset="0"/>
                <a:cs typeface="Arial" panose="020B0604020202020204" pitchFamily="34" charset="0"/>
              </a:rPr>
              <a:pPr>
                <a:defRPr/>
              </a:pPr>
              <a:t>96</a:t>
            </a:fld>
            <a:r>
              <a:rPr lang="en-GB" sz="900" b="1">
                <a:solidFill>
                  <a:prstClr val="black">
                    <a:lumMod val="75000"/>
                    <a:lumOff val="25000"/>
                  </a:prstClr>
                </a:solidFill>
                <a:latin typeface="Arial" panose="020B0604020202020204" pitchFamily="34" charset="0"/>
                <a:cs typeface="Arial" panose="020B0604020202020204" pitchFamily="34" charset="0"/>
              </a:rPr>
              <a:t>  </a:t>
            </a:r>
          </a:p>
        </p:txBody>
      </p:sp>
      <p:sp>
        <p:nvSpPr>
          <p:cNvPr id="5" name="Title 6">
            <a:extLst>
              <a:ext uri="{FF2B5EF4-FFF2-40B4-BE49-F238E27FC236}">
                <a16:creationId xmlns:a16="http://schemas.microsoft.com/office/drawing/2014/main" id="{13655295-3D70-4047-B2CA-6E91318E6DD5}"/>
              </a:ext>
            </a:extLst>
          </p:cNvPr>
          <p:cNvSpPr txBox="1">
            <a:spLocks/>
          </p:cNvSpPr>
          <p:nvPr/>
        </p:nvSpPr>
        <p:spPr>
          <a:xfrm>
            <a:off x="515938" y="1131990"/>
            <a:ext cx="10842481" cy="259408"/>
          </a:xfrm>
          <a:prstGeom prst="rect">
            <a:avLst/>
          </a:prstGeom>
        </p:spPr>
        <p:txBody>
          <a:bodyPr vert="horz" wrap="square" lIns="0" tIns="0" rIns="0" bIns="0" rtlCol="0" anchor="b">
            <a:noAutofit/>
          </a:bodyPr>
          <a:lstStyle>
            <a:lvl1pPr algn="l" defTabSz="914400" rtl="0" eaLnBrk="1" latinLnBrk="0" hangingPunct="1">
              <a:lnSpc>
                <a:spcPct val="90000"/>
              </a:lnSpc>
              <a:spcBef>
                <a:spcPct val="0"/>
              </a:spcBef>
              <a:buNone/>
              <a:defRPr sz="2800" b="1" kern="1200" cap="none" spc="0" baseline="0">
                <a:solidFill>
                  <a:schemeClr val="bg2"/>
                </a:solidFill>
                <a:latin typeface="+mn-lt"/>
                <a:ea typeface="+mj-ea"/>
                <a:cs typeface="+mj-cs"/>
              </a:defRPr>
            </a:lvl1pPr>
          </a:lstStyle>
          <a:p>
            <a:pPr>
              <a:defRPr/>
            </a:pPr>
            <a:r>
              <a:rPr lang="en-GB" sz="1600">
                <a:solidFill>
                  <a:prstClr val="black"/>
                </a:solidFill>
                <a:latin typeface="Arial"/>
              </a:rPr>
              <a:t>Question scores</a:t>
            </a:r>
          </a:p>
        </p:txBody>
      </p:sp>
      <p:graphicFrame>
        <p:nvGraphicFramePr>
          <p:cNvPr id="12" name="Q48_c" descr="Trust mean score trend data for Q7, plotted against the national average. ">
            <a:extLst>
              <a:ext uri="{FF2B5EF4-FFF2-40B4-BE49-F238E27FC236}">
                <a16:creationId xmlns:a16="http://schemas.microsoft.com/office/drawing/2014/main" id="{81C6999A-2A29-4B5B-9FFE-EC774B0624D0}"/>
              </a:ext>
            </a:extLst>
          </p:cNvPr>
          <p:cNvGraphicFramePr/>
          <p:nvPr>
            <p:extLst>
              <p:ext uri="{D42A27DB-BD31-4B8C-83A1-F6EECF244321}">
                <p14:modId xmlns:p14="http://schemas.microsoft.com/office/powerpoint/2010/main" val="1308977079"/>
              </p:ext>
            </p:extLst>
          </p:nvPr>
        </p:nvGraphicFramePr>
        <p:xfrm>
          <a:off x="419970" y="1391398"/>
          <a:ext cx="5468620" cy="3837067"/>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4" name="Q48_sig" descr="Significant changes 2021 vs 2020&#10;Significant changes 2021 vs 2019" title="Significant changes">
            <a:extLst>
              <a:ext uri="{FF2B5EF4-FFF2-40B4-BE49-F238E27FC236}">
                <a16:creationId xmlns:a16="http://schemas.microsoft.com/office/drawing/2014/main" id="{0230D769-9047-448D-B73E-420DADC332B9}"/>
              </a:ext>
            </a:extLst>
          </p:cNvPr>
          <p:cNvGraphicFramePr>
            <a:graphicFrameLocks noGrp="1"/>
          </p:cNvGraphicFramePr>
          <p:nvPr>
            <p:extLst>
              <p:ext uri="{D42A27DB-BD31-4B8C-83A1-F6EECF244321}">
                <p14:modId xmlns:p14="http://schemas.microsoft.com/office/powerpoint/2010/main" val="1126764081"/>
              </p:ext>
            </p:extLst>
          </p:nvPr>
        </p:nvGraphicFramePr>
        <p:xfrm>
          <a:off x="1169276" y="5305785"/>
          <a:ext cx="3273327" cy="460594"/>
        </p:xfrm>
        <a:graphic>
          <a:graphicData uri="http://schemas.openxmlformats.org/drawingml/2006/table">
            <a:tbl>
              <a:tblPr>
                <a:effectLst>
                  <a:outerShdw blurRad="63500" sx="102000" sy="102000" algn="ctr" rotWithShape="0">
                    <a:prstClr val="black">
                      <a:alpha val="40000"/>
                    </a:prstClr>
                  </a:outerShdw>
                </a:effectLst>
              </a:tblPr>
              <a:tblGrid>
                <a:gridCol w="2527768">
                  <a:extLst>
                    <a:ext uri="{9D8B030D-6E8A-4147-A177-3AD203B41FA5}">
                      <a16:colId xmlns:a16="http://schemas.microsoft.com/office/drawing/2014/main" val="3160305783"/>
                    </a:ext>
                  </a:extLst>
                </a:gridCol>
                <a:gridCol w="745559">
                  <a:extLst>
                    <a:ext uri="{9D8B030D-6E8A-4147-A177-3AD203B41FA5}">
                      <a16:colId xmlns:a16="http://schemas.microsoft.com/office/drawing/2014/main" val="2995703463"/>
                    </a:ext>
                  </a:extLst>
                </a:gridCol>
              </a:tblGrid>
              <a:tr h="230297">
                <a:tc>
                  <a:txBody>
                    <a:bodyPr/>
                    <a:lstStyle/>
                    <a:p>
                      <a:pPr algn="ctr" rtl="0" fontAlgn="b"/>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2023</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rtl="0" fontAlgn="b"/>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3338904345"/>
                  </a:ext>
                </a:extLst>
              </a:tr>
              <a:tr h="230297">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000" b="1" i="0" u="none" strike="noStrike" dirty="0" err="1">
                          <a:solidFill>
                            <a:srgbClr val="000000"/>
                          </a:solidFill>
                          <a:effectLst/>
                          <a:latin typeface="Arial" panose="020B0604020202020204" pitchFamily="34" charset="0"/>
                          <a:cs typeface="Arial" panose="020B0604020202020204" pitchFamily="34" charset="0"/>
                        </a:rPr>
                        <a:t>Significant</a:t>
                      </a:r>
                      <a:r>
                        <a:rPr lang="fr-FR" sz="1000" b="1" i="0" u="none" strike="noStrike" dirty="0">
                          <a:solidFill>
                            <a:srgbClr val="000000"/>
                          </a:solidFill>
                          <a:effectLst/>
                          <a:latin typeface="Arial" panose="020B0604020202020204" pitchFamily="34" charset="0"/>
                          <a:cs typeface="Arial" panose="020B0604020202020204" pitchFamily="34" charset="0"/>
                        </a:rPr>
                        <a:t> change 2024 vs 2022</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en-GB" sz="1000" b="0" i="0" u="none" strike="noStrike">
                          <a:solidFill>
                            <a:srgbClr val="000000"/>
                          </a:solidFill>
                          <a:effectLst/>
                          <a:latin typeface="Arial" panose="020B0604020202020204" pitchFamily="34" charset="0"/>
                          <a:cs typeface="Arial" panose="020B0604020202020204" pitchFamily="34" charset="0"/>
                        </a:rPr>
                        <a:t>No change</a:t>
                      </a:r>
                      <a:endParaRPr lang="en-GB" sz="1000" b="0" i="0" u="none" strike="noStrike" dirty="0">
                        <a:solidFill>
                          <a:srgbClr val="000000"/>
                        </a:solidFill>
                        <a:effectLst/>
                        <a:latin typeface="Arial" panose="020B0604020202020204" pitchFamily="34" charset="0"/>
                        <a:cs typeface="Arial" panose="020B0604020202020204" pitchFamily="34" charset="0"/>
                      </a:endParaRP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C9C9C9"/>
                    </a:solidFill>
                  </a:tcPr>
                </a:tc>
                <a:extLst>
                  <a:ext uri="{0D108BD9-81ED-4DB2-BD59-A6C34878D82A}">
                    <a16:rowId xmlns:a16="http://schemas.microsoft.com/office/drawing/2014/main" val="2304155024"/>
                  </a:ext>
                </a:extLst>
              </a:tr>
            </a:tbl>
          </a:graphicData>
        </a:graphic>
      </p:graphicFrame>
      <p:sp>
        <p:nvSpPr>
          <p:cNvPr id="3" name="Q48_t">
            <a:extLst>
              <a:ext uri="{FF2B5EF4-FFF2-40B4-BE49-F238E27FC236}">
                <a16:creationId xmlns:a16="http://schemas.microsoft.com/office/drawing/2014/main" id="{ABE7D2A0-1C63-2341-4B6B-E439FC00CBA8}"/>
              </a:ext>
            </a:extLst>
          </p:cNvPr>
          <p:cNvSpPr/>
          <p:nvPr/>
        </p:nvSpPr>
        <p:spPr>
          <a:xfrm>
            <a:off x="1050552" y="5834074"/>
            <a:ext cx="5264331" cy="507831"/>
          </a:xfrm>
          <a:prstGeom prst="rect">
            <a:avLst/>
          </a:prstGeom>
        </p:spPr>
        <p:txBody>
          <a:bodyPr wrap="square">
            <a:spAutoFit/>
          </a:bodyPr>
          <a:lstStyle/>
          <a:p>
            <a:r>
              <a:rPr lang="en-GB" sz="900" dirty="0">
                <a:solidFill>
                  <a:srgbClr val="595959"/>
                </a:solidFill>
                <a:latin typeface="Arial" panose="020B0604020202020204" pitchFamily="34" charset="0"/>
                <a:cs typeface="Arial" panose="020B0604020202020204" pitchFamily="34" charset="0"/>
              </a:rPr>
              <a:t>Answered by all.</a:t>
            </a:r>
          </a:p>
          <a:p>
            <a:r>
              <a:rPr lang="en-GB" sz="900" dirty="0">
                <a:solidFill>
                  <a:srgbClr val="595959"/>
                </a:solidFill>
                <a:latin typeface="Arial" panose="020B0604020202020204" pitchFamily="34" charset="0"/>
                <a:cs typeface="Arial" panose="020B0604020202020204" pitchFamily="34" charset="0"/>
              </a:rPr>
              <a:t>Number of respondents: 2020</a:t>
            </a:r>
            <a:r>
              <a:rPr lang="en-GB" sz="900">
                <a:solidFill>
                  <a:srgbClr val="595959"/>
                </a:solidFill>
                <a:latin typeface="Arial" panose="020B0604020202020204" pitchFamily="34" charset="0"/>
                <a:cs typeface="Arial" panose="020B0604020202020204" pitchFamily="34" charset="0"/>
              </a:rPr>
              <a:t>: 814; </a:t>
            </a:r>
            <a:r>
              <a:rPr lang="en-GB" sz="900" dirty="0">
                <a:solidFill>
                  <a:srgbClr val="595959"/>
                </a:solidFill>
                <a:latin typeface="Arial" panose="020B0604020202020204" pitchFamily="34" charset="0"/>
                <a:cs typeface="Arial" panose="020B0604020202020204" pitchFamily="34" charset="0"/>
              </a:rPr>
              <a:t>2021</a:t>
            </a:r>
            <a:r>
              <a:rPr lang="en-GB" sz="900">
                <a:solidFill>
                  <a:srgbClr val="595959"/>
                </a:solidFill>
                <a:latin typeface="Arial" panose="020B0604020202020204" pitchFamily="34" charset="0"/>
                <a:cs typeface="Arial" panose="020B0604020202020204" pitchFamily="34" charset="0"/>
              </a:rPr>
              <a:t>: 762; </a:t>
            </a:r>
            <a:r>
              <a:rPr lang="en-GB" sz="900" dirty="0">
                <a:solidFill>
                  <a:srgbClr val="595959"/>
                </a:solidFill>
                <a:latin typeface="Arial" panose="020B0604020202020204" pitchFamily="34" charset="0"/>
                <a:cs typeface="Arial" panose="020B0604020202020204" pitchFamily="34" charset="0"/>
              </a:rPr>
              <a:t>2022</a:t>
            </a:r>
            <a:r>
              <a:rPr lang="en-GB" sz="900">
                <a:solidFill>
                  <a:srgbClr val="595959"/>
                </a:solidFill>
                <a:latin typeface="Arial" panose="020B0604020202020204" pitchFamily="34" charset="0"/>
                <a:cs typeface="Arial" panose="020B0604020202020204" pitchFamily="34" charset="0"/>
              </a:rPr>
              <a:t>: 758; </a:t>
            </a:r>
            <a:r>
              <a:rPr lang="en-GB" sz="900" dirty="0">
                <a:solidFill>
                  <a:srgbClr val="595959"/>
                </a:solidFill>
                <a:latin typeface="Arial" panose="020B0604020202020204" pitchFamily="34" charset="0"/>
                <a:cs typeface="Arial" panose="020B0604020202020204" pitchFamily="34" charset="0"/>
              </a:rPr>
              <a:t>2023</a:t>
            </a:r>
            <a:r>
              <a:rPr lang="en-GB" sz="900">
                <a:solidFill>
                  <a:srgbClr val="595959"/>
                </a:solidFill>
                <a:latin typeface="Arial" panose="020B0604020202020204" pitchFamily="34" charset="0"/>
                <a:cs typeface="Arial" panose="020B0604020202020204" pitchFamily="34" charset="0"/>
              </a:rPr>
              <a:t>: 778; </a:t>
            </a:r>
            <a:r>
              <a:rPr lang="en-GB" sz="900" dirty="0">
                <a:solidFill>
                  <a:srgbClr val="595959"/>
                </a:solidFill>
                <a:latin typeface="Arial" panose="020B0604020202020204" pitchFamily="34" charset="0"/>
                <a:cs typeface="Arial" panose="020B0604020202020204" pitchFamily="34" charset="0"/>
              </a:rPr>
              <a:t>2024</a:t>
            </a:r>
            <a:r>
              <a:rPr lang="en-GB" sz="900">
                <a:solidFill>
                  <a:srgbClr val="595959"/>
                </a:solidFill>
                <a:latin typeface="Arial" panose="020B0604020202020204" pitchFamily="34" charset="0"/>
                <a:cs typeface="Arial" panose="020B0604020202020204" pitchFamily="34" charset="0"/>
              </a:rPr>
              <a:t>: 783</a:t>
            </a:r>
            <a:endParaRPr lang="en-GB" sz="900" dirty="0">
              <a:solidFill>
                <a:srgbClr val="595959"/>
              </a:solidFill>
              <a:latin typeface="Arial" panose="020B0604020202020204" pitchFamily="34" charset="0"/>
              <a:cs typeface="Arial" panose="020B0604020202020204" pitchFamily="34" charset="0"/>
            </a:endParaRPr>
          </a:p>
          <a:p>
            <a:endParaRPr lang="en-GB" sz="900" dirty="0">
              <a:solidFill>
                <a:srgbClr val="595959"/>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674137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Slide Number Placeholder 1">
            <a:extLst>
              <a:ext uri="{FF2B5EF4-FFF2-40B4-BE49-F238E27FC236}">
                <a16:creationId xmlns:a16="http://schemas.microsoft.com/office/drawing/2014/main" id="{9A4DC864-3B0E-4140-8120-6EE1B5F93466}"/>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bg1"/>
                </a:solidFill>
                <a:latin typeface="Arial" panose="020B0604020202020204" pitchFamily="34" charset="0"/>
                <a:cs typeface="Arial" panose="020B0604020202020204" pitchFamily="34" charset="0"/>
              </a:rPr>
              <a:pPr>
                <a:defRPr/>
              </a:pPr>
              <a:t>97</a:t>
            </a:fld>
            <a:r>
              <a:rPr lang="en-GB" sz="900" b="1">
                <a:solidFill>
                  <a:schemeClr val="bg1"/>
                </a:solidFill>
                <a:latin typeface="Arial" panose="020B0604020202020204" pitchFamily="34" charset="0"/>
                <a:cs typeface="Arial" panose="020B0604020202020204" pitchFamily="34" charset="0"/>
              </a:rPr>
              <a:t>  </a:t>
            </a:r>
          </a:p>
        </p:txBody>
      </p:sp>
      <p:sp>
        <p:nvSpPr>
          <p:cNvPr id="8" name="Title 4">
            <a:extLst>
              <a:ext uri="{FF2B5EF4-FFF2-40B4-BE49-F238E27FC236}">
                <a16:creationId xmlns:a16="http://schemas.microsoft.com/office/drawing/2014/main" id="{DC588BF7-52C9-4FF7-9C7F-26C2F2D4117E}"/>
              </a:ext>
            </a:extLst>
          </p:cNvPr>
          <p:cNvSpPr txBox="1">
            <a:spLocks noGrp="1"/>
          </p:cNvSpPr>
          <p:nvPr>
            <p:ph type="title" idx="4294967295"/>
          </p:nvPr>
        </p:nvSpPr>
        <p:spPr>
          <a:xfrm>
            <a:off x="741600" y="2011055"/>
            <a:ext cx="10270873" cy="1107996"/>
          </a:xfrm>
          <a:prstGeom prst="rect">
            <a:avLst/>
          </a:prstGeom>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spAutoFit/>
          </a:bodyPr>
          <a:lstStyle>
            <a:lvl1pPr algn="l" defTabSz="914400" rtl="0" eaLnBrk="1" latinLnBrk="0" hangingPunct="1">
              <a:lnSpc>
                <a:spcPct val="90000"/>
              </a:lnSpc>
              <a:spcBef>
                <a:spcPct val="0"/>
              </a:spcBef>
              <a:buNone/>
              <a:defRPr lang="en-GB" sz="6000" kern="1200" cap="none" spc="0" dirty="0">
                <a:solidFill>
                  <a:schemeClr val="bg1"/>
                </a:solidFill>
                <a:latin typeface="Arial Black" panose="020B0A04020102020204" pitchFamily="34" charset="0"/>
                <a:ea typeface="+mj-ea"/>
                <a:cs typeface="+mj-cs"/>
              </a:defRPr>
            </a:lvl1pPr>
          </a:lstStyle>
          <a:p>
            <a:pPr marL="0" marR="0" lvl="0" indent="0" algn="l" defTabSz="914400" rtl="0" eaLnBrk="1" fontAlgn="auto" latinLnBrk="0" hangingPunct="1">
              <a:lnSpc>
                <a:spcPct val="90000"/>
              </a:lnSpc>
              <a:spcBef>
                <a:spcPct val="0"/>
              </a:spcBef>
              <a:spcAft>
                <a:spcPts val="0"/>
              </a:spcAft>
              <a:buClrTx/>
              <a:buSzTx/>
              <a:buFontTx/>
              <a:buNone/>
              <a:tabLst/>
              <a:defRPr/>
            </a:pP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Comparison to other </a:t>
            </a:r>
            <a:b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br>
            <a:r>
              <a:rPr kumimoji="0" lang="en-GB" sz="4000" b="0" i="0" u="none" strike="noStrike" kern="1200" cap="none" spc="0" normalizeH="0" baseline="0" noProof="0" dirty="0">
                <a:ln>
                  <a:noFill/>
                </a:ln>
                <a:solidFill>
                  <a:schemeClr val="bg1"/>
                </a:solidFill>
                <a:effectLst/>
                <a:uLnTx/>
                <a:uFillTx/>
                <a:latin typeface="Arial Black" panose="020B0A04020102020204" pitchFamily="34" charset="0"/>
                <a:ea typeface="+mj-ea"/>
                <a:cs typeface="+mj-cs"/>
              </a:rPr>
              <a:t>trusts</a:t>
            </a:r>
            <a:endParaRPr kumimoji="0" lang="en-GB" sz="4000" b="0" i="0" u="none" strike="noStrike" kern="1200" cap="none" spc="0" normalizeH="0" baseline="0" noProof="0" dirty="0">
              <a:ln>
                <a:noFill/>
              </a:ln>
              <a:solidFill>
                <a:schemeClr val="bg1"/>
              </a:solidFill>
              <a:effectLst/>
              <a:uLnTx/>
              <a:uFillTx/>
              <a:latin typeface="+mn-lt"/>
              <a:ea typeface="+mj-ea"/>
              <a:cs typeface="+mj-cs"/>
            </a:endParaRPr>
          </a:p>
        </p:txBody>
      </p:sp>
    </p:spTree>
    <p:extLst>
      <p:ext uri="{BB962C8B-B14F-4D97-AF65-F5344CB8AC3E}">
        <p14:creationId xmlns:p14="http://schemas.microsoft.com/office/powerpoint/2010/main" val="367300856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98</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dirty="0">
                <a:solidFill>
                  <a:prstClr val="black"/>
                </a:solidFill>
                <a:latin typeface="Arial" panose="020B0604020202020204" pitchFamily="34" charset="0"/>
                <a:cs typeface="Arial" panose="020B0604020202020204" pitchFamily="34" charset="0"/>
              </a:rPr>
              <a:t>The questions</a:t>
            </a:r>
            <a:r>
              <a:rPr lang="en-GB" sz="1400" b="1" dirty="0">
                <a:solidFill>
                  <a:prstClr val="black"/>
                </a:solidFill>
                <a:latin typeface="Arial" panose="020B0604020202020204" pitchFamily="34" charset="0"/>
                <a:cs typeface="Arial" panose="020B0604020202020204" pitchFamily="34" charset="0"/>
              </a:rPr>
              <a:t> </a:t>
            </a:r>
            <a:r>
              <a:rPr lang="en-GB" sz="1400" dirty="0">
                <a:solidFill>
                  <a:prstClr val="black"/>
                </a:solidFill>
                <a:latin typeface="Arial" panose="020B0604020202020204" pitchFamily="34" charset="0"/>
                <a:cs typeface="Arial" panose="020B0604020202020204" pitchFamily="34" charset="0"/>
              </a:rPr>
              <a:t>at which your trust has performed better or much better </a:t>
            </a:r>
            <a:r>
              <a:rPr lang="en-GB" sz="1400" dirty="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much better than expected, when compared with all other trusts. ">
            <a:extLst>
              <a:ext uri="{FF2B5EF4-FFF2-40B4-BE49-F238E27FC236}">
                <a16:creationId xmlns:a16="http://schemas.microsoft.com/office/drawing/2014/main" id="{312CBB40-3E07-D76C-6487-94C44E1E4B6C}"/>
              </a:ext>
            </a:extLst>
          </p:cNvPr>
          <p:cNvGraphicFramePr>
            <a:graphicFrameLocks noGrp="1"/>
          </p:cNvGraphicFramePr>
          <p:nvPr>
            <p:extLst>
              <p:ext uri="{D42A27DB-BD31-4B8C-83A1-F6EECF244321}">
                <p14:modId xmlns:p14="http://schemas.microsoft.com/office/powerpoint/2010/main" val="889466865"/>
              </p:ext>
            </p:extLst>
          </p:nvPr>
        </p:nvGraphicFramePr>
        <p:xfrm>
          <a:off x="432035" y="1665217"/>
          <a:ext cx="11417697" cy="972000"/>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3630907499"/>
                    </a:ext>
                  </a:extLst>
                </a:gridCol>
              </a:tblGrid>
              <a:tr h="406243">
                <a:tc>
                  <a:txBody>
                    <a:bodyPr/>
                    <a:lstStyle/>
                    <a:p>
                      <a:pPr algn="ctr"/>
                      <a:r>
                        <a:rPr lang="en-GB" sz="1400" dirty="0">
                          <a:solidFill>
                            <a:schemeClr val="tx1"/>
                          </a:solidFill>
                          <a:latin typeface="Arial" panose="020B0604020202020204" pitchFamily="34" charset="0"/>
                          <a:cs typeface="Arial" panose="020B0604020202020204" pitchFamily="34" charset="0"/>
                        </a:rPr>
                        <a:t>Much better than expected</a:t>
                      </a:r>
                    </a:p>
                  </a:txBody>
                  <a:tcPr marL="0" marR="0" anchor="ctr">
                    <a:lnL w="12700" cap="flat" cmpd="sng" algn="ctr">
                      <a:noFill/>
                      <a:prstDash val="solid"/>
                      <a:round/>
                      <a:headEnd type="none" w="med" len="med"/>
                      <a:tailEnd type="none" w="med" len="med"/>
                    </a:lnL>
                    <a:lnR w="12700" cmpd="sng">
                      <a:noFill/>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1615">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419999"/>
                    </a:solidFill>
                  </a:tcPr>
                </a:tc>
                <a:extLst>
                  <a:ext uri="{0D108BD9-81ED-4DB2-BD59-A6C34878D82A}">
                    <a16:rowId xmlns:a16="http://schemas.microsoft.com/office/drawing/2014/main" val="1976178812"/>
                  </a:ext>
                </a:extLst>
              </a:tr>
              <a:tr h="314142">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Q5. How long do you feel you had to wait to get to a bed on a ward, after you arrived at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Q8_1. Were you ever prevented from sleeping at night by any of the following? Noise from other patients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Q8_2. Were you ever prevented from sleeping at night by any of the following? Noise from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Q8_4. Were you ever prevented from sleeping at night by any of the following? Hospital lighting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Q8_8. Were you ever prevented from sleeping at night by any of the following? I was not prevented from sleeping</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Q10. Did the hospital staff explain the reasons for changing wards during the night in a way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Q11. How clean was the hospital room or ward that you were 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Q12. Did you get enough help from staff to wash or keep yourself clean?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Q13. If you brought medication with you to hospital, were you able to take it when you needed to?</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Q14. Did you get enough help from staff to eat your meals?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Q15. Were you able to get hospital food outside of set mealtimes?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Q21. Did you have confidence and trust in the nurses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Q23. In your opinion, were there enough nurses on duty to care for you in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Q27. Did you feel able to talk to members of hospital staff about your worries and fears?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Q29. Do you think the hospital staff did everything they could to help control your pain?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Q30. Were you able to get a member of staff to help you when you needed attention?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Q33. Before being admitted onto a virtual ward, did hospital staff give you information about the risks and benefits of continuing your treatment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Q34. Were you given enough information about the care and treatment you would receive while on a virtual ward?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Q47. Overall, did you feel you were treated with respect and dignity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Q48. Overall, how was your experience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mpd="sng">
                      <a:noFill/>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11326539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 name="Slide Number Placeholder 1">
            <a:extLst>
              <a:ext uri="{FF2B5EF4-FFF2-40B4-BE49-F238E27FC236}">
                <a16:creationId xmlns:a16="http://schemas.microsoft.com/office/drawing/2014/main" id="{483E1EE9-AD85-491D-BF57-32F0E3CF9172}"/>
              </a:ext>
              <a:ext uri="{C183D7F6-B498-43B3-948B-1728B52AA6E4}">
                <adec:decorative xmlns:adec="http://schemas.microsoft.com/office/drawing/2017/decorative" val="1"/>
              </a:ext>
            </a:extLst>
          </p:cNvPr>
          <p:cNvSpPr txBox="1">
            <a:spLocks/>
          </p:cNvSpPr>
          <p:nvPr/>
        </p:nvSpPr>
        <p:spPr>
          <a:xfrm>
            <a:off x="515938" y="6492875"/>
            <a:ext cx="225662" cy="365125"/>
          </a:xfrm>
          <a:prstGeom prst="rect">
            <a:avLst/>
          </a:prstGeom>
        </p:spPr>
        <p:txBody>
          <a:bodyPr wrap="none" lIns="0" rIns="0"/>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defRPr/>
            </a:pPr>
            <a:fld id="{D61AABEC-672F-4B68-B914-690DA978312C}" type="slidenum">
              <a:rPr lang="en-GB" sz="900" b="1" smtClean="0">
                <a:solidFill>
                  <a:schemeClr val="tx1">
                    <a:lumMod val="75000"/>
                    <a:lumOff val="25000"/>
                  </a:schemeClr>
                </a:solidFill>
                <a:latin typeface="Arial" panose="020B0604020202020204" pitchFamily="34" charset="0"/>
                <a:cs typeface="Arial" panose="020B0604020202020204" pitchFamily="34" charset="0"/>
              </a:rPr>
              <a:pPr>
                <a:defRPr/>
              </a:pPr>
              <a:t>99</a:t>
            </a:fld>
            <a:r>
              <a:rPr lang="en-GB" sz="900" b="1">
                <a:solidFill>
                  <a:schemeClr val="tx1">
                    <a:lumMod val="75000"/>
                    <a:lumOff val="25000"/>
                  </a:schemeClr>
                </a:solidFill>
                <a:latin typeface="Arial" panose="020B0604020202020204" pitchFamily="34" charset="0"/>
                <a:cs typeface="Arial" panose="020B0604020202020204" pitchFamily="34" charset="0"/>
              </a:rPr>
              <a:t>  </a:t>
            </a:r>
          </a:p>
        </p:txBody>
      </p:sp>
      <p:sp>
        <p:nvSpPr>
          <p:cNvPr id="13" name="Title 3">
            <a:extLst>
              <a:ext uri="{FF2B5EF4-FFF2-40B4-BE49-F238E27FC236}">
                <a16:creationId xmlns:a16="http://schemas.microsoft.com/office/drawing/2014/main" id="{0452BF12-FD7E-4E3A-9997-C9BDAD4A02DD}"/>
              </a:ext>
            </a:extLst>
          </p:cNvPr>
          <p:cNvSpPr>
            <a:spLocks noGrp="1"/>
          </p:cNvSpPr>
          <p:nvPr>
            <p:ph type="title"/>
          </p:nvPr>
        </p:nvSpPr>
        <p:spPr/>
        <p:txBody>
          <a:bodyPr>
            <a:normAutofit/>
          </a:bodyPr>
          <a:lstStyle/>
          <a:p>
            <a:r>
              <a:rPr lang="en-GB"/>
              <a:t>Comparison to other trusts</a:t>
            </a:r>
          </a:p>
        </p:txBody>
      </p:sp>
      <p:sp>
        <p:nvSpPr>
          <p:cNvPr id="12" name="TextBox 11">
            <a:extLst>
              <a:ext uri="{FF2B5EF4-FFF2-40B4-BE49-F238E27FC236}">
                <a16:creationId xmlns:a16="http://schemas.microsoft.com/office/drawing/2014/main" id="{374016F5-A35E-458E-8130-03EEA7BE3007}"/>
              </a:ext>
              <a:ext uri="{C183D7F6-B498-43B3-948B-1728B52AA6E4}">
                <adec:decorative xmlns:adec="http://schemas.microsoft.com/office/drawing/2017/decorative" val="0"/>
              </a:ext>
            </a:extLst>
          </p:cNvPr>
          <p:cNvSpPr txBox="1"/>
          <p:nvPr/>
        </p:nvSpPr>
        <p:spPr>
          <a:xfrm>
            <a:off x="369567" y="1010361"/>
            <a:ext cx="11134170" cy="523220"/>
          </a:xfrm>
          <a:prstGeom prst="rect">
            <a:avLst/>
          </a:prstGeom>
          <a:noFill/>
        </p:spPr>
        <p:txBody>
          <a:bodyPr wrap="square">
            <a:spAutoFit/>
          </a:bodyPr>
          <a:lstStyle/>
          <a:p>
            <a:pPr>
              <a:defRPr/>
            </a:pPr>
            <a:r>
              <a:rPr lang="en-GB" sz="1400">
                <a:solidFill>
                  <a:prstClr val="black"/>
                </a:solidFill>
                <a:latin typeface="Arial" panose="020B0604020202020204" pitchFamily="34" charset="0"/>
                <a:cs typeface="Arial" panose="020B0604020202020204" pitchFamily="34" charset="0"/>
              </a:rPr>
              <a:t>The questions</a:t>
            </a:r>
            <a:r>
              <a:rPr lang="en-GB" sz="1400" b="1">
                <a:solidFill>
                  <a:prstClr val="black"/>
                </a:solidFill>
                <a:latin typeface="Arial" panose="020B0604020202020204" pitchFamily="34" charset="0"/>
                <a:cs typeface="Arial" panose="020B0604020202020204" pitchFamily="34" charset="0"/>
              </a:rPr>
              <a:t> </a:t>
            </a:r>
            <a:r>
              <a:rPr lang="en-GB" sz="1400">
                <a:solidFill>
                  <a:prstClr val="black"/>
                </a:solidFill>
                <a:latin typeface="Arial" panose="020B0604020202020204" pitchFamily="34" charset="0"/>
                <a:cs typeface="Arial" panose="020B0604020202020204" pitchFamily="34" charset="0"/>
              </a:rPr>
              <a:t>at which your trust has performed better or much better </a:t>
            </a:r>
            <a:r>
              <a:rPr lang="en-GB" sz="1400">
                <a:latin typeface="Arial" panose="020B0604020202020204" pitchFamily="34" charset="0"/>
                <a:cs typeface="Arial" panose="020B0604020202020204" pitchFamily="34" charset="0"/>
              </a:rPr>
              <a:t>compared with all other trusts are listed below. The questions where your trust has performed about the same compared with all other trusts have not been listed.</a:t>
            </a:r>
          </a:p>
        </p:txBody>
      </p:sp>
      <p:graphicFrame>
        <p:nvGraphicFramePr>
          <p:cNvPr id="4" name="table" descr="This table shows the questions in which your Trust has performed better than expected when compared with all other trusts. ">
            <a:extLst>
              <a:ext uri="{FF2B5EF4-FFF2-40B4-BE49-F238E27FC236}">
                <a16:creationId xmlns:a16="http://schemas.microsoft.com/office/drawing/2014/main" id="{699E9C47-87FA-1C3B-67C5-AF7B04141520}"/>
              </a:ext>
            </a:extLst>
          </p:cNvPr>
          <p:cNvGraphicFramePr>
            <a:graphicFrameLocks noGrp="1"/>
          </p:cNvGraphicFramePr>
          <p:nvPr>
            <p:extLst>
              <p:ext uri="{D42A27DB-BD31-4B8C-83A1-F6EECF244321}">
                <p14:modId xmlns:p14="http://schemas.microsoft.com/office/powerpoint/2010/main" val="400991663"/>
              </p:ext>
            </p:extLst>
          </p:nvPr>
        </p:nvGraphicFramePr>
        <p:xfrm>
          <a:off x="425097" y="1665217"/>
          <a:ext cx="11417697" cy="973299"/>
        </p:xfrm>
        <a:graphic>
          <a:graphicData uri="http://schemas.openxmlformats.org/drawingml/2006/table">
            <a:tbl>
              <a:tblPr firstRow="1" bandRow="1">
                <a:tableStyleId>{5C22544A-7EE6-4342-B048-85BDC9FD1C3A}</a:tableStyleId>
              </a:tblPr>
              <a:tblGrid>
                <a:gridCol w="11417697">
                  <a:extLst>
                    <a:ext uri="{9D8B030D-6E8A-4147-A177-3AD203B41FA5}">
                      <a16:colId xmlns:a16="http://schemas.microsoft.com/office/drawing/2014/main" val="2759254270"/>
                    </a:ext>
                  </a:extLst>
                </a:gridCol>
              </a:tblGrid>
              <a:tr h="413140">
                <a:tc>
                  <a:txBody>
                    <a:bodyPr/>
                    <a:lstStyle/>
                    <a:p>
                      <a:pPr algn="ctr"/>
                      <a:r>
                        <a:rPr lang="en-GB" sz="1400" dirty="0">
                          <a:solidFill>
                            <a:schemeClr val="tx1"/>
                          </a:solidFill>
                          <a:latin typeface="Arial" panose="020B0604020202020204" pitchFamily="34" charset="0"/>
                          <a:cs typeface="Arial" panose="020B0604020202020204" pitchFamily="34" charset="0"/>
                        </a:rPr>
                        <a:t>Better than expected</a:t>
                      </a:r>
                    </a:p>
                  </a:txBody>
                  <a:tcPr marL="0" marR="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38100" cmpd="sng">
                      <a:noFill/>
                    </a:lnB>
                    <a:lnTlToBr w="12700" cmpd="sng">
                      <a:noFill/>
                      <a:prstDash val="solid"/>
                    </a:lnTlToBr>
                    <a:lnBlToTr w="12700" cmpd="sng">
                      <a:noFill/>
                      <a:prstDash val="solid"/>
                    </a:lnBlToTr>
                    <a:noFill/>
                  </a:tcPr>
                </a:tc>
                <a:extLst>
                  <a:ext uri="{0D108BD9-81ED-4DB2-BD59-A6C34878D82A}">
                    <a16:rowId xmlns:a16="http://schemas.microsoft.com/office/drawing/2014/main" val="2248537207"/>
                  </a:ext>
                </a:extLst>
              </a:tr>
              <a:tr h="254842">
                <a:tc>
                  <a:txBody>
                    <a:bodyPr/>
                    <a:lstStyle/>
                    <a:p>
                      <a:pPr algn="ctr"/>
                      <a:endParaRPr lang="en-GB" sz="800" dirty="0">
                        <a:solidFill>
                          <a:schemeClr val="tx1"/>
                        </a:solidFill>
                        <a:latin typeface="Arial" panose="020B0604020202020204" pitchFamily="34" charset="0"/>
                        <a:cs typeface="Arial" panose="020B0604020202020204" pitchFamily="34" charset="0"/>
                      </a:endParaRPr>
                    </a:p>
                  </a:txBody>
                  <a:tcPr>
                    <a:lnL w="12700" cmpd="sng">
                      <a:noFill/>
                    </a:lnL>
                    <a:lnR w="12700" cmpd="sng">
                      <a:noFill/>
                    </a:lnR>
                    <a:lnT w="38100" cmpd="sng">
                      <a:noFill/>
                    </a:lnT>
                    <a:lnB w="12700" cmpd="sng">
                      <a:noFill/>
                    </a:lnB>
                    <a:lnTlToBr w="12700" cmpd="sng">
                      <a:noFill/>
                      <a:prstDash val="solid"/>
                    </a:lnTlToBr>
                    <a:lnBlToTr w="12700" cmpd="sng">
                      <a:noFill/>
                      <a:prstDash val="solid"/>
                    </a:lnBlToTr>
                    <a:solidFill>
                      <a:srgbClr val="5FBD83"/>
                    </a:solidFill>
                  </a:tcPr>
                </a:tc>
                <a:extLst>
                  <a:ext uri="{0D108BD9-81ED-4DB2-BD59-A6C34878D82A}">
                    <a16:rowId xmlns:a16="http://schemas.microsoft.com/office/drawing/2014/main" val="1976178812"/>
                  </a:ext>
                </a:extLst>
              </a:tr>
              <a:tr h="305317">
                <a:tc>
                  <a:txBody>
                    <a:bodyPr/>
                    <a:lstStyle/>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 How did you feel about the length of time you were on the waiting list before your admission to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Q16. During your time in hospital, did you get enough to drink?</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Q17. When you asked doctors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Q18. Did you have confidence and trust in the doctors treating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Q20. When you asked nurses questions, did you get answers you could understand?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Q24. Thinking about your care and treatment, were you told something by a member of staff that was different to what you had been told by another member of staff?</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Q25. To what extent did staff looking after you involve you in decisions about your care and treatment?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Q26. How much information about your condition or treatment was given to you?</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Q28. Were you given enough privacy when being examined or treated?</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Q36. To what extent did hospital staff involve your family or carers in discussions about you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Q38. Were you given enough notice about when you were going to leave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Q39. Before you left the hospital, were you given any information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Q40. To what extent did you understand the information you were given about what you should or should not do after leaving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Q42. Before you left hospital, did you know what would happen next with your care?</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Q43. Did hospital staff tell you who to contact if you were worried about your condition or treatment after you left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Q45. After leaving the hospital, did you get enough support from health or social care services to help you recover or manage your condition?</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GB" sz="1200">
                          <a:solidFill>
                            <a:schemeClr val="tx1"/>
                          </a:solidFill>
                          <a:latin typeface="Arial" panose="020B0604020202020204" pitchFamily="34" charset="0"/>
                          <a:cs typeface="Arial" panose="020B0604020202020204" pitchFamily="34" charset="0"/>
                        </a:rPr>
                        <a:t>Q46. Overall, did you feel you were treated with kindness and compassion while you were in the hospital?</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endParaRPr lang="en-GB" sz="1200" dirty="0">
                        <a:solidFill>
                          <a:schemeClr val="tx1"/>
                        </a:solidFill>
                        <a:latin typeface="Arial" panose="020B0604020202020204" pitchFamily="34" charset="0"/>
                        <a:cs typeface="Arial" panose="020B0604020202020204" pitchFamily="34" charset="0"/>
                      </a:endParaRPr>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lnT>
                    <a:lnB w="12700" cmpd="sng">
                      <a:noFill/>
                    </a:lnB>
                    <a:lnTlToBr w="12700" cmpd="sng">
                      <a:noFill/>
                      <a:prstDash val="solid"/>
                    </a:lnTlToBr>
                    <a:lnBlToTr w="12700" cmpd="sng">
                      <a:noFill/>
                      <a:prstDash val="solid"/>
                    </a:lnBlToTr>
                  </a:tcPr>
                </a:tc>
                <a:extLst>
                  <a:ext uri="{0D108BD9-81ED-4DB2-BD59-A6C34878D82A}">
                    <a16:rowId xmlns:a16="http://schemas.microsoft.com/office/drawing/2014/main" val="2585217590"/>
                  </a:ext>
                </a:extLst>
              </a:tr>
            </a:tbl>
          </a:graphicData>
        </a:graphic>
      </p:graphicFrame>
    </p:spTree>
    <p:extLst>
      <p:ext uri="{BB962C8B-B14F-4D97-AF65-F5344CB8AC3E}">
        <p14:creationId xmlns:p14="http://schemas.microsoft.com/office/powerpoint/2010/main" val="29267819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Override1.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2.xml><?xml version="1.0" encoding="utf-8"?>
<a:themeOverride xmlns:a="http://schemas.openxmlformats.org/drawingml/2006/main">
  <a:clrScheme name="new_brand_tweaked_teal">
    <a:dk1>
      <a:sysClr val="windowText" lastClr="000000"/>
    </a:dk1>
    <a:lt1>
      <a:sysClr val="window" lastClr="FFFFFF"/>
    </a:lt1>
    <a:dk2>
      <a:srgbClr val="419999"/>
    </a:dk2>
    <a:lt2>
      <a:srgbClr val="2F469C"/>
    </a:lt2>
    <a:accent1>
      <a:srgbClr val="002554"/>
    </a:accent1>
    <a:accent2>
      <a:srgbClr val="F1BE48"/>
    </a:accent2>
    <a:accent3>
      <a:srgbClr val="E87722"/>
    </a:accent3>
    <a:accent4>
      <a:srgbClr val="84329B"/>
    </a:accent4>
    <a:accent5>
      <a:srgbClr val="F14354"/>
    </a:accent5>
    <a:accent6>
      <a:srgbClr val="5FBD83"/>
    </a:accent6>
    <a:hlink>
      <a:srgbClr val="0563C1"/>
    </a:hlink>
    <a:folHlink>
      <a:srgbClr val="954F72"/>
    </a:folHlink>
  </a:clrScheme>
  <a:fontScheme name="Personnalisé 80">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Override>
</file>

<file path=ppt/theme/themeOverride3.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ppt/theme/themeOverride4.xml><?xml version="1.0" encoding="utf-8"?>
<a:themeOverride xmlns:a="http://schemas.openxmlformats.org/drawingml/2006/main">
  <a:clrScheme name="_2016_ipsos_grey">
    <a:dk1>
      <a:srgbClr val="222223"/>
    </a:dk1>
    <a:lt1>
      <a:sysClr val="window" lastClr="FFFFFF"/>
    </a:lt1>
    <a:dk2>
      <a:srgbClr val="888B8D"/>
    </a:dk2>
    <a:lt2>
      <a:srgbClr val="C8C9C7"/>
    </a:lt2>
    <a:accent1>
      <a:srgbClr val="007681"/>
    </a:accent1>
    <a:accent2>
      <a:srgbClr val="CB333B"/>
    </a:accent2>
    <a:accent3>
      <a:srgbClr val="65686A"/>
    </a:accent3>
    <a:accent4>
      <a:srgbClr val="C8C9C7"/>
    </a:accent4>
    <a:accent5>
      <a:srgbClr val="71B2C9"/>
    </a:accent5>
    <a:accent6>
      <a:srgbClr val="F1BE48"/>
    </a:accent6>
    <a:hlink>
      <a:srgbClr val="485CC7"/>
    </a:hlink>
    <a:folHlink>
      <a:srgbClr val="00B2A9"/>
    </a:folHlink>
  </a:clrScheme>
  <a:fontScheme name="_Ipsos_Presentation Fonts">
    <a:majorFont>
      <a:latin typeface="Segoe UI"/>
      <a:ea typeface=""/>
      <a:cs typeface=""/>
    </a:majorFont>
    <a:minorFont>
      <a:latin typeface="Segoe U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80EA4E9A0D10A4B86B174D08978D5EB" ma:contentTypeVersion="20" ma:contentTypeDescription="Create a new document." ma:contentTypeScope="" ma:versionID="26c935804cca8554dae2c422a939c20e">
  <xsd:schema xmlns:xsd="http://www.w3.org/2001/XMLSchema" xmlns:xs="http://www.w3.org/2001/XMLSchema" xmlns:p="http://schemas.microsoft.com/office/2006/metadata/properties" xmlns:ns2="c497441b-d3fe-4788-8629-aff52d38f515" xmlns:ns3="1d162527-c308-4a98-98b8-9e726c57dd8b" targetNamespace="http://schemas.microsoft.com/office/2006/metadata/properties" ma:root="true" ma:fieldsID="86ed6c77570e97698f7fc61157777e1c" ns2:_="" ns3:_="">
    <xsd:import namespace="c497441b-d3fe-4788-8629-aff52d38f515"/>
    <xsd:import namespace="1d162527-c308-4a98-98b8-9e726c57dd8b"/>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ServiceGenerationTime" minOccurs="0"/>
                <xsd:element ref="ns2:MediaServiceEventHashCode" minOccurs="0"/>
                <xsd:element ref="ns2:MediaServiceOCR" minOccurs="0"/>
                <xsd:element ref="ns2:MediaServiceLocation" minOccurs="0"/>
                <xsd:element ref="ns3:SharedWithUsers" minOccurs="0"/>
                <xsd:element ref="ns3:SharedWithDetails" minOccurs="0"/>
                <xsd:element ref="ns2:MediaServiceAutoKeyPoints" minOccurs="0"/>
                <xsd:element ref="ns2:MediaServiceKeyPoints" minOccurs="0"/>
                <xsd:element ref="ns2:Date2"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497441b-d3fe-4788-8629-aff52d38f51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ServiceOCR" ma:index="14" nillable="true" ma:displayName="Extracted Text" ma:internalName="MediaServiceOCR" ma:readOnly="true">
      <xsd:simpleType>
        <xsd:restriction base="dms:Note">
          <xsd:maxLength value="255"/>
        </xsd:restriction>
      </xsd:simpleType>
    </xsd:element>
    <xsd:element name="MediaServiceLocation" ma:index="15"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Date2" ma:index="20" nillable="true" ma:displayName="Date2" ma:format="DateTime" ma:internalName="Date2">
      <xsd:simpleType>
        <xsd:restriction base="dms:DateTime"/>
      </xsd:simpleType>
    </xsd:element>
    <xsd:element name="MediaLengthInSeconds" ma:index="21" nillable="true" ma:displayName="Length (seconds)" ma:internalName="MediaLengthInSeconds" ma:readOnly="true">
      <xsd:simpleType>
        <xsd:restriction base="dms:Unknown"/>
      </xsd:simpleType>
    </xsd:element>
    <xsd:element name="lcf76f155ced4ddcb4097134ff3c332f" ma:index="23" nillable="true" ma:taxonomy="true" ma:internalName="lcf76f155ced4ddcb4097134ff3c332f" ma:taxonomyFieldName="MediaServiceImageTags" ma:displayName="Image Tags" ma:readOnly="false" ma:fieldId="{5cf76f15-5ced-4ddc-b409-7134ff3c332f}" ma:taxonomyMulti="true" ma:sspId="8df9d8e5-705b-4129-800a-08ca17c575e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5"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6"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1d162527-c308-4a98-98b8-9e726c57dd8b"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element name="TaxCatchAll" ma:index="24" nillable="true" ma:displayName="Taxonomy Catch All Column" ma:hidden="true" ma:list="{5f9b9cce-e594-4bda-ba48-132f42860941}" ma:internalName="TaxCatchAll" ma:showField="CatchAllData" ma:web="1d162527-c308-4a98-98b8-9e726c57dd8b">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Date2 xmlns="c497441b-d3fe-4788-8629-aff52d38f515" xsi:nil="true"/>
    <lcf76f155ced4ddcb4097134ff3c332f xmlns="c497441b-d3fe-4788-8629-aff52d38f515">
      <Terms xmlns="http://schemas.microsoft.com/office/infopath/2007/PartnerControls"/>
    </lcf76f155ced4ddcb4097134ff3c332f>
    <TaxCatchAll xmlns="1d162527-c308-4a98-98b8-9e726c57dd8b" xsi:nil="true"/>
  </documentManagement>
</p:properties>
</file>

<file path=customXml/itemProps1.xml><?xml version="1.0" encoding="utf-8"?>
<ds:datastoreItem xmlns:ds="http://schemas.openxmlformats.org/officeDocument/2006/customXml" ds:itemID="{F2E954BD-4AAB-46B1-8BF8-2A3D9CE72C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c497441b-d3fe-4788-8629-aff52d38f515"/>
    <ds:schemaRef ds:uri="1d162527-c308-4a98-98b8-9e726c57dd8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628C2AB8-5A29-44CA-B842-37BD354BEEE2}">
  <ds:schemaRefs>
    <ds:schemaRef ds:uri="http://schemas.microsoft.com/sharepoint/v3/contenttype/forms"/>
  </ds:schemaRefs>
</ds:datastoreItem>
</file>

<file path=customXml/itemProps3.xml><?xml version="1.0" encoding="utf-8"?>
<ds:datastoreItem xmlns:ds="http://schemas.openxmlformats.org/officeDocument/2006/customXml" ds:itemID="{AEF1FDA9-47CC-4565-96F4-EE972FE6E56B}">
  <ds:schemaRefs>
    <ds:schemaRef ds:uri="http://purl.org/dc/terms/"/>
    <ds:schemaRef ds:uri="http://schemas.microsoft.com/office/infopath/2007/PartnerControls"/>
    <ds:schemaRef ds:uri="c497441b-d3fe-4788-8629-aff52d38f515"/>
    <ds:schemaRef ds:uri="http://purl.org/dc/dcmitype/"/>
    <ds:schemaRef ds:uri="http://schemas.microsoft.com/office/2006/documentManagement/types"/>
    <ds:schemaRef ds:uri="http://schemas.microsoft.com/office/2006/metadata/properties"/>
    <ds:schemaRef ds:uri="http://schemas.openxmlformats.org/package/2006/metadata/core-properties"/>
    <ds:schemaRef ds:uri="1d162527-c308-4a98-98b8-9e726c57dd8b"/>
    <ds:schemaRef ds:uri="http://www.w3.org/XML/1998/namespace"/>
    <ds:schemaRef ds:uri="http://purl.org/dc/elements/1.1/"/>
  </ds:schemaRefs>
</ds:datastoreItem>
</file>

<file path=docProps/app.xml><?xml version="1.0" encoding="utf-8"?>
<Properties xmlns="http://schemas.openxmlformats.org/officeDocument/2006/extended-properties" xmlns:vt="http://schemas.openxmlformats.org/officeDocument/2006/docPropsVTypes">
  <TotalTime>10907</TotalTime>
  <Words>16679</Words>
  <Application>Microsoft Office PowerPoint</Application>
  <PresentationFormat>Widescreen</PresentationFormat>
  <Paragraphs>2049</Paragraphs>
  <Slides>104</Slides>
  <Notes>90</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104</vt:i4>
      </vt:variant>
    </vt:vector>
  </HeadingPairs>
  <TitlesOfParts>
    <vt:vector size="112" baseType="lpstr">
      <vt:lpstr>Aptos</vt:lpstr>
      <vt:lpstr>Arial</vt:lpstr>
      <vt:lpstr>Arial Black</vt:lpstr>
      <vt:lpstr>Calibri</vt:lpstr>
      <vt:lpstr>Calibri Light</vt:lpstr>
      <vt:lpstr>Courier New</vt:lpstr>
      <vt:lpstr>Wingdings</vt:lpstr>
      <vt:lpstr>Office Theme</vt:lpstr>
      <vt:lpstr>Royal Papworth Hospital NHS Foundation Trust</vt:lpstr>
      <vt:lpstr>Contents</vt:lpstr>
      <vt:lpstr>Background and methodology</vt:lpstr>
      <vt:lpstr>Background and methodology</vt:lpstr>
      <vt:lpstr>Key terms used in this report</vt:lpstr>
      <vt:lpstr>Using the survey results</vt:lpstr>
      <vt:lpstr>Headline results</vt:lpstr>
      <vt:lpstr>Who took part in the survey?</vt:lpstr>
      <vt:lpstr>Summary of findings for your trust</vt:lpstr>
      <vt:lpstr>Best and worst performance relative to the national average</vt:lpstr>
      <vt:lpstr>NHS Adult Inpatient Survey 2024</vt:lpstr>
      <vt:lpstr>Scoring and benchmarking</vt:lpstr>
      <vt:lpstr>How questions are scored</vt:lpstr>
      <vt:lpstr>How to interpret benchmarking in this report</vt:lpstr>
      <vt:lpstr>How to interpret benchmarking in this report (continued)</vt:lpstr>
      <vt:lpstr>Section 1. Admission to hospital</vt:lpstr>
      <vt:lpstr>Section 1. Admission to hospital (continued)</vt:lpstr>
      <vt:lpstr>Section 2. The hospital and ward</vt:lpstr>
      <vt:lpstr>Section 2. The hospital and ward (continued)</vt:lpstr>
      <vt:lpstr>Section 2. The hospital and ward (continued)</vt:lpstr>
      <vt:lpstr>Section 3. Basic needs</vt:lpstr>
      <vt:lpstr>Section 3. Basic needs (continued)</vt:lpstr>
      <vt:lpstr>Section 4. Doctors</vt:lpstr>
      <vt:lpstr>Section 4. Doctors (continued)</vt:lpstr>
      <vt:lpstr>Section 5. Nurses</vt:lpstr>
      <vt:lpstr>Section 5. Nurses (continued)</vt:lpstr>
      <vt:lpstr>Section 6. Your care and treatment</vt:lpstr>
      <vt:lpstr>Section 6. Your care and treatment (continued)</vt:lpstr>
      <vt:lpstr>Section 6. Your care and treatment (continued)</vt:lpstr>
      <vt:lpstr>Section 7. Individual needs</vt:lpstr>
      <vt:lpstr>Section 7. Individual needs</vt:lpstr>
      <vt:lpstr>Section 8. Virtual wards</vt:lpstr>
      <vt:lpstr>Section 8. Virtual wards (continued)</vt:lpstr>
      <vt:lpstr>Section 9. Leaving hospital</vt:lpstr>
      <vt:lpstr>Section 9. Leaving hospital (continued)</vt:lpstr>
      <vt:lpstr>Section 9. Leaving hospital (continued)</vt:lpstr>
      <vt:lpstr>Section 9. Leaving hospital (continued)</vt:lpstr>
      <vt:lpstr>Section 10. Kindness and compassion</vt:lpstr>
      <vt:lpstr>Section 10. Kindness and compassion (continued)</vt:lpstr>
      <vt:lpstr>Section 11. Respect and dignity</vt:lpstr>
      <vt:lpstr>Section 11. Respect and dignity (continued)</vt:lpstr>
      <vt:lpstr>Section 12. Overall experience</vt:lpstr>
      <vt:lpstr>Section 12. Overall experience (continued)</vt:lpstr>
      <vt:lpstr>Trust and site results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over time</vt:lpstr>
      <vt:lpstr>How to interpret change over time in this report</vt:lpstr>
      <vt:lpstr>Section 1. Admission to hospital</vt:lpstr>
      <vt:lpstr>Section 2. The hospital and ward</vt:lpstr>
      <vt:lpstr>Section 2. The hospital and ward (continued)</vt:lpstr>
      <vt:lpstr>Section 2. The hospital and ward (continued)</vt:lpstr>
      <vt:lpstr>Section 2. The hospital and ward (continued) </vt:lpstr>
      <vt:lpstr>Section 3. Basic needs</vt:lpstr>
      <vt:lpstr>Section 3. Basic needs (continued)</vt:lpstr>
      <vt:lpstr>Section 4. Doctors</vt:lpstr>
      <vt:lpstr>Section 4. Doctors (continued)</vt:lpstr>
      <vt:lpstr>Section 5. Nurses</vt:lpstr>
      <vt:lpstr>Section 5. Nurses (continued)</vt:lpstr>
      <vt:lpstr>Section 6. Your care and treatment </vt:lpstr>
      <vt:lpstr>Section 6. Your care and treatment (continued)</vt:lpstr>
      <vt:lpstr>Section 6. Your care and treatment (continued) </vt:lpstr>
      <vt:lpstr>Section 6. Your care and treatment (continued)</vt:lpstr>
      <vt:lpstr>Section 7. Individual needs</vt:lpstr>
      <vt:lpstr>Section 8. Virtual wards</vt:lpstr>
      <vt:lpstr>Section 9. Leaving hospital</vt:lpstr>
      <vt:lpstr>Section 9. Leaving hospital (continued)</vt:lpstr>
      <vt:lpstr>Section 9. Leaving hospital (continued)</vt:lpstr>
      <vt:lpstr>Section 9. Leaving hospital (continued)</vt:lpstr>
      <vt:lpstr>Section 9. Leaving hospital (continued)</vt:lpstr>
      <vt:lpstr>Section 10. Kindness and compassion</vt:lpstr>
      <vt:lpstr>Section 11. Respect and dignity</vt:lpstr>
      <vt:lpstr>Section 12. Overall experience </vt:lpstr>
      <vt:lpstr>Comparison to other  trusts</vt:lpstr>
      <vt:lpstr>Comparison to other trusts</vt:lpstr>
      <vt:lpstr>Comparison to other trusts</vt:lpstr>
      <vt:lpstr>Comparison to other trusts</vt:lpstr>
      <vt:lpstr>Comparison to other trusts</vt:lpstr>
      <vt:lpstr>Comparison to other trusts</vt:lpstr>
      <vt:lpstr>Comparison to other trusts</vt:lpstr>
      <vt:lpstr>For further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Laura Tuhou</dc:creator>
  <cp:lastModifiedBy>Daniel Begemann</cp:lastModifiedBy>
  <cp:revision>334</cp:revision>
  <dcterms:created xsi:type="dcterms:W3CDTF">2021-03-04T09:52:26Z</dcterms:created>
  <dcterms:modified xsi:type="dcterms:W3CDTF">2025-08-02T22:31:34Z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0x010100480EA4E9A0D10A4B86B174D08978D5EB</vt:lpwstr>
  </property>
  <property fmtid="{D5CDD505-2E9C-101B-9397-08002B2CF9AE}" pid="3" name="MediaServiceImageTags">
    <vt:lpwstr/>
  </property>
</Properties>
</file>